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5" r:id="rId80"/>
  </p:sldIdLst>
  <p:sldSz cx="18288000" cy="10287000"/>
  <p:notesSz cx="6858000" cy="9144000"/>
  <p:embeddedFontLst>
    <p:embeddedFont>
      <p:font typeface="Aileron Thin Bold" panose="020B0604020202020204" charset="0"/>
      <p:regular r:id="rId81"/>
    </p:embeddedFont>
    <p:embeddedFont>
      <p:font typeface="Calibri" panose="020F0502020204030204" pitchFamily="34" charset="0"/>
      <p:regular r:id="rId82"/>
      <p:bold r:id="rId83"/>
      <p:italic r:id="rId84"/>
      <p:boldItalic r:id="rId85"/>
    </p:embeddedFont>
    <p:embeddedFont>
      <p:font typeface="Freestyle Script" panose="030804020302050B0404" pitchFamily="66" charset="0"/>
      <p:regular r:id="rId86"/>
    </p:embeddedFont>
    <p:embeddedFont>
      <p:font typeface="Kollektif" panose="020B0604020202020204" charset="0"/>
      <p:regular r:id="rId87"/>
    </p:embeddedFont>
    <p:embeddedFont>
      <p:font typeface="Kollektif Bold" panose="020B0604020202020204" charset="0"/>
      <p:regular r:id="rId88"/>
    </p:embeddedFont>
    <p:embeddedFont>
      <p:font typeface="Kollektif Italics" panose="020B0604020202020204" charset="0"/>
      <p:regular r:id="rId89"/>
    </p:embeddedFont>
    <p:embeddedFont>
      <p:font typeface="Life Savers" panose="020B0604020202020204" charset="0"/>
      <p:regular r:id="rId90"/>
    </p:embeddedFont>
    <p:embeddedFont>
      <p:font typeface="Life Savers Bold" panose="020B0604020202020204" charset="0"/>
      <p:regular r:id="rId91"/>
    </p:embeddedFont>
    <p:embeddedFont>
      <p:font typeface="Montserrat Classic" panose="020B0604020202020204" charset="0"/>
      <p:regular r:id="rId92"/>
    </p:embeddedFont>
    <p:embeddedFont>
      <p:font typeface="Montserrat Classic Bold" panose="020B0604020202020204" charset="0"/>
      <p:regular r:id="rId93"/>
    </p:embeddedFont>
    <p:embeddedFont>
      <p:font typeface="Red Hat Display Bold" panose="020B0604020202020204" charset="0"/>
      <p:regular r:id="rId9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942" y="2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4.fntdata"/><Relationship Id="rId89" Type="http://schemas.openxmlformats.org/officeDocument/2006/relationships/font" Target="fonts/font9.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10.fntdata"/><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3.fntdata"/><Relationship Id="rId9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svg"/><Relationship Id="rId7"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hyperlink" Target="https://www.normattiva.it/uri-res/N2Ls?urn:nir:stato:codice.civile:1942-03-16;262~art2399" TargetMode="External"/><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hyperlink" Target="https://www.normattiva.it/uri-res/N2Ls?urn:nir:stato:codice.civile:1942-03-16;262~art2397-com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www.misericordiatavarnelle.it" TargetMode="External"/><Relationship Id="rId5" Type="http://schemas.openxmlformats.org/officeDocument/2006/relationships/hyperlink" Target="mailto:misericordiatavarnelle@legalmail.it" TargetMode="External"/><Relationship Id="rId4" Type="http://schemas.openxmlformats.org/officeDocument/2006/relationships/hyperlink" Target="mailto:segreteria@misericordiatavarnelle.i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2.svg"/><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6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6.svg"/><Relationship Id="rId4" Type="http://schemas.openxmlformats.org/officeDocument/2006/relationships/image" Target="../media/image45.png"/></Relationships>
</file>

<file path=ppt/slides/_rels/slide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6.svg"/><Relationship Id="rId4" Type="http://schemas.openxmlformats.org/officeDocument/2006/relationships/image" Target="../media/image45.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7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72592" y="2872207"/>
            <a:ext cx="7406958" cy="5470128"/>
          </a:xfrm>
          <a:prstGeom prst="rect">
            <a:avLst/>
          </a:prstGeom>
        </p:spPr>
      </p:pic>
      <p:sp>
        <p:nvSpPr>
          <p:cNvPr id="3" name="TextBox 3"/>
          <p:cNvSpPr txBox="1"/>
          <p:nvPr/>
        </p:nvSpPr>
        <p:spPr>
          <a:xfrm>
            <a:off x="1714233" y="4361678"/>
            <a:ext cx="10119112" cy="1781175"/>
          </a:xfrm>
          <a:prstGeom prst="rect">
            <a:avLst/>
          </a:prstGeom>
        </p:spPr>
        <p:txBody>
          <a:bodyPr lIns="0" tIns="0" rIns="0" bIns="0" rtlCol="0" anchor="t">
            <a:spAutoFit/>
          </a:bodyPr>
          <a:lstStyle/>
          <a:p>
            <a:pPr>
              <a:lnSpc>
                <a:spcPts val="6825"/>
              </a:lnSpc>
            </a:pPr>
            <a:r>
              <a:rPr lang="en-US" sz="6500" dirty="0" err="1">
                <a:solidFill>
                  <a:srgbClr val="192954"/>
                </a:solidFill>
                <a:latin typeface="Kollektif Bold"/>
              </a:rPr>
              <a:t>Bilancio</a:t>
            </a:r>
            <a:r>
              <a:rPr lang="en-US" sz="6500" dirty="0">
                <a:solidFill>
                  <a:srgbClr val="192954"/>
                </a:solidFill>
                <a:latin typeface="Kollektif Bold"/>
              </a:rPr>
              <a:t> </a:t>
            </a:r>
            <a:r>
              <a:rPr lang="en-US" sz="6500" dirty="0" err="1">
                <a:solidFill>
                  <a:srgbClr val="192954"/>
                </a:solidFill>
                <a:latin typeface="Kollektif Bold"/>
              </a:rPr>
              <a:t>Sociale</a:t>
            </a:r>
            <a:endParaRPr lang="en-US" sz="6500" dirty="0">
              <a:solidFill>
                <a:srgbClr val="192954"/>
              </a:solidFill>
              <a:latin typeface="Kollektif Bold"/>
            </a:endParaRPr>
          </a:p>
          <a:p>
            <a:pPr>
              <a:lnSpc>
                <a:spcPts val="6825"/>
              </a:lnSpc>
            </a:pPr>
            <a:r>
              <a:rPr lang="en-US" sz="6500" dirty="0">
                <a:solidFill>
                  <a:srgbClr val="192954"/>
                </a:solidFill>
                <a:latin typeface="Kollektif Bold"/>
              </a:rPr>
              <a:t>anno </a:t>
            </a:r>
            <a:r>
              <a:rPr lang="en-US" sz="6500" dirty="0">
                <a:solidFill>
                  <a:srgbClr val="F3ED1E"/>
                </a:solidFill>
                <a:latin typeface="Kollektif Bold"/>
              </a:rPr>
              <a:t>2022</a:t>
            </a:r>
          </a:p>
        </p:txBody>
      </p:sp>
      <p:grpSp>
        <p:nvGrpSpPr>
          <p:cNvPr id="4" name="Group 4"/>
          <p:cNvGrpSpPr/>
          <p:nvPr/>
        </p:nvGrpSpPr>
        <p:grpSpPr>
          <a:xfrm>
            <a:off x="1594343" y="6142853"/>
            <a:ext cx="7715250" cy="1312536"/>
            <a:chOff x="0" y="0"/>
            <a:chExt cx="10287000" cy="1750048"/>
          </a:xfrm>
        </p:grpSpPr>
        <p:grpSp>
          <p:nvGrpSpPr>
            <p:cNvPr id="5" name="Group 5"/>
            <p:cNvGrpSpPr>
              <a:grpSpLocks noChangeAspect="1"/>
            </p:cNvGrpSpPr>
            <p:nvPr/>
          </p:nvGrpSpPr>
          <p:grpSpPr>
            <a:xfrm>
              <a:off x="0" y="0"/>
              <a:ext cx="10287000" cy="1750048"/>
              <a:chOff x="0" y="0"/>
              <a:chExt cx="13271500" cy="2257778"/>
            </a:xfrm>
          </p:grpSpPr>
          <p:sp>
            <p:nvSpPr>
              <p:cNvPr id="6" name="Freeform 6"/>
              <p:cNvSpPr/>
              <p:nvPr/>
            </p:nvSpPr>
            <p:spPr>
              <a:xfrm>
                <a:off x="12700" y="0"/>
                <a:ext cx="7912100" cy="2260600"/>
              </a:xfrm>
              <a:custGeom>
                <a:avLst/>
                <a:gdLst/>
                <a:ahLst/>
                <a:cxnLst/>
                <a:rect l="l" t="t" r="r" b="b"/>
                <a:pathLst>
                  <a:path w="7912100" h="2260600">
                    <a:moveTo>
                      <a:pt x="622300" y="0"/>
                    </a:moveTo>
                    <a:cubicBezTo>
                      <a:pt x="508000" y="0"/>
                      <a:pt x="406400" y="88900"/>
                      <a:pt x="406400" y="215900"/>
                    </a:cubicBezTo>
                    <a:lnTo>
                      <a:pt x="406400" y="279400"/>
                    </a:lnTo>
                    <a:cubicBezTo>
                      <a:pt x="406400" y="393700"/>
                      <a:pt x="508000" y="495300"/>
                      <a:pt x="622300" y="495300"/>
                    </a:cubicBezTo>
                    <a:cubicBezTo>
                      <a:pt x="736600" y="495300"/>
                      <a:pt x="838200" y="393700"/>
                      <a:pt x="838200" y="279400"/>
                    </a:cubicBezTo>
                    <a:lnTo>
                      <a:pt x="838200" y="215900"/>
                    </a:lnTo>
                    <a:cubicBezTo>
                      <a:pt x="838200" y="88900"/>
                      <a:pt x="736600" y="0"/>
                      <a:pt x="622300" y="0"/>
                    </a:cubicBezTo>
                    <a:moveTo>
                      <a:pt x="406400" y="965200"/>
                    </a:moveTo>
                    <a:cubicBezTo>
                      <a:pt x="406400" y="965200"/>
                      <a:pt x="393700" y="952500"/>
                      <a:pt x="393700" y="965200"/>
                    </a:cubicBezTo>
                    <a:lnTo>
                      <a:pt x="241300" y="1320800"/>
                    </a:lnTo>
                    <a:cubicBezTo>
                      <a:pt x="215900" y="1371600"/>
                      <a:pt x="165100" y="1409700"/>
                      <a:pt x="101600" y="1409700"/>
                    </a:cubicBezTo>
                    <a:lnTo>
                      <a:pt x="38100" y="1409700"/>
                    </a:lnTo>
                    <a:cubicBezTo>
                      <a:pt x="25400" y="1409700"/>
                      <a:pt x="12700" y="1409700"/>
                      <a:pt x="12700" y="1397000"/>
                    </a:cubicBezTo>
                    <a:cubicBezTo>
                      <a:pt x="0" y="1384300"/>
                      <a:pt x="0" y="1371600"/>
                      <a:pt x="12700" y="1358900"/>
                    </a:cubicBezTo>
                    <a:lnTo>
                      <a:pt x="203200" y="914400"/>
                    </a:lnTo>
                    <a:lnTo>
                      <a:pt x="266700" y="736600"/>
                    </a:lnTo>
                    <a:cubicBezTo>
                      <a:pt x="317500" y="635000"/>
                      <a:pt x="419100" y="558800"/>
                      <a:pt x="533400" y="558800"/>
                    </a:cubicBezTo>
                    <a:lnTo>
                      <a:pt x="711200" y="558800"/>
                    </a:lnTo>
                    <a:cubicBezTo>
                      <a:pt x="825500" y="558800"/>
                      <a:pt x="927100" y="635000"/>
                      <a:pt x="977900" y="736600"/>
                    </a:cubicBezTo>
                    <a:lnTo>
                      <a:pt x="1041400" y="914400"/>
                    </a:lnTo>
                    <a:lnTo>
                      <a:pt x="1231900" y="1358900"/>
                    </a:lnTo>
                    <a:cubicBezTo>
                      <a:pt x="1244600" y="1371600"/>
                      <a:pt x="1244600" y="1384300"/>
                      <a:pt x="1231900" y="1397000"/>
                    </a:cubicBezTo>
                    <a:cubicBezTo>
                      <a:pt x="1231900" y="1409700"/>
                      <a:pt x="1219200" y="1409700"/>
                      <a:pt x="1206500" y="1409700"/>
                    </a:cubicBezTo>
                    <a:lnTo>
                      <a:pt x="1143000" y="1409700"/>
                    </a:lnTo>
                    <a:cubicBezTo>
                      <a:pt x="1079500" y="1409700"/>
                      <a:pt x="1028700" y="1371600"/>
                      <a:pt x="1003300" y="1320800"/>
                    </a:cubicBezTo>
                    <a:lnTo>
                      <a:pt x="850900" y="965200"/>
                    </a:lnTo>
                    <a:cubicBezTo>
                      <a:pt x="850900" y="952500"/>
                      <a:pt x="838200" y="965200"/>
                      <a:pt x="838200" y="965200"/>
                    </a:cubicBezTo>
                    <a:lnTo>
                      <a:pt x="901700" y="1409700"/>
                    </a:lnTo>
                    <a:lnTo>
                      <a:pt x="977900" y="2222500"/>
                    </a:lnTo>
                    <a:cubicBezTo>
                      <a:pt x="977900" y="2235200"/>
                      <a:pt x="965200" y="2235200"/>
                      <a:pt x="965200" y="2247900"/>
                    </a:cubicBezTo>
                    <a:cubicBezTo>
                      <a:pt x="952500" y="2247900"/>
                      <a:pt x="952500" y="2260600"/>
                      <a:pt x="939800" y="2260600"/>
                    </a:cubicBezTo>
                    <a:lnTo>
                      <a:pt x="889000" y="2260600"/>
                    </a:lnTo>
                    <a:cubicBezTo>
                      <a:pt x="812800" y="2260600"/>
                      <a:pt x="749300" y="2209800"/>
                      <a:pt x="749300" y="2133600"/>
                    </a:cubicBezTo>
                    <a:lnTo>
                      <a:pt x="635000" y="1447800"/>
                    </a:lnTo>
                    <a:cubicBezTo>
                      <a:pt x="622300" y="1447800"/>
                      <a:pt x="622300" y="1447800"/>
                      <a:pt x="609600" y="1447800"/>
                    </a:cubicBezTo>
                    <a:lnTo>
                      <a:pt x="495300" y="2133600"/>
                    </a:lnTo>
                    <a:cubicBezTo>
                      <a:pt x="495300" y="2209800"/>
                      <a:pt x="431800" y="2260600"/>
                      <a:pt x="355600" y="2260600"/>
                    </a:cubicBezTo>
                    <a:lnTo>
                      <a:pt x="304800" y="2260600"/>
                    </a:lnTo>
                    <a:cubicBezTo>
                      <a:pt x="292100" y="2260600"/>
                      <a:pt x="292100" y="2247900"/>
                      <a:pt x="279400" y="2247900"/>
                    </a:cubicBezTo>
                    <a:cubicBezTo>
                      <a:pt x="279400" y="2235200"/>
                      <a:pt x="266700" y="2235200"/>
                      <a:pt x="266700" y="2222500"/>
                    </a:cubicBezTo>
                    <a:lnTo>
                      <a:pt x="342900" y="1409700"/>
                    </a:lnTo>
                    <a:lnTo>
                      <a:pt x="406400" y="965200"/>
                    </a:lnTo>
                    <a:moveTo>
                      <a:pt x="1955800" y="0"/>
                    </a:moveTo>
                    <a:cubicBezTo>
                      <a:pt x="1841500" y="0"/>
                      <a:pt x="1739900" y="88900"/>
                      <a:pt x="1739900" y="215900"/>
                    </a:cubicBezTo>
                    <a:lnTo>
                      <a:pt x="1739900" y="279400"/>
                    </a:lnTo>
                    <a:cubicBezTo>
                      <a:pt x="1739900" y="393700"/>
                      <a:pt x="1841500" y="495300"/>
                      <a:pt x="1955800" y="495300"/>
                    </a:cubicBezTo>
                    <a:cubicBezTo>
                      <a:pt x="2070100" y="495300"/>
                      <a:pt x="2171700" y="393700"/>
                      <a:pt x="2171700" y="279400"/>
                    </a:cubicBezTo>
                    <a:lnTo>
                      <a:pt x="2171700" y="215900"/>
                    </a:lnTo>
                    <a:cubicBezTo>
                      <a:pt x="2171700" y="88900"/>
                      <a:pt x="2070100" y="0"/>
                      <a:pt x="1955800" y="0"/>
                    </a:cubicBezTo>
                    <a:moveTo>
                      <a:pt x="1739900" y="965200"/>
                    </a:moveTo>
                    <a:cubicBezTo>
                      <a:pt x="1739900" y="965200"/>
                      <a:pt x="1727200" y="952500"/>
                      <a:pt x="1727200" y="965200"/>
                    </a:cubicBezTo>
                    <a:lnTo>
                      <a:pt x="1574800" y="1320800"/>
                    </a:lnTo>
                    <a:cubicBezTo>
                      <a:pt x="1549400" y="1371600"/>
                      <a:pt x="1498600" y="1409700"/>
                      <a:pt x="1435100" y="1409700"/>
                    </a:cubicBezTo>
                    <a:lnTo>
                      <a:pt x="1371600" y="1409700"/>
                    </a:lnTo>
                    <a:cubicBezTo>
                      <a:pt x="1358900" y="1409700"/>
                      <a:pt x="1346200" y="1409700"/>
                      <a:pt x="1346200" y="1397000"/>
                    </a:cubicBezTo>
                    <a:cubicBezTo>
                      <a:pt x="1333500" y="1384300"/>
                      <a:pt x="1333500" y="1371600"/>
                      <a:pt x="1346200" y="1358900"/>
                    </a:cubicBezTo>
                    <a:lnTo>
                      <a:pt x="1536700" y="914400"/>
                    </a:lnTo>
                    <a:lnTo>
                      <a:pt x="1600200" y="736600"/>
                    </a:lnTo>
                    <a:cubicBezTo>
                      <a:pt x="1651000" y="635000"/>
                      <a:pt x="1752600" y="558800"/>
                      <a:pt x="1866900" y="558800"/>
                    </a:cubicBezTo>
                    <a:lnTo>
                      <a:pt x="2044700" y="558800"/>
                    </a:lnTo>
                    <a:cubicBezTo>
                      <a:pt x="2159000" y="558800"/>
                      <a:pt x="2260600" y="635000"/>
                      <a:pt x="2311400" y="736600"/>
                    </a:cubicBezTo>
                    <a:lnTo>
                      <a:pt x="2374900" y="914400"/>
                    </a:lnTo>
                    <a:lnTo>
                      <a:pt x="2565400" y="1358900"/>
                    </a:lnTo>
                    <a:cubicBezTo>
                      <a:pt x="2578100" y="1371600"/>
                      <a:pt x="2578100" y="1384300"/>
                      <a:pt x="2565400" y="1397000"/>
                    </a:cubicBezTo>
                    <a:cubicBezTo>
                      <a:pt x="2565400" y="1409700"/>
                      <a:pt x="2552700" y="1409700"/>
                      <a:pt x="2540000" y="1409700"/>
                    </a:cubicBezTo>
                    <a:lnTo>
                      <a:pt x="2476500" y="1409700"/>
                    </a:lnTo>
                    <a:cubicBezTo>
                      <a:pt x="2413000" y="1409700"/>
                      <a:pt x="2362200" y="1371600"/>
                      <a:pt x="2336800" y="1320800"/>
                    </a:cubicBezTo>
                    <a:lnTo>
                      <a:pt x="2184400" y="965200"/>
                    </a:lnTo>
                    <a:cubicBezTo>
                      <a:pt x="2184400" y="952500"/>
                      <a:pt x="2171700" y="965200"/>
                      <a:pt x="2171700" y="965200"/>
                    </a:cubicBezTo>
                    <a:lnTo>
                      <a:pt x="2235200" y="1409700"/>
                    </a:lnTo>
                    <a:lnTo>
                      <a:pt x="2311400" y="2222500"/>
                    </a:lnTo>
                    <a:cubicBezTo>
                      <a:pt x="2311400" y="2235200"/>
                      <a:pt x="2298700" y="2235200"/>
                      <a:pt x="2298700" y="2247900"/>
                    </a:cubicBezTo>
                    <a:cubicBezTo>
                      <a:pt x="2286000" y="2247900"/>
                      <a:pt x="2286000" y="2260600"/>
                      <a:pt x="2273300" y="2260600"/>
                    </a:cubicBezTo>
                    <a:lnTo>
                      <a:pt x="2222500" y="2260600"/>
                    </a:lnTo>
                    <a:cubicBezTo>
                      <a:pt x="2146300" y="2260600"/>
                      <a:pt x="2082800" y="2209800"/>
                      <a:pt x="2082800" y="2133600"/>
                    </a:cubicBezTo>
                    <a:lnTo>
                      <a:pt x="1968500" y="1447800"/>
                    </a:lnTo>
                    <a:cubicBezTo>
                      <a:pt x="1955800" y="1447800"/>
                      <a:pt x="1955800" y="1447800"/>
                      <a:pt x="1943100" y="1447800"/>
                    </a:cubicBezTo>
                    <a:lnTo>
                      <a:pt x="1828800" y="2133600"/>
                    </a:lnTo>
                    <a:cubicBezTo>
                      <a:pt x="1828800" y="2209800"/>
                      <a:pt x="1765300" y="2260600"/>
                      <a:pt x="1689100" y="2260600"/>
                    </a:cubicBezTo>
                    <a:lnTo>
                      <a:pt x="1638300" y="2260600"/>
                    </a:lnTo>
                    <a:cubicBezTo>
                      <a:pt x="1625600" y="2260600"/>
                      <a:pt x="1625600" y="2247900"/>
                      <a:pt x="1612900" y="2247900"/>
                    </a:cubicBezTo>
                    <a:cubicBezTo>
                      <a:pt x="1612900" y="2235200"/>
                      <a:pt x="1600200" y="2235200"/>
                      <a:pt x="1600200" y="2222500"/>
                    </a:cubicBezTo>
                    <a:lnTo>
                      <a:pt x="1676400" y="1409700"/>
                    </a:lnTo>
                    <a:lnTo>
                      <a:pt x="1739900" y="965200"/>
                    </a:lnTo>
                    <a:moveTo>
                      <a:pt x="3289300" y="0"/>
                    </a:moveTo>
                    <a:cubicBezTo>
                      <a:pt x="3175000" y="0"/>
                      <a:pt x="3073400" y="88900"/>
                      <a:pt x="3073400" y="215900"/>
                    </a:cubicBezTo>
                    <a:lnTo>
                      <a:pt x="3073400" y="279400"/>
                    </a:lnTo>
                    <a:cubicBezTo>
                      <a:pt x="3073400" y="393700"/>
                      <a:pt x="3175000" y="495300"/>
                      <a:pt x="3289300" y="495300"/>
                    </a:cubicBezTo>
                    <a:cubicBezTo>
                      <a:pt x="3403600" y="495300"/>
                      <a:pt x="3505200" y="393700"/>
                      <a:pt x="3505200" y="279400"/>
                    </a:cubicBezTo>
                    <a:lnTo>
                      <a:pt x="3505200" y="215900"/>
                    </a:lnTo>
                    <a:cubicBezTo>
                      <a:pt x="3505200" y="88900"/>
                      <a:pt x="3403600" y="0"/>
                      <a:pt x="3289300" y="0"/>
                    </a:cubicBezTo>
                    <a:moveTo>
                      <a:pt x="3073400" y="965200"/>
                    </a:moveTo>
                    <a:cubicBezTo>
                      <a:pt x="3073400" y="965200"/>
                      <a:pt x="3060700" y="952500"/>
                      <a:pt x="3060700" y="965200"/>
                    </a:cubicBezTo>
                    <a:lnTo>
                      <a:pt x="2908300" y="1320800"/>
                    </a:lnTo>
                    <a:cubicBezTo>
                      <a:pt x="2882900" y="1371600"/>
                      <a:pt x="2832100" y="1409700"/>
                      <a:pt x="2768600" y="1409700"/>
                    </a:cubicBezTo>
                    <a:lnTo>
                      <a:pt x="2705100" y="1409700"/>
                    </a:lnTo>
                    <a:cubicBezTo>
                      <a:pt x="2692400" y="1409700"/>
                      <a:pt x="2679700" y="1409700"/>
                      <a:pt x="2679700" y="1397000"/>
                    </a:cubicBezTo>
                    <a:cubicBezTo>
                      <a:pt x="2667000" y="1384300"/>
                      <a:pt x="2667000" y="1371600"/>
                      <a:pt x="2679700" y="1358900"/>
                    </a:cubicBezTo>
                    <a:lnTo>
                      <a:pt x="2870200" y="914400"/>
                    </a:lnTo>
                    <a:lnTo>
                      <a:pt x="2933700" y="736600"/>
                    </a:lnTo>
                    <a:cubicBezTo>
                      <a:pt x="2984500" y="635000"/>
                      <a:pt x="3086100" y="558800"/>
                      <a:pt x="3200400" y="558800"/>
                    </a:cubicBezTo>
                    <a:lnTo>
                      <a:pt x="3378200" y="558800"/>
                    </a:lnTo>
                    <a:cubicBezTo>
                      <a:pt x="3492500" y="558800"/>
                      <a:pt x="3594100" y="635000"/>
                      <a:pt x="3644900" y="736600"/>
                    </a:cubicBezTo>
                    <a:lnTo>
                      <a:pt x="3708400" y="914400"/>
                    </a:lnTo>
                    <a:lnTo>
                      <a:pt x="3898900" y="1358900"/>
                    </a:lnTo>
                    <a:cubicBezTo>
                      <a:pt x="3911600" y="1371600"/>
                      <a:pt x="3911600" y="1384300"/>
                      <a:pt x="3898900" y="1397000"/>
                    </a:cubicBezTo>
                    <a:cubicBezTo>
                      <a:pt x="3898900" y="1409700"/>
                      <a:pt x="3886200" y="1409700"/>
                      <a:pt x="3873500" y="1409700"/>
                    </a:cubicBezTo>
                    <a:lnTo>
                      <a:pt x="3810000" y="1409700"/>
                    </a:lnTo>
                    <a:cubicBezTo>
                      <a:pt x="3746500" y="1409700"/>
                      <a:pt x="3695700" y="1371600"/>
                      <a:pt x="3670300" y="1320800"/>
                    </a:cubicBezTo>
                    <a:lnTo>
                      <a:pt x="3517900" y="965200"/>
                    </a:lnTo>
                    <a:cubicBezTo>
                      <a:pt x="3517900" y="952500"/>
                      <a:pt x="3505200" y="965200"/>
                      <a:pt x="3505200" y="965200"/>
                    </a:cubicBezTo>
                    <a:lnTo>
                      <a:pt x="3568700" y="1409700"/>
                    </a:lnTo>
                    <a:lnTo>
                      <a:pt x="3644900" y="2222500"/>
                    </a:lnTo>
                    <a:cubicBezTo>
                      <a:pt x="3644900" y="2235200"/>
                      <a:pt x="3632200" y="2235200"/>
                      <a:pt x="3632200" y="2247900"/>
                    </a:cubicBezTo>
                    <a:cubicBezTo>
                      <a:pt x="3619500" y="2247900"/>
                      <a:pt x="3619500" y="2260600"/>
                      <a:pt x="3606800" y="2260600"/>
                    </a:cubicBezTo>
                    <a:lnTo>
                      <a:pt x="3556000" y="2260600"/>
                    </a:lnTo>
                    <a:cubicBezTo>
                      <a:pt x="3479800" y="2260600"/>
                      <a:pt x="3416300" y="2209800"/>
                      <a:pt x="3416300" y="2133600"/>
                    </a:cubicBezTo>
                    <a:lnTo>
                      <a:pt x="3302000" y="1447800"/>
                    </a:lnTo>
                    <a:cubicBezTo>
                      <a:pt x="3289300" y="1447800"/>
                      <a:pt x="3289300" y="1447800"/>
                      <a:pt x="3276600" y="1447800"/>
                    </a:cubicBezTo>
                    <a:lnTo>
                      <a:pt x="3162300" y="2133600"/>
                    </a:lnTo>
                    <a:cubicBezTo>
                      <a:pt x="3162300" y="2209800"/>
                      <a:pt x="3098800" y="2260600"/>
                      <a:pt x="3022600" y="2260600"/>
                    </a:cubicBezTo>
                    <a:lnTo>
                      <a:pt x="2971800" y="2260600"/>
                    </a:lnTo>
                    <a:cubicBezTo>
                      <a:pt x="2959100" y="2260600"/>
                      <a:pt x="2959100" y="2247900"/>
                      <a:pt x="2946400" y="2247900"/>
                    </a:cubicBezTo>
                    <a:cubicBezTo>
                      <a:pt x="2946400" y="2235200"/>
                      <a:pt x="2933700" y="2235200"/>
                      <a:pt x="2933700" y="2222500"/>
                    </a:cubicBezTo>
                    <a:lnTo>
                      <a:pt x="3009900" y="1409700"/>
                    </a:lnTo>
                    <a:lnTo>
                      <a:pt x="3073400" y="965200"/>
                    </a:lnTo>
                    <a:moveTo>
                      <a:pt x="4622800" y="0"/>
                    </a:moveTo>
                    <a:cubicBezTo>
                      <a:pt x="4508500" y="0"/>
                      <a:pt x="4406900" y="88900"/>
                      <a:pt x="4406900" y="215900"/>
                    </a:cubicBezTo>
                    <a:lnTo>
                      <a:pt x="4406900" y="279400"/>
                    </a:lnTo>
                    <a:cubicBezTo>
                      <a:pt x="4406900" y="393700"/>
                      <a:pt x="4508500" y="495300"/>
                      <a:pt x="4622800" y="495300"/>
                    </a:cubicBezTo>
                    <a:cubicBezTo>
                      <a:pt x="4737100" y="495300"/>
                      <a:pt x="4838700" y="393700"/>
                      <a:pt x="4838700" y="279400"/>
                    </a:cubicBezTo>
                    <a:lnTo>
                      <a:pt x="4838700" y="215900"/>
                    </a:lnTo>
                    <a:cubicBezTo>
                      <a:pt x="4838700" y="88900"/>
                      <a:pt x="4737100" y="0"/>
                      <a:pt x="4622800" y="0"/>
                    </a:cubicBezTo>
                    <a:moveTo>
                      <a:pt x="4406900" y="965200"/>
                    </a:moveTo>
                    <a:cubicBezTo>
                      <a:pt x="4406900" y="965200"/>
                      <a:pt x="4394200" y="952500"/>
                      <a:pt x="4394200" y="965200"/>
                    </a:cubicBezTo>
                    <a:lnTo>
                      <a:pt x="4241800" y="1320800"/>
                    </a:lnTo>
                    <a:cubicBezTo>
                      <a:pt x="4216400" y="1371600"/>
                      <a:pt x="4165600" y="1409700"/>
                      <a:pt x="4102100" y="1409700"/>
                    </a:cubicBezTo>
                    <a:lnTo>
                      <a:pt x="4038600" y="1409700"/>
                    </a:lnTo>
                    <a:cubicBezTo>
                      <a:pt x="4025900" y="1409700"/>
                      <a:pt x="4013200" y="1409700"/>
                      <a:pt x="4013200" y="1397000"/>
                    </a:cubicBezTo>
                    <a:cubicBezTo>
                      <a:pt x="4000500" y="1384300"/>
                      <a:pt x="4000500" y="1371600"/>
                      <a:pt x="4013200" y="1358900"/>
                    </a:cubicBezTo>
                    <a:lnTo>
                      <a:pt x="4203700" y="914400"/>
                    </a:lnTo>
                    <a:lnTo>
                      <a:pt x="4267200" y="736600"/>
                    </a:lnTo>
                    <a:cubicBezTo>
                      <a:pt x="4318000" y="635000"/>
                      <a:pt x="4419600" y="558800"/>
                      <a:pt x="4533900" y="558800"/>
                    </a:cubicBezTo>
                    <a:lnTo>
                      <a:pt x="4711700" y="558800"/>
                    </a:lnTo>
                    <a:cubicBezTo>
                      <a:pt x="4826000" y="558800"/>
                      <a:pt x="4927600" y="635000"/>
                      <a:pt x="4978400" y="736600"/>
                    </a:cubicBezTo>
                    <a:lnTo>
                      <a:pt x="5041900" y="914400"/>
                    </a:lnTo>
                    <a:lnTo>
                      <a:pt x="5232400" y="1358900"/>
                    </a:lnTo>
                    <a:cubicBezTo>
                      <a:pt x="5245100" y="1371600"/>
                      <a:pt x="5245100" y="1384300"/>
                      <a:pt x="5232400" y="1397000"/>
                    </a:cubicBezTo>
                    <a:cubicBezTo>
                      <a:pt x="5232400" y="1409700"/>
                      <a:pt x="5219700" y="1409700"/>
                      <a:pt x="5207000" y="1409700"/>
                    </a:cubicBezTo>
                    <a:lnTo>
                      <a:pt x="5143500" y="1409700"/>
                    </a:lnTo>
                    <a:cubicBezTo>
                      <a:pt x="5080000" y="1409700"/>
                      <a:pt x="5029200" y="1371600"/>
                      <a:pt x="5003800" y="1320800"/>
                    </a:cubicBezTo>
                    <a:lnTo>
                      <a:pt x="4851400" y="965200"/>
                    </a:lnTo>
                    <a:cubicBezTo>
                      <a:pt x="4851400" y="952500"/>
                      <a:pt x="4838700" y="965200"/>
                      <a:pt x="4838700" y="965200"/>
                    </a:cubicBezTo>
                    <a:lnTo>
                      <a:pt x="4902200" y="1409700"/>
                    </a:lnTo>
                    <a:lnTo>
                      <a:pt x="4978400" y="2222500"/>
                    </a:lnTo>
                    <a:cubicBezTo>
                      <a:pt x="4978400" y="2235200"/>
                      <a:pt x="4965700" y="2235200"/>
                      <a:pt x="4965700" y="2247900"/>
                    </a:cubicBezTo>
                    <a:cubicBezTo>
                      <a:pt x="4953000" y="2247900"/>
                      <a:pt x="4953000" y="2260600"/>
                      <a:pt x="4940300" y="2260600"/>
                    </a:cubicBezTo>
                    <a:lnTo>
                      <a:pt x="4889500" y="2260600"/>
                    </a:lnTo>
                    <a:cubicBezTo>
                      <a:pt x="4813300" y="2260600"/>
                      <a:pt x="4749800" y="2209800"/>
                      <a:pt x="4749800" y="2133600"/>
                    </a:cubicBezTo>
                    <a:lnTo>
                      <a:pt x="4635500" y="1447800"/>
                    </a:lnTo>
                    <a:cubicBezTo>
                      <a:pt x="4622800" y="1447800"/>
                      <a:pt x="4622800" y="1447800"/>
                      <a:pt x="4610100" y="1447800"/>
                    </a:cubicBezTo>
                    <a:lnTo>
                      <a:pt x="4495800" y="2133600"/>
                    </a:lnTo>
                    <a:cubicBezTo>
                      <a:pt x="4495800" y="2209800"/>
                      <a:pt x="4432300" y="2260600"/>
                      <a:pt x="4356100" y="2260600"/>
                    </a:cubicBezTo>
                    <a:lnTo>
                      <a:pt x="4305300" y="2260600"/>
                    </a:lnTo>
                    <a:cubicBezTo>
                      <a:pt x="4292600" y="2260600"/>
                      <a:pt x="4292600" y="2247900"/>
                      <a:pt x="4279900" y="2247900"/>
                    </a:cubicBezTo>
                    <a:cubicBezTo>
                      <a:pt x="4279900" y="2235200"/>
                      <a:pt x="4267200" y="2235200"/>
                      <a:pt x="4267200" y="2222500"/>
                    </a:cubicBezTo>
                    <a:lnTo>
                      <a:pt x="4343400" y="1409700"/>
                    </a:lnTo>
                    <a:lnTo>
                      <a:pt x="4406900" y="965200"/>
                    </a:lnTo>
                    <a:moveTo>
                      <a:pt x="5956300" y="0"/>
                    </a:moveTo>
                    <a:cubicBezTo>
                      <a:pt x="5842000" y="0"/>
                      <a:pt x="5740400" y="88900"/>
                      <a:pt x="5740400" y="215900"/>
                    </a:cubicBezTo>
                    <a:lnTo>
                      <a:pt x="5740400" y="279400"/>
                    </a:lnTo>
                    <a:cubicBezTo>
                      <a:pt x="5740400" y="393700"/>
                      <a:pt x="5842000" y="495300"/>
                      <a:pt x="5956300" y="495300"/>
                    </a:cubicBezTo>
                    <a:cubicBezTo>
                      <a:pt x="6070600" y="495300"/>
                      <a:pt x="6172200" y="393700"/>
                      <a:pt x="6172200" y="279400"/>
                    </a:cubicBezTo>
                    <a:lnTo>
                      <a:pt x="6172200" y="215900"/>
                    </a:lnTo>
                    <a:cubicBezTo>
                      <a:pt x="6172200" y="88900"/>
                      <a:pt x="6070600" y="0"/>
                      <a:pt x="5956300" y="0"/>
                    </a:cubicBezTo>
                    <a:moveTo>
                      <a:pt x="5740400" y="965200"/>
                    </a:moveTo>
                    <a:cubicBezTo>
                      <a:pt x="5740400" y="965200"/>
                      <a:pt x="5727700" y="952500"/>
                      <a:pt x="5727700" y="965200"/>
                    </a:cubicBezTo>
                    <a:lnTo>
                      <a:pt x="5575300" y="1320800"/>
                    </a:lnTo>
                    <a:cubicBezTo>
                      <a:pt x="5549900" y="1371600"/>
                      <a:pt x="5499100" y="1409700"/>
                      <a:pt x="5435600" y="1409700"/>
                    </a:cubicBezTo>
                    <a:lnTo>
                      <a:pt x="5372100" y="1409700"/>
                    </a:lnTo>
                    <a:cubicBezTo>
                      <a:pt x="5359400" y="1409700"/>
                      <a:pt x="5346700" y="1409700"/>
                      <a:pt x="5346700" y="1397000"/>
                    </a:cubicBezTo>
                    <a:cubicBezTo>
                      <a:pt x="5334000" y="1384300"/>
                      <a:pt x="5334000" y="1371600"/>
                      <a:pt x="5346700" y="1358900"/>
                    </a:cubicBezTo>
                    <a:lnTo>
                      <a:pt x="5537200" y="914400"/>
                    </a:lnTo>
                    <a:lnTo>
                      <a:pt x="5600700" y="736600"/>
                    </a:lnTo>
                    <a:cubicBezTo>
                      <a:pt x="5651500" y="635000"/>
                      <a:pt x="5753100" y="558800"/>
                      <a:pt x="5867400" y="558800"/>
                    </a:cubicBezTo>
                    <a:lnTo>
                      <a:pt x="6045200" y="558800"/>
                    </a:lnTo>
                    <a:cubicBezTo>
                      <a:pt x="6159500" y="558800"/>
                      <a:pt x="6261100" y="635000"/>
                      <a:pt x="6311900" y="736600"/>
                    </a:cubicBezTo>
                    <a:lnTo>
                      <a:pt x="6375400" y="914400"/>
                    </a:lnTo>
                    <a:lnTo>
                      <a:pt x="6565900" y="1358900"/>
                    </a:lnTo>
                    <a:cubicBezTo>
                      <a:pt x="6578600" y="1371600"/>
                      <a:pt x="6578600" y="1384300"/>
                      <a:pt x="6565900" y="1397000"/>
                    </a:cubicBezTo>
                    <a:cubicBezTo>
                      <a:pt x="6565900" y="1409700"/>
                      <a:pt x="6553200" y="1409700"/>
                      <a:pt x="6540500" y="1409700"/>
                    </a:cubicBezTo>
                    <a:lnTo>
                      <a:pt x="6477000" y="1409700"/>
                    </a:lnTo>
                    <a:cubicBezTo>
                      <a:pt x="6413500" y="1409700"/>
                      <a:pt x="6362700" y="1371600"/>
                      <a:pt x="6337300" y="1320800"/>
                    </a:cubicBezTo>
                    <a:lnTo>
                      <a:pt x="6184900" y="965200"/>
                    </a:lnTo>
                    <a:cubicBezTo>
                      <a:pt x="6184900" y="952500"/>
                      <a:pt x="6172200" y="965200"/>
                      <a:pt x="6172200" y="965200"/>
                    </a:cubicBezTo>
                    <a:lnTo>
                      <a:pt x="6235700" y="1409700"/>
                    </a:lnTo>
                    <a:lnTo>
                      <a:pt x="6311900" y="2222500"/>
                    </a:lnTo>
                    <a:cubicBezTo>
                      <a:pt x="6311900" y="2235200"/>
                      <a:pt x="6299200" y="2235200"/>
                      <a:pt x="6299200" y="2247900"/>
                    </a:cubicBezTo>
                    <a:cubicBezTo>
                      <a:pt x="6286500" y="2247900"/>
                      <a:pt x="6286500" y="2260600"/>
                      <a:pt x="6273800" y="2260600"/>
                    </a:cubicBezTo>
                    <a:lnTo>
                      <a:pt x="6223000" y="2260600"/>
                    </a:lnTo>
                    <a:cubicBezTo>
                      <a:pt x="6146800" y="2260600"/>
                      <a:pt x="6083300" y="2209800"/>
                      <a:pt x="6083300" y="2133600"/>
                    </a:cubicBezTo>
                    <a:lnTo>
                      <a:pt x="5969000" y="1447800"/>
                    </a:lnTo>
                    <a:cubicBezTo>
                      <a:pt x="5956300" y="1447800"/>
                      <a:pt x="5956300" y="1447800"/>
                      <a:pt x="5943600" y="1447800"/>
                    </a:cubicBezTo>
                    <a:lnTo>
                      <a:pt x="5829300" y="2133600"/>
                    </a:lnTo>
                    <a:cubicBezTo>
                      <a:pt x="5829300" y="2209800"/>
                      <a:pt x="5765800" y="2260600"/>
                      <a:pt x="5689600" y="2260600"/>
                    </a:cubicBezTo>
                    <a:lnTo>
                      <a:pt x="5638800" y="2260600"/>
                    </a:lnTo>
                    <a:cubicBezTo>
                      <a:pt x="5626100" y="2260600"/>
                      <a:pt x="5626100" y="2247900"/>
                      <a:pt x="5613400" y="2247900"/>
                    </a:cubicBezTo>
                    <a:cubicBezTo>
                      <a:pt x="5613400" y="2235200"/>
                      <a:pt x="5600700" y="2235200"/>
                      <a:pt x="5600700" y="2222500"/>
                    </a:cubicBezTo>
                    <a:lnTo>
                      <a:pt x="5676900" y="1409700"/>
                    </a:lnTo>
                    <a:lnTo>
                      <a:pt x="5740400" y="965200"/>
                    </a:lnTo>
                    <a:moveTo>
                      <a:pt x="7289800" y="0"/>
                    </a:moveTo>
                    <a:cubicBezTo>
                      <a:pt x="7175500" y="0"/>
                      <a:pt x="7073900" y="88900"/>
                      <a:pt x="7073900" y="215900"/>
                    </a:cubicBezTo>
                    <a:lnTo>
                      <a:pt x="7073900" y="279400"/>
                    </a:lnTo>
                    <a:cubicBezTo>
                      <a:pt x="7073900" y="393700"/>
                      <a:pt x="7175500" y="495300"/>
                      <a:pt x="7289800" y="495300"/>
                    </a:cubicBezTo>
                    <a:cubicBezTo>
                      <a:pt x="7404100" y="495300"/>
                      <a:pt x="7505700" y="393700"/>
                      <a:pt x="7505700" y="279400"/>
                    </a:cubicBezTo>
                    <a:lnTo>
                      <a:pt x="7505700" y="215900"/>
                    </a:lnTo>
                    <a:cubicBezTo>
                      <a:pt x="7505700" y="88900"/>
                      <a:pt x="7404100" y="0"/>
                      <a:pt x="7289800" y="0"/>
                    </a:cubicBezTo>
                    <a:moveTo>
                      <a:pt x="7073900" y="965200"/>
                    </a:moveTo>
                    <a:cubicBezTo>
                      <a:pt x="7073900" y="965200"/>
                      <a:pt x="7061200" y="952500"/>
                      <a:pt x="7061200" y="965200"/>
                    </a:cubicBezTo>
                    <a:lnTo>
                      <a:pt x="6908800" y="1320800"/>
                    </a:lnTo>
                    <a:cubicBezTo>
                      <a:pt x="6883400" y="1371600"/>
                      <a:pt x="6832600" y="1409700"/>
                      <a:pt x="6769100" y="1409700"/>
                    </a:cubicBezTo>
                    <a:lnTo>
                      <a:pt x="6705600" y="1409700"/>
                    </a:lnTo>
                    <a:cubicBezTo>
                      <a:pt x="6692900" y="1409700"/>
                      <a:pt x="6680200" y="1409700"/>
                      <a:pt x="6680200" y="1397000"/>
                    </a:cubicBezTo>
                    <a:cubicBezTo>
                      <a:pt x="6667500" y="1384300"/>
                      <a:pt x="6667500" y="1371600"/>
                      <a:pt x="6680200" y="1358900"/>
                    </a:cubicBezTo>
                    <a:lnTo>
                      <a:pt x="6870700" y="914400"/>
                    </a:lnTo>
                    <a:lnTo>
                      <a:pt x="6934200" y="736600"/>
                    </a:lnTo>
                    <a:cubicBezTo>
                      <a:pt x="6985000" y="635000"/>
                      <a:pt x="7086600" y="558800"/>
                      <a:pt x="7200900" y="558800"/>
                    </a:cubicBezTo>
                    <a:lnTo>
                      <a:pt x="7378700" y="558800"/>
                    </a:lnTo>
                    <a:cubicBezTo>
                      <a:pt x="7493000" y="558800"/>
                      <a:pt x="7594600" y="635000"/>
                      <a:pt x="7645400" y="736600"/>
                    </a:cubicBezTo>
                    <a:lnTo>
                      <a:pt x="7708900" y="914400"/>
                    </a:lnTo>
                    <a:lnTo>
                      <a:pt x="7899400" y="1358900"/>
                    </a:lnTo>
                    <a:cubicBezTo>
                      <a:pt x="7912100" y="1371600"/>
                      <a:pt x="7912100" y="1384300"/>
                      <a:pt x="7899400" y="1397000"/>
                    </a:cubicBezTo>
                    <a:cubicBezTo>
                      <a:pt x="7899400" y="1409700"/>
                      <a:pt x="7886700" y="1409700"/>
                      <a:pt x="7874000" y="1409700"/>
                    </a:cubicBezTo>
                    <a:lnTo>
                      <a:pt x="7810500" y="1409700"/>
                    </a:lnTo>
                    <a:cubicBezTo>
                      <a:pt x="7747000" y="1409700"/>
                      <a:pt x="7696200" y="1371600"/>
                      <a:pt x="7670800" y="1320800"/>
                    </a:cubicBezTo>
                    <a:lnTo>
                      <a:pt x="7518400" y="965200"/>
                    </a:lnTo>
                    <a:cubicBezTo>
                      <a:pt x="7518400" y="952500"/>
                      <a:pt x="7505700" y="965200"/>
                      <a:pt x="7505700" y="965200"/>
                    </a:cubicBezTo>
                    <a:lnTo>
                      <a:pt x="7569200" y="1409700"/>
                    </a:lnTo>
                    <a:lnTo>
                      <a:pt x="7645400" y="2222500"/>
                    </a:lnTo>
                    <a:cubicBezTo>
                      <a:pt x="7645400" y="2235200"/>
                      <a:pt x="7632700" y="2235200"/>
                      <a:pt x="7632700" y="2247900"/>
                    </a:cubicBezTo>
                    <a:cubicBezTo>
                      <a:pt x="7620000" y="2247900"/>
                      <a:pt x="7620000" y="2260600"/>
                      <a:pt x="7607300" y="2260600"/>
                    </a:cubicBezTo>
                    <a:lnTo>
                      <a:pt x="7556500" y="2260600"/>
                    </a:lnTo>
                    <a:cubicBezTo>
                      <a:pt x="7480300" y="2260600"/>
                      <a:pt x="7416800" y="2209800"/>
                      <a:pt x="7416800" y="2133600"/>
                    </a:cubicBezTo>
                    <a:lnTo>
                      <a:pt x="7302500" y="1447800"/>
                    </a:lnTo>
                    <a:cubicBezTo>
                      <a:pt x="7289800" y="1447800"/>
                      <a:pt x="7289800" y="1447800"/>
                      <a:pt x="7277100" y="1447800"/>
                    </a:cubicBezTo>
                    <a:lnTo>
                      <a:pt x="7162800" y="2133600"/>
                    </a:lnTo>
                    <a:cubicBezTo>
                      <a:pt x="7162800" y="2209800"/>
                      <a:pt x="7099300" y="2260600"/>
                      <a:pt x="7023100" y="2260600"/>
                    </a:cubicBezTo>
                    <a:lnTo>
                      <a:pt x="6972300" y="2260600"/>
                    </a:lnTo>
                    <a:cubicBezTo>
                      <a:pt x="6959600" y="2260600"/>
                      <a:pt x="6959600" y="2247900"/>
                      <a:pt x="6946900" y="2247900"/>
                    </a:cubicBezTo>
                    <a:cubicBezTo>
                      <a:pt x="6946900" y="2235200"/>
                      <a:pt x="6934200" y="2235200"/>
                      <a:pt x="6934200" y="2222500"/>
                    </a:cubicBezTo>
                    <a:lnTo>
                      <a:pt x="7010400" y="1409700"/>
                    </a:lnTo>
                    <a:lnTo>
                      <a:pt x="7073900" y="965200"/>
                    </a:lnTo>
                  </a:path>
                </a:pathLst>
              </a:custGeom>
              <a:solidFill>
                <a:srgbClr val="192954"/>
              </a:solidFill>
            </p:spPr>
          </p:sp>
          <p:sp>
            <p:nvSpPr>
              <p:cNvPr id="7" name="Freeform 7"/>
              <p:cNvSpPr/>
              <p:nvPr/>
            </p:nvSpPr>
            <p:spPr>
              <a:xfrm>
                <a:off x="8013700" y="0"/>
                <a:ext cx="5245100" cy="2260600"/>
              </a:xfrm>
              <a:custGeom>
                <a:avLst/>
                <a:gdLst/>
                <a:ahLst/>
                <a:cxnLst/>
                <a:rect l="l" t="t" r="r" b="b"/>
                <a:pathLst>
                  <a:path w="5245100" h="2260600">
                    <a:moveTo>
                      <a:pt x="622300" y="0"/>
                    </a:moveTo>
                    <a:cubicBezTo>
                      <a:pt x="508000" y="0"/>
                      <a:pt x="406400" y="88900"/>
                      <a:pt x="406400" y="215900"/>
                    </a:cubicBezTo>
                    <a:lnTo>
                      <a:pt x="406400" y="279400"/>
                    </a:lnTo>
                    <a:cubicBezTo>
                      <a:pt x="406400" y="393700"/>
                      <a:pt x="508000" y="495300"/>
                      <a:pt x="622300" y="495300"/>
                    </a:cubicBezTo>
                    <a:cubicBezTo>
                      <a:pt x="736600" y="495300"/>
                      <a:pt x="838200" y="393700"/>
                      <a:pt x="838200" y="279400"/>
                    </a:cubicBezTo>
                    <a:lnTo>
                      <a:pt x="838200" y="215900"/>
                    </a:lnTo>
                    <a:cubicBezTo>
                      <a:pt x="838200" y="88900"/>
                      <a:pt x="736600" y="0"/>
                      <a:pt x="622300" y="0"/>
                    </a:cubicBezTo>
                    <a:moveTo>
                      <a:pt x="406400" y="965200"/>
                    </a:moveTo>
                    <a:cubicBezTo>
                      <a:pt x="406400" y="965200"/>
                      <a:pt x="393700" y="952500"/>
                      <a:pt x="393700" y="965200"/>
                    </a:cubicBezTo>
                    <a:lnTo>
                      <a:pt x="241300" y="1320800"/>
                    </a:lnTo>
                    <a:cubicBezTo>
                      <a:pt x="215900" y="1371600"/>
                      <a:pt x="165100" y="1409700"/>
                      <a:pt x="101600" y="1409700"/>
                    </a:cubicBezTo>
                    <a:lnTo>
                      <a:pt x="38100" y="1409700"/>
                    </a:lnTo>
                    <a:cubicBezTo>
                      <a:pt x="25400" y="1409700"/>
                      <a:pt x="12700" y="1409700"/>
                      <a:pt x="12700" y="1397000"/>
                    </a:cubicBezTo>
                    <a:cubicBezTo>
                      <a:pt x="0" y="1384300"/>
                      <a:pt x="0" y="1371600"/>
                      <a:pt x="12700" y="1358900"/>
                    </a:cubicBezTo>
                    <a:lnTo>
                      <a:pt x="203200" y="914400"/>
                    </a:lnTo>
                    <a:lnTo>
                      <a:pt x="266700" y="736600"/>
                    </a:lnTo>
                    <a:cubicBezTo>
                      <a:pt x="317500" y="635000"/>
                      <a:pt x="419100" y="558800"/>
                      <a:pt x="533400" y="558800"/>
                    </a:cubicBezTo>
                    <a:lnTo>
                      <a:pt x="711200" y="558800"/>
                    </a:lnTo>
                    <a:cubicBezTo>
                      <a:pt x="825500" y="558800"/>
                      <a:pt x="927100" y="635000"/>
                      <a:pt x="977900" y="736600"/>
                    </a:cubicBezTo>
                    <a:lnTo>
                      <a:pt x="1041400" y="914400"/>
                    </a:lnTo>
                    <a:lnTo>
                      <a:pt x="1231900" y="1358900"/>
                    </a:lnTo>
                    <a:cubicBezTo>
                      <a:pt x="1244600" y="1371600"/>
                      <a:pt x="1244600" y="1384300"/>
                      <a:pt x="1231900" y="1397000"/>
                    </a:cubicBezTo>
                    <a:cubicBezTo>
                      <a:pt x="1231900" y="1409700"/>
                      <a:pt x="1219200" y="1409700"/>
                      <a:pt x="1206500" y="1409700"/>
                    </a:cubicBezTo>
                    <a:lnTo>
                      <a:pt x="1143000" y="1409700"/>
                    </a:lnTo>
                    <a:cubicBezTo>
                      <a:pt x="1079500" y="1409700"/>
                      <a:pt x="1028700" y="1371600"/>
                      <a:pt x="1003300" y="1320800"/>
                    </a:cubicBezTo>
                    <a:lnTo>
                      <a:pt x="850900" y="965200"/>
                    </a:lnTo>
                    <a:cubicBezTo>
                      <a:pt x="850900" y="952500"/>
                      <a:pt x="838200" y="965200"/>
                      <a:pt x="838200" y="965200"/>
                    </a:cubicBezTo>
                    <a:lnTo>
                      <a:pt x="901700" y="1409700"/>
                    </a:lnTo>
                    <a:lnTo>
                      <a:pt x="977900" y="2222500"/>
                    </a:lnTo>
                    <a:cubicBezTo>
                      <a:pt x="977900" y="2235200"/>
                      <a:pt x="965200" y="2235200"/>
                      <a:pt x="965200" y="2247900"/>
                    </a:cubicBezTo>
                    <a:cubicBezTo>
                      <a:pt x="952500" y="2247900"/>
                      <a:pt x="952500" y="2260600"/>
                      <a:pt x="939800" y="2260600"/>
                    </a:cubicBezTo>
                    <a:lnTo>
                      <a:pt x="889000" y="2260600"/>
                    </a:lnTo>
                    <a:cubicBezTo>
                      <a:pt x="812800" y="2260600"/>
                      <a:pt x="749300" y="2209800"/>
                      <a:pt x="749300" y="2133600"/>
                    </a:cubicBezTo>
                    <a:lnTo>
                      <a:pt x="635000" y="1447800"/>
                    </a:lnTo>
                    <a:cubicBezTo>
                      <a:pt x="622300" y="1447800"/>
                      <a:pt x="622300" y="1447800"/>
                      <a:pt x="609600" y="1447800"/>
                    </a:cubicBezTo>
                    <a:lnTo>
                      <a:pt x="495300" y="2133600"/>
                    </a:lnTo>
                    <a:cubicBezTo>
                      <a:pt x="495300" y="2209800"/>
                      <a:pt x="431800" y="2260600"/>
                      <a:pt x="355600" y="2260600"/>
                    </a:cubicBezTo>
                    <a:lnTo>
                      <a:pt x="304800" y="2260600"/>
                    </a:lnTo>
                    <a:cubicBezTo>
                      <a:pt x="292100" y="2260600"/>
                      <a:pt x="292100" y="2247900"/>
                      <a:pt x="279400" y="2247900"/>
                    </a:cubicBezTo>
                    <a:cubicBezTo>
                      <a:pt x="279400" y="2235200"/>
                      <a:pt x="266700" y="2235200"/>
                      <a:pt x="266700" y="2222500"/>
                    </a:cubicBezTo>
                    <a:lnTo>
                      <a:pt x="342900" y="1409700"/>
                    </a:lnTo>
                    <a:lnTo>
                      <a:pt x="406400" y="965200"/>
                    </a:lnTo>
                    <a:moveTo>
                      <a:pt x="1955800" y="0"/>
                    </a:moveTo>
                    <a:cubicBezTo>
                      <a:pt x="1841500" y="0"/>
                      <a:pt x="1739900" y="88900"/>
                      <a:pt x="1739900" y="215900"/>
                    </a:cubicBezTo>
                    <a:lnTo>
                      <a:pt x="1739900" y="279400"/>
                    </a:lnTo>
                    <a:cubicBezTo>
                      <a:pt x="1739900" y="393700"/>
                      <a:pt x="1841500" y="495300"/>
                      <a:pt x="1955800" y="495300"/>
                    </a:cubicBezTo>
                    <a:cubicBezTo>
                      <a:pt x="2070100" y="495300"/>
                      <a:pt x="2171700" y="393700"/>
                      <a:pt x="2171700" y="279400"/>
                    </a:cubicBezTo>
                    <a:lnTo>
                      <a:pt x="2171700" y="215900"/>
                    </a:lnTo>
                    <a:cubicBezTo>
                      <a:pt x="2171700" y="88900"/>
                      <a:pt x="2070100" y="0"/>
                      <a:pt x="1955800" y="0"/>
                    </a:cubicBezTo>
                    <a:moveTo>
                      <a:pt x="1739900" y="965200"/>
                    </a:moveTo>
                    <a:cubicBezTo>
                      <a:pt x="1739900" y="965200"/>
                      <a:pt x="1727200" y="952500"/>
                      <a:pt x="1727200" y="965200"/>
                    </a:cubicBezTo>
                    <a:lnTo>
                      <a:pt x="1574800" y="1320800"/>
                    </a:lnTo>
                    <a:cubicBezTo>
                      <a:pt x="1549400" y="1371600"/>
                      <a:pt x="1498600" y="1409700"/>
                      <a:pt x="1435100" y="1409700"/>
                    </a:cubicBezTo>
                    <a:lnTo>
                      <a:pt x="1371600" y="1409700"/>
                    </a:lnTo>
                    <a:cubicBezTo>
                      <a:pt x="1358900" y="1409700"/>
                      <a:pt x="1346200" y="1409700"/>
                      <a:pt x="1346200" y="1397000"/>
                    </a:cubicBezTo>
                    <a:cubicBezTo>
                      <a:pt x="1333500" y="1384300"/>
                      <a:pt x="1333500" y="1371600"/>
                      <a:pt x="1346200" y="1358900"/>
                    </a:cubicBezTo>
                    <a:lnTo>
                      <a:pt x="1536700" y="914400"/>
                    </a:lnTo>
                    <a:lnTo>
                      <a:pt x="1600200" y="736600"/>
                    </a:lnTo>
                    <a:cubicBezTo>
                      <a:pt x="1651000" y="635000"/>
                      <a:pt x="1752600" y="558800"/>
                      <a:pt x="1866900" y="558800"/>
                    </a:cubicBezTo>
                    <a:lnTo>
                      <a:pt x="2044700" y="558800"/>
                    </a:lnTo>
                    <a:cubicBezTo>
                      <a:pt x="2159000" y="558800"/>
                      <a:pt x="2260600" y="635000"/>
                      <a:pt x="2311400" y="736600"/>
                    </a:cubicBezTo>
                    <a:lnTo>
                      <a:pt x="2374900" y="914400"/>
                    </a:lnTo>
                    <a:lnTo>
                      <a:pt x="2565400" y="1358900"/>
                    </a:lnTo>
                    <a:cubicBezTo>
                      <a:pt x="2578100" y="1371600"/>
                      <a:pt x="2578100" y="1384300"/>
                      <a:pt x="2565400" y="1397000"/>
                    </a:cubicBezTo>
                    <a:cubicBezTo>
                      <a:pt x="2565400" y="1409700"/>
                      <a:pt x="2552700" y="1409700"/>
                      <a:pt x="2540000" y="1409700"/>
                    </a:cubicBezTo>
                    <a:lnTo>
                      <a:pt x="2476500" y="1409700"/>
                    </a:lnTo>
                    <a:cubicBezTo>
                      <a:pt x="2413000" y="1409700"/>
                      <a:pt x="2362200" y="1371600"/>
                      <a:pt x="2336800" y="1320800"/>
                    </a:cubicBezTo>
                    <a:lnTo>
                      <a:pt x="2184400" y="965200"/>
                    </a:lnTo>
                    <a:cubicBezTo>
                      <a:pt x="2184400" y="952500"/>
                      <a:pt x="2171700" y="965200"/>
                      <a:pt x="2171700" y="965200"/>
                    </a:cubicBezTo>
                    <a:lnTo>
                      <a:pt x="2235200" y="1409700"/>
                    </a:lnTo>
                    <a:lnTo>
                      <a:pt x="2311400" y="2222500"/>
                    </a:lnTo>
                    <a:cubicBezTo>
                      <a:pt x="2311400" y="2235200"/>
                      <a:pt x="2298700" y="2235200"/>
                      <a:pt x="2298700" y="2247900"/>
                    </a:cubicBezTo>
                    <a:cubicBezTo>
                      <a:pt x="2286000" y="2247900"/>
                      <a:pt x="2286000" y="2260600"/>
                      <a:pt x="2273300" y="2260600"/>
                    </a:cubicBezTo>
                    <a:lnTo>
                      <a:pt x="2222500" y="2260600"/>
                    </a:lnTo>
                    <a:cubicBezTo>
                      <a:pt x="2146300" y="2260600"/>
                      <a:pt x="2082800" y="2209800"/>
                      <a:pt x="2082800" y="2133600"/>
                    </a:cubicBezTo>
                    <a:lnTo>
                      <a:pt x="1968500" y="1447800"/>
                    </a:lnTo>
                    <a:cubicBezTo>
                      <a:pt x="1955800" y="1447800"/>
                      <a:pt x="1955800" y="1447800"/>
                      <a:pt x="1943100" y="1447800"/>
                    </a:cubicBezTo>
                    <a:lnTo>
                      <a:pt x="1828800" y="2133600"/>
                    </a:lnTo>
                    <a:cubicBezTo>
                      <a:pt x="1828800" y="2209800"/>
                      <a:pt x="1765300" y="2260600"/>
                      <a:pt x="1689100" y="2260600"/>
                    </a:cubicBezTo>
                    <a:lnTo>
                      <a:pt x="1638300" y="2260600"/>
                    </a:lnTo>
                    <a:cubicBezTo>
                      <a:pt x="1625600" y="2260600"/>
                      <a:pt x="1625600" y="2247900"/>
                      <a:pt x="1612900" y="2247900"/>
                    </a:cubicBezTo>
                    <a:cubicBezTo>
                      <a:pt x="1612900" y="2235200"/>
                      <a:pt x="1600200" y="2235200"/>
                      <a:pt x="1600200" y="2222500"/>
                    </a:cubicBezTo>
                    <a:lnTo>
                      <a:pt x="1676400" y="1409700"/>
                    </a:lnTo>
                    <a:lnTo>
                      <a:pt x="1739900" y="965200"/>
                    </a:lnTo>
                    <a:moveTo>
                      <a:pt x="3289300" y="0"/>
                    </a:moveTo>
                    <a:cubicBezTo>
                      <a:pt x="3175000" y="0"/>
                      <a:pt x="3073400" y="88900"/>
                      <a:pt x="3073400" y="215900"/>
                    </a:cubicBezTo>
                    <a:lnTo>
                      <a:pt x="3073400" y="279400"/>
                    </a:lnTo>
                    <a:cubicBezTo>
                      <a:pt x="3073400" y="393700"/>
                      <a:pt x="3175000" y="495300"/>
                      <a:pt x="3289300" y="495300"/>
                    </a:cubicBezTo>
                    <a:cubicBezTo>
                      <a:pt x="3403600" y="495300"/>
                      <a:pt x="3505200" y="393700"/>
                      <a:pt x="3505200" y="279400"/>
                    </a:cubicBezTo>
                    <a:lnTo>
                      <a:pt x="3505200" y="215900"/>
                    </a:lnTo>
                    <a:cubicBezTo>
                      <a:pt x="3505200" y="88900"/>
                      <a:pt x="3403600" y="0"/>
                      <a:pt x="3289300" y="0"/>
                    </a:cubicBezTo>
                    <a:moveTo>
                      <a:pt x="3073400" y="965200"/>
                    </a:moveTo>
                    <a:cubicBezTo>
                      <a:pt x="3073400" y="965200"/>
                      <a:pt x="3060700" y="952500"/>
                      <a:pt x="3060700" y="965200"/>
                    </a:cubicBezTo>
                    <a:lnTo>
                      <a:pt x="2908300" y="1320800"/>
                    </a:lnTo>
                    <a:cubicBezTo>
                      <a:pt x="2882900" y="1371600"/>
                      <a:pt x="2832100" y="1409700"/>
                      <a:pt x="2768600" y="1409700"/>
                    </a:cubicBezTo>
                    <a:lnTo>
                      <a:pt x="2705100" y="1409700"/>
                    </a:lnTo>
                    <a:cubicBezTo>
                      <a:pt x="2692400" y="1409700"/>
                      <a:pt x="2679700" y="1409700"/>
                      <a:pt x="2679700" y="1397000"/>
                    </a:cubicBezTo>
                    <a:cubicBezTo>
                      <a:pt x="2667000" y="1384300"/>
                      <a:pt x="2667000" y="1371600"/>
                      <a:pt x="2679700" y="1358900"/>
                    </a:cubicBezTo>
                    <a:lnTo>
                      <a:pt x="2870200" y="914400"/>
                    </a:lnTo>
                    <a:lnTo>
                      <a:pt x="2933700" y="736600"/>
                    </a:lnTo>
                    <a:cubicBezTo>
                      <a:pt x="2984500" y="635000"/>
                      <a:pt x="3086100" y="558800"/>
                      <a:pt x="3200400" y="558800"/>
                    </a:cubicBezTo>
                    <a:lnTo>
                      <a:pt x="3378200" y="558800"/>
                    </a:lnTo>
                    <a:cubicBezTo>
                      <a:pt x="3492500" y="558800"/>
                      <a:pt x="3594100" y="635000"/>
                      <a:pt x="3644900" y="736600"/>
                    </a:cubicBezTo>
                    <a:lnTo>
                      <a:pt x="3708400" y="914400"/>
                    </a:lnTo>
                    <a:lnTo>
                      <a:pt x="3898900" y="1358900"/>
                    </a:lnTo>
                    <a:cubicBezTo>
                      <a:pt x="3911600" y="1371600"/>
                      <a:pt x="3911600" y="1384300"/>
                      <a:pt x="3898900" y="1397000"/>
                    </a:cubicBezTo>
                    <a:cubicBezTo>
                      <a:pt x="3898900" y="1409700"/>
                      <a:pt x="3886200" y="1409700"/>
                      <a:pt x="3873500" y="1409700"/>
                    </a:cubicBezTo>
                    <a:lnTo>
                      <a:pt x="3810000" y="1409700"/>
                    </a:lnTo>
                    <a:cubicBezTo>
                      <a:pt x="3746500" y="1409700"/>
                      <a:pt x="3695700" y="1371600"/>
                      <a:pt x="3670300" y="1320800"/>
                    </a:cubicBezTo>
                    <a:lnTo>
                      <a:pt x="3517900" y="965200"/>
                    </a:lnTo>
                    <a:cubicBezTo>
                      <a:pt x="3517900" y="952500"/>
                      <a:pt x="3505200" y="965200"/>
                      <a:pt x="3505200" y="965200"/>
                    </a:cubicBezTo>
                    <a:lnTo>
                      <a:pt x="3568700" y="1409700"/>
                    </a:lnTo>
                    <a:lnTo>
                      <a:pt x="3644900" y="2222500"/>
                    </a:lnTo>
                    <a:cubicBezTo>
                      <a:pt x="3644900" y="2235200"/>
                      <a:pt x="3632200" y="2235200"/>
                      <a:pt x="3632200" y="2247900"/>
                    </a:cubicBezTo>
                    <a:cubicBezTo>
                      <a:pt x="3619500" y="2247900"/>
                      <a:pt x="3619500" y="2260600"/>
                      <a:pt x="3606800" y="2260600"/>
                    </a:cubicBezTo>
                    <a:lnTo>
                      <a:pt x="3556000" y="2260600"/>
                    </a:lnTo>
                    <a:cubicBezTo>
                      <a:pt x="3479800" y="2260600"/>
                      <a:pt x="3416300" y="2209800"/>
                      <a:pt x="3416300" y="2133600"/>
                    </a:cubicBezTo>
                    <a:lnTo>
                      <a:pt x="3302000" y="1447800"/>
                    </a:lnTo>
                    <a:cubicBezTo>
                      <a:pt x="3289300" y="1447800"/>
                      <a:pt x="3289300" y="1447800"/>
                      <a:pt x="3276600" y="1447800"/>
                    </a:cubicBezTo>
                    <a:lnTo>
                      <a:pt x="3162300" y="2133600"/>
                    </a:lnTo>
                    <a:cubicBezTo>
                      <a:pt x="3162300" y="2209800"/>
                      <a:pt x="3098800" y="2260600"/>
                      <a:pt x="3022600" y="2260600"/>
                    </a:cubicBezTo>
                    <a:lnTo>
                      <a:pt x="2971800" y="2260600"/>
                    </a:lnTo>
                    <a:cubicBezTo>
                      <a:pt x="2959100" y="2260600"/>
                      <a:pt x="2959100" y="2247900"/>
                      <a:pt x="2946400" y="2247900"/>
                    </a:cubicBezTo>
                    <a:cubicBezTo>
                      <a:pt x="2946400" y="2235200"/>
                      <a:pt x="2933700" y="2235200"/>
                      <a:pt x="2933700" y="2222500"/>
                    </a:cubicBezTo>
                    <a:lnTo>
                      <a:pt x="3009900" y="1409700"/>
                    </a:lnTo>
                    <a:lnTo>
                      <a:pt x="3073400" y="965200"/>
                    </a:lnTo>
                    <a:moveTo>
                      <a:pt x="4622800" y="0"/>
                    </a:moveTo>
                    <a:cubicBezTo>
                      <a:pt x="4508500" y="0"/>
                      <a:pt x="4406900" y="88900"/>
                      <a:pt x="4406900" y="215900"/>
                    </a:cubicBezTo>
                    <a:lnTo>
                      <a:pt x="4406900" y="279400"/>
                    </a:lnTo>
                    <a:cubicBezTo>
                      <a:pt x="4406900" y="393700"/>
                      <a:pt x="4508500" y="495300"/>
                      <a:pt x="4622800" y="495300"/>
                    </a:cubicBezTo>
                    <a:cubicBezTo>
                      <a:pt x="4737100" y="495300"/>
                      <a:pt x="4838700" y="393700"/>
                      <a:pt x="4838700" y="279400"/>
                    </a:cubicBezTo>
                    <a:lnTo>
                      <a:pt x="4838700" y="215900"/>
                    </a:lnTo>
                    <a:cubicBezTo>
                      <a:pt x="4838700" y="88900"/>
                      <a:pt x="4737100" y="0"/>
                      <a:pt x="4622800" y="0"/>
                    </a:cubicBezTo>
                    <a:moveTo>
                      <a:pt x="4406900" y="965200"/>
                    </a:moveTo>
                    <a:cubicBezTo>
                      <a:pt x="4406900" y="965200"/>
                      <a:pt x="4394200" y="952500"/>
                      <a:pt x="4394200" y="965200"/>
                    </a:cubicBezTo>
                    <a:lnTo>
                      <a:pt x="4241800" y="1320800"/>
                    </a:lnTo>
                    <a:cubicBezTo>
                      <a:pt x="4216400" y="1371600"/>
                      <a:pt x="4165600" y="1409700"/>
                      <a:pt x="4102100" y="1409700"/>
                    </a:cubicBezTo>
                    <a:lnTo>
                      <a:pt x="4038600" y="1409700"/>
                    </a:lnTo>
                    <a:cubicBezTo>
                      <a:pt x="4025900" y="1409700"/>
                      <a:pt x="4013200" y="1409700"/>
                      <a:pt x="4013200" y="1397000"/>
                    </a:cubicBezTo>
                    <a:cubicBezTo>
                      <a:pt x="4000500" y="1384300"/>
                      <a:pt x="4000500" y="1371600"/>
                      <a:pt x="4013200" y="1358900"/>
                    </a:cubicBezTo>
                    <a:lnTo>
                      <a:pt x="4203700" y="914400"/>
                    </a:lnTo>
                    <a:lnTo>
                      <a:pt x="4267200" y="736600"/>
                    </a:lnTo>
                    <a:cubicBezTo>
                      <a:pt x="4318000" y="635000"/>
                      <a:pt x="4419600" y="558800"/>
                      <a:pt x="4533900" y="558800"/>
                    </a:cubicBezTo>
                    <a:lnTo>
                      <a:pt x="4711700" y="558800"/>
                    </a:lnTo>
                    <a:cubicBezTo>
                      <a:pt x="4826000" y="558800"/>
                      <a:pt x="4927600" y="635000"/>
                      <a:pt x="4978400" y="736600"/>
                    </a:cubicBezTo>
                    <a:lnTo>
                      <a:pt x="5041900" y="914400"/>
                    </a:lnTo>
                    <a:lnTo>
                      <a:pt x="5232400" y="1358900"/>
                    </a:lnTo>
                    <a:cubicBezTo>
                      <a:pt x="5245100" y="1371600"/>
                      <a:pt x="5245100" y="1384300"/>
                      <a:pt x="5232400" y="1397000"/>
                    </a:cubicBezTo>
                    <a:cubicBezTo>
                      <a:pt x="5232400" y="1409700"/>
                      <a:pt x="5219700" y="1409700"/>
                      <a:pt x="5207000" y="1409700"/>
                    </a:cubicBezTo>
                    <a:lnTo>
                      <a:pt x="5143500" y="1409700"/>
                    </a:lnTo>
                    <a:cubicBezTo>
                      <a:pt x="5080000" y="1409700"/>
                      <a:pt x="5029200" y="1371600"/>
                      <a:pt x="5003800" y="1320800"/>
                    </a:cubicBezTo>
                    <a:lnTo>
                      <a:pt x="4851400" y="965200"/>
                    </a:lnTo>
                    <a:cubicBezTo>
                      <a:pt x="4851400" y="952500"/>
                      <a:pt x="4838700" y="965200"/>
                      <a:pt x="4838700" y="965200"/>
                    </a:cubicBezTo>
                    <a:lnTo>
                      <a:pt x="4902200" y="1409700"/>
                    </a:lnTo>
                    <a:lnTo>
                      <a:pt x="4978400" y="2222500"/>
                    </a:lnTo>
                    <a:cubicBezTo>
                      <a:pt x="4978400" y="2235200"/>
                      <a:pt x="4965700" y="2235200"/>
                      <a:pt x="4965700" y="2247900"/>
                    </a:cubicBezTo>
                    <a:cubicBezTo>
                      <a:pt x="4953000" y="2247900"/>
                      <a:pt x="4953000" y="2260600"/>
                      <a:pt x="4940300" y="2260600"/>
                    </a:cubicBezTo>
                    <a:lnTo>
                      <a:pt x="4889500" y="2260600"/>
                    </a:lnTo>
                    <a:cubicBezTo>
                      <a:pt x="4813300" y="2260600"/>
                      <a:pt x="4749800" y="2209800"/>
                      <a:pt x="4749800" y="2133600"/>
                    </a:cubicBezTo>
                    <a:lnTo>
                      <a:pt x="4635500" y="1447800"/>
                    </a:lnTo>
                    <a:cubicBezTo>
                      <a:pt x="4622800" y="1447800"/>
                      <a:pt x="4622800" y="1447800"/>
                      <a:pt x="4610100" y="1447800"/>
                    </a:cubicBezTo>
                    <a:lnTo>
                      <a:pt x="4495800" y="2133600"/>
                    </a:lnTo>
                    <a:cubicBezTo>
                      <a:pt x="4495800" y="2209800"/>
                      <a:pt x="4432300" y="2260600"/>
                      <a:pt x="4356100" y="2260600"/>
                    </a:cubicBezTo>
                    <a:lnTo>
                      <a:pt x="4305300" y="2260600"/>
                    </a:lnTo>
                    <a:cubicBezTo>
                      <a:pt x="4292600" y="2260600"/>
                      <a:pt x="4292600" y="2247900"/>
                      <a:pt x="4279900" y="2247900"/>
                    </a:cubicBezTo>
                    <a:cubicBezTo>
                      <a:pt x="4279900" y="2235200"/>
                      <a:pt x="4267200" y="2235200"/>
                      <a:pt x="4267200" y="2222500"/>
                    </a:cubicBezTo>
                    <a:lnTo>
                      <a:pt x="4343400" y="1409700"/>
                    </a:lnTo>
                    <a:lnTo>
                      <a:pt x="4406900" y="965200"/>
                    </a:lnTo>
                  </a:path>
                </a:pathLst>
              </a:custGeom>
              <a:solidFill>
                <a:srgbClr val="192954"/>
              </a:solidFill>
            </p:spPr>
          </p:sp>
        </p:gr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0308" y="918564"/>
            <a:ext cx="1072284" cy="1452601"/>
          </a:xfrm>
          <a:prstGeom prst="rect">
            <a:avLst/>
          </a:prstGeom>
        </p:spPr>
      </p:pic>
      <p:sp>
        <p:nvSpPr>
          <p:cNvPr id="9" name="TextBox 9"/>
          <p:cNvSpPr txBox="1"/>
          <p:nvPr/>
        </p:nvSpPr>
        <p:spPr>
          <a:xfrm>
            <a:off x="2180540" y="1014874"/>
            <a:ext cx="4313942" cy="1269506"/>
          </a:xfrm>
          <a:prstGeom prst="rect">
            <a:avLst/>
          </a:prstGeom>
        </p:spPr>
        <p:txBody>
          <a:bodyPr lIns="0" tIns="0" rIns="0" bIns="0" rtlCol="0" anchor="t">
            <a:spAutoFit/>
          </a:bodyPr>
          <a:lstStyle/>
          <a:p>
            <a:pPr>
              <a:lnSpc>
                <a:spcPts val="3376"/>
              </a:lnSpc>
            </a:pPr>
            <a:r>
              <a:rPr lang="en-US" sz="2961" spc="62" dirty="0" err="1">
                <a:solidFill>
                  <a:srgbClr val="192954"/>
                </a:solidFill>
                <a:latin typeface="Aileron Thin Bold"/>
              </a:rPr>
              <a:t>Confraternita</a:t>
            </a:r>
            <a:r>
              <a:rPr lang="en-US" sz="2961" spc="62" dirty="0">
                <a:solidFill>
                  <a:srgbClr val="192954"/>
                </a:solidFill>
                <a:latin typeface="Aileron Thin Bold"/>
              </a:rPr>
              <a:t> di Misericordia di Barberino Tavarnelle ODV</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rot="-8100000">
            <a:off x="-4252983" y="3307993"/>
            <a:ext cx="22404652" cy="8950886"/>
            <a:chOff x="0" y="0"/>
            <a:chExt cx="35276568" cy="14093347"/>
          </a:xfrm>
        </p:grpSpPr>
        <p:sp>
          <p:nvSpPr>
            <p:cNvPr id="3" name="Freeform 3"/>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3ED1E"/>
            </a:solidFill>
          </p:spPr>
        </p:sp>
      </p:grpSp>
      <p:sp>
        <p:nvSpPr>
          <p:cNvPr id="4" name="AutoShape 4"/>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8596" y="908137"/>
            <a:ext cx="1072284" cy="1452601"/>
          </a:xfrm>
          <a:prstGeom prst="rect">
            <a:avLst/>
          </a:prstGeom>
        </p:spPr>
      </p:pic>
      <p:sp>
        <p:nvSpPr>
          <p:cNvPr id="6" name="TextBox 6"/>
          <p:cNvSpPr txBox="1"/>
          <p:nvPr/>
        </p:nvSpPr>
        <p:spPr>
          <a:xfrm>
            <a:off x="2180540" y="1014874"/>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7" name="TextBox 7"/>
          <p:cNvSpPr txBox="1"/>
          <p:nvPr/>
        </p:nvSpPr>
        <p:spPr>
          <a:xfrm>
            <a:off x="1314701" y="4007167"/>
            <a:ext cx="7069183" cy="2348865"/>
          </a:xfrm>
          <a:prstGeom prst="rect">
            <a:avLst/>
          </a:prstGeom>
        </p:spPr>
        <p:txBody>
          <a:bodyPr lIns="0" tIns="0" rIns="0" bIns="0" rtlCol="0" anchor="t">
            <a:spAutoFit/>
          </a:bodyPr>
          <a:lstStyle/>
          <a:p>
            <a:pPr>
              <a:lnSpc>
                <a:spcPts val="6089"/>
              </a:lnSpc>
            </a:pPr>
            <a:r>
              <a:rPr lang="en-US" sz="5799" dirty="0" err="1">
                <a:solidFill>
                  <a:srgbClr val="192954"/>
                </a:solidFill>
                <a:latin typeface="Kollektif Bold"/>
              </a:rPr>
              <a:t>Struttura</a:t>
            </a:r>
            <a:r>
              <a:rPr lang="en-US" sz="5799" dirty="0">
                <a:solidFill>
                  <a:srgbClr val="192954"/>
                </a:solidFill>
                <a:latin typeface="Kollektif Bold"/>
              </a:rPr>
              <a:t>, </a:t>
            </a:r>
            <a:r>
              <a:rPr lang="en-US" sz="5799" dirty="0" err="1">
                <a:solidFill>
                  <a:srgbClr val="192954"/>
                </a:solidFill>
                <a:latin typeface="Kollektif Bold"/>
              </a:rPr>
              <a:t>amministrazione</a:t>
            </a:r>
            <a:r>
              <a:rPr lang="en-US" sz="5799" dirty="0">
                <a:solidFill>
                  <a:srgbClr val="192954"/>
                </a:solidFill>
                <a:latin typeface="Kollektif Bold"/>
              </a:rPr>
              <a:t> e </a:t>
            </a:r>
            <a:r>
              <a:rPr lang="en-US" sz="5799" dirty="0" err="1">
                <a:solidFill>
                  <a:srgbClr val="192954"/>
                </a:solidFill>
                <a:latin typeface="Kollektif Bold"/>
              </a:rPr>
              <a:t>governo</a:t>
            </a:r>
            <a:endParaRPr lang="en-US" sz="5799" dirty="0">
              <a:solidFill>
                <a:srgbClr val="192954"/>
              </a:solidFill>
              <a:latin typeface="Kollektif Bold"/>
            </a:endParaRPr>
          </a:p>
        </p:txBody>
      </p:sp>
      <p:sp>
        <p:nvSpPr>
          <p:cNvPr id="8" name="TextBox 8"/>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F8F8"/>
        </a:solidFill>
        <a:effectLst/>
      </p:bgPr>
    </p:bg>
    <p:spTree>
      <p:nvGrpSpPr>
        <p:cNvPr id="1" name=""/>
        <p:cNvGrpSpPr/>
        <p:nvPr/>
      </p:nvGrpSpPr>
      <p:grpSpPr>
        <a:xfrm>
          <a:off x="0" y="0"/>
          <a:ext cx="0" cy="0"/>
          <a:chOff x="0" y="0"/>
          <a:chExt cx="0" cy="0"/>
        </a:xfrm>
      </p:grpSpPr>
      <p:grpSp>
        <p:nvGrpSpPr>
          <p:cNvPr id="2" name="Group 2"/>
          <p:cNvGrpSpPr/>
          <p:nvPr/>
        </p:nvGrpSpPr>
        <p:grpSpPr>
          <a:xfrm rot="-8100000">
            <a:off x="-4252983" y="3307993"/>
            <a:ext cx="22404652" cy="8950886"/>
            <a:chOff x="0" y="0"/>
            <a:chExt cx="35276568" cy="14093347"/>
          </a:xfrm>
        </p:grpSpPr>
        <p:sp>
          <p:nvSpPr>
            <p:cNvPr id="3" name="Freeform 3"/>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9F8F8"/>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1461" y="3258623"/>
            <a:ext cx="7920438" cy="5849339"/>
          </a:xfrm>
          <a:prstGeom prst="rect">
            <a:avLst/>
          </a:prstGeom>
        </p:spPr>
      </p:pic>
      <p:sp>
        <p:nvSpPr>
          <p:cNvPr id="5" name="TextBox 5"/>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6" name="AutoShape 6"/>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7281" y="986425"/>
            <a:ext cx="1072284" cy="1452601"/>
          </a:xfrm>
          <a:prstGeom prst="rect">
            <a:avLst/>
          </a:prstGeom>
        </p:spPr>
      </p:pic>
      <p:sp>
        <p:nvSpPr>
          <p:cNvPr id="8" name="TextBox 8"/>
          <p:cNvSpPr txBox="1"/>
          <p:nvPr/>
        </p:nvSpPr>
        <p:spPr>
          <a:xfrm>
            <a:off x="2180540" y="1014874"/>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9" name="TextBox 9"/>
          <p:cNvSpPr txBox="1"/>
          <p:nvPr/>
        </p:nvSpPr>
        <p:spPr>
          <a:xfrm>
            <a:off x="802919" y="2770740"/>
            <a:ext cx="8964619" cy="805815"/>
          </a:xfrm>
          <a:prstGeom prst="rect">
            <a:avLst/>
          </a:prstGeom>
        </p:spPr>
        <p:txBody>
          <a:bodyPr lIns="0" tIns="0" rIns="0" bIns="0" rtlCol="0" anchor="t">
            <a:spAutoFit/>
          </a:bodyPr>
          <a:lstStyle/>
          <a:p>
            <a:pPr>
              <a:lnSpc>
                <a:spcPts val="6089"/>
              </a:lnSpc>
            </a:pPr>
            <a:r>
              <a:rPr lang="en-US" sz="5799">
                <a:solidFill>
                  <a:srgbClr val="192954"/>
                </a:solidFill>
                <a:latin typeface="Kollektif Bold"/>
              </a:rPr>
              <a:t>Organi della Misericordia</a:t>
            </a:r>
          </a:p>
        </p:txBody>
      </p:sp>
      <p:sp>
        <p:nvSpPr>
          <p:cNvPr id="10" name="TextBox 10"/>
          <p:cNvSpPr txBox="1"/>
          <p:nvPr/>
        </p:nvSpPr>
        <p:spPr>
          <a:xfrm>
            <a:off x="3016246" y="4582436"/>
            <a:ext cx="3933097" cy="805815"/>
          </a:xfrm>
          <a:prstGeom prst="rect">
            <a:avLst/>
          </a:prstGeom>
        </p:spPr>
        <p:txBody>
          <a:bodyPr lIns="0" tIns="0" rIns="0" bIns="0" rtlCol="0" anchor="t">
            <a:spAutoFit/>
          </a:bodyPr>
          <a:lstStyle/>
          <a:p>
            <a:pPr>
              <a:lnSpc>
                <a:spcPts val="6089"/>
              </a:lnSpc>
            </a:pPr>
            <a:r>
              <a:rPr lang="en-US" sz="5799">
                <a:solidFill>
                  <a:srgbClr val="00C2CB"/>
                </a:solidFill>
                <a:latin typeface="Kollektif Bold"/>
              </a:rPr>
              <a:t>Magistrato</a:t>
            </a:r>
          </a:p>
        </p:txBody>
      </p:sp>
      <p:sp>
        <p:nvSpPr>
          <p:cNvPr id="11" name="TextBox 11"/>
          <p:cNvSpPr txBox="1"/>
          <p:nvPr/>
        </p:nvSpPr>
        <p:spPr>
          <a:xfrm>
            <a:off x="3552012" y="5464451"/>
            <a:ext cx="7841297" cy="805815"/>
          </a:xfrm>
          <a:prstGeom prst="rect">
            <a:avLst/>
          </a:prstGeom>
        </p:spPr>
        <p:txBody>
          <a:bodyPr lIns="0" tIns="0" rIns="0" bIns="0" rtlCol="0" anchor="t">
            <a:spAutoFit/>
          </a:bodyPr>
          <a:lstStyle/>
          <a:p>
            <a:pPr>
              <a:lnSpc>
                <a:spcPts val="6089"/>
              </a:lnSpc>
            </a:pPr>
            <a:r>
              <a:rPr lang="en-US" sz="5799">
                <a:solidFill>
                  <a:srgbClr val="00C2CB"/>
                </a:solidFill>
                <a:latin typeface="Kollektif Bold"/>
              </a:rPr>
              <a:t>Collegio dei Probiviri</a:t>
            </a:r>
          </a:p>
        </p:txBody>
      </p:sp>
      <p:sp>
        <p:nvSpPr>
          <p:cNvPr id="12" name="TextBox 12"/>
          <p:cNvSpPr txBox="1"/>
          <p:nvPr/>
        </p:nvSpPr>
        <p:spPr>
          <a:xfrm>
            <a:off x="2370962" y="3780118"/>
            <a:ext cx="3933097" cy="805815"/>
          </a:xfrm>
          <a:prstGeom prst="rect">
            <a:avLst/>
          </a:prstGeom>
        </p:spPr>
        <p:txBody>
          <a:bodyPr lIns="0" tIns="0" rIns="0" bIns="0" rtlCol="0" anchor="t">
            <a:spAutoFit/>
          </a:bodyPr>
          <a:lstStyle/>
          <a:p>
            <a:pPr>
              <a:lnSpc>
                <a:spcPts val="6089"/>
              </a:lnSpc>
            </a:pPr>
            <a:r>
              <a:rPr lang="en-US" sz="5799">
                <a:solidFill>
                  <a:srgbClr val="00C2CB"/>
                </a:solidFill>
                <a:latin typeface="Kollektif Bold"/>
              </a:rPr>
              <a:t>Assemblea</a:t>
            </a:r>
          </a:p>
        </p:txBody>
      </p:sp>
      <p:sp>
        <p:nvSpPr>
          <p:cNvPr id="13" name="TextBox 13"/>
          <p:cNvSpPr txBox="1"/>
          <p:nvPr/>
        </p:nvSpPr>
        <p:spPr>
          <a:xfrm>
            <a:off x="4337511" y="6259493"/>
            <a:ext cx="7344882" cy="805815"/>
          </a:xfrm>
          <a:prstGeom prst="rect">
            <a:avLst/>
          </a:prstGeom>
        </p:spPr>
        <p:txBody>
          <a:bodyPr lIns="0" tIns="0" rIns="0" bIns="0" rtlCol="0" anchor="t">
            <a:spAutoFit/>
          </a:bodyPr>
          <a:lstStyle/>
          <a:p>
            <a:pPr>
              <a:lnSpc>
                <a:spcPts val="6089"/>
              </a:lnSpc>
            </a:pPr>
            <a:r>
              <a:rPr lang="en-US" sz="5799">
                <a:solidFill>
                  <a:srgbClr val="00C2CB"/>
                </a:solidFill>
                <a:latin typeface="Kollektif Bold"/>
              </a:rPr>
              <a:t>Organo di controllo</a:t>
            </a:r>
          </a:p>
        </p:txBody>
      </p:sp>
      <p:sp>
        <p:nvSpPr>
          <p:cNvPr id="14" name="TextBox 14"/>
          <p:cNvSpPr txBox="1"/>
          <p:nvPr/>
        </p:nvSpPr>
        <p:spPr>
          <a:xfrm>
            <a:off x="2044841" y="7840586"/>
            <a:ext cx="8964619" cy="542925"/>
          </a:xfrm>
          <a:prstGeom prst="rect">
            <a:avLst/>
          </a:prstGeom>
        </p:spPr>
        <p:txBody>
          <a:bodyPr lIns="0" tIns="0" rIns="0" bIns="0" rtlCol="0" anchor="t">
            <a:spAutoFit/>
          </a:bodyPr>
          <a:lstStyle/>
          <a:p>
            <a:pPr>
              <a:lnSpc>
                <a:spcPts val="4199"/>
              </a:lnSpc>
            </a:pPr>
            <a:r>
              <a:rPr lang="en-US" sz="3999">
                <a:solidFill>
                  <a:srgbClr val="192954"/>
                </a:solidFill>
                <a:latin typeface="Kollektif Bold"/>
              </a:rPr>
              <a:t>Inizio mandato: Ottobre 2021</a:t>
            </a:r>
          </a:p>
        </p:txBody>
      </p:sp>
      <p:sp>
        <p:nvSpPr>
          <p:cNvPr id="15" name="TextBox 15"/>
          <p:cNvSpPr txBox="1"/>
          <p:nvPr/>
        </p:nvSpPr>
        <p:spPr>
          <a:xfrm>
            <a:off x="2044841" y="8594756"/>
            <a:ext cx="8964619" cy="542925"/>
          </a:xfrm>
          <a:prstGeom prst="rect">
            <a:avLst/>
          </a:prstGeom>
        </p:spPr>
        <p:txBody>
          <a:bodyPr lIns="0" tIns="0" rIns="0" bIns="0" rtlCol="0" anchor="t">
            <a:spAutoFit/>
          </a:bodyPr>
          <a:lstStyle/>
          <a:p>
            <a:pPr>
              <a:lnSpc>
                <a:spcPts val="4199"/>
              </a:lnSpc>
            </a:pPr>
            <a:r>
              <a:rPr lang="en-US" sz="3999">
                <a:solidFill>
                  <a:srgbClr val="192954"/>
                </a:solidFill>
                <a:latin typeface="Kollektif Bold"/>
              </a:rPr>
              <a:t>Fine mandato: Ottobre 2025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sp>
        <p:nvSpPr>
          <p:cNvPr id="2" name="TextBox 2"/>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3" name="AutoShape 3"/>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522" y="2120763"/>
            <a:ext cx="9664754" cy="71375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1226" y="908137"/>
            <a:ext cx="1072284" cy="1452601"/>
          </a:xfrm>
          <a:prstGeom prst="rect">
            <a:avLst/>
          </a:prstGeom>
        </p:spPr>
      </p:pic>
      <p:sp>
        <p:nvSpPr>
          <p:cNvPr id="6" name="TextBox 6"/>
          <p:cNvSpPr txBox="1"/>
          <p:nvPr/>
        </p:nvSpPr>
        <p:spPr>
          <a:xfrm>
            <a:off x="2180540" y="1014874"/>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7" name="TextBox 7"/>
          <p:cNvSpPr txBox="1"/>
          <p:nvPr/>
        </p:nvSpPr>
        <p:spPr>
          <a:xfrm>
            <a:off x="872125" y="4392930"/>
            <a:ext cx="5053127" cy="1577340"/>
          </a:xfrm>
          <a:prstGeom prst="rect">
            <a:avLst/>
          </a:prstGeom>
        </p:spPr>
        <p:txBody>
          <a:bodyPr lIns="0" tIns="0" rIns="0" bIns="0" rtlCol="0" anchor="t">
            <a:spAutoFit/>
          </a:bodyPr>
          <a:lstStyle/>
          <a:p>
            <a:pPr>
              <a:lnSpc>
                <a:spcPts val="6089"/>
              </a:lnSpc>
            </a:pPr>
            <a:r>
              <a:rPr lang="en-US" sz="5799">
                <a:solidFill>
                  <a:srgbClr val="38B6FF"/>
                </a:solidFill>
                <a:latin typeface="Kollektif Bold"/>
              </a:rPr>
              <a:t>Assemblea dei volontari</a:t>
            </a:r>
          </a:p>
        </p:txBody>
      </p:sp>
      <p:sp>
        <p:nvSpPr>
          <p:cNvPr id="8" name="TextBox 8"/>
          <p:cNvSpPr txBox="1"/>
          <p:nvPr/>
        </p:nvSpPr>
        <p:spPr>
          <a:xfrm>
            <a:off x="7080771" y="2834247"/>
            <a:ext cx="6856662" cy="8041340"/>
          </a:xfrm>
          <a:prstGeom prst="rect">
            <a:avLst/>
          </a:prstGeom>
        </p:spPr>
        <p:txBody>
          <a:bodyPr lIns="0" tIns="0" rIns="0" bIns="0" rtlCol="0" anchor="t">
            <a:spAutoFit/>
          </a:bodyPr>
          <a:lstStyle/>
          <a:p>
            <a:pPr>
              <a:lnSpc>
                <a:spcPts val="5332"/>
              </a:lnSpc>
            </a:pPr>
            <a:r>
              <a:rPr lang="en-US" sz="5078" dirty="0">
                <a:solidFill>
                  <a:srgbClr val="192954"/>
                </a:solidFill>
                <a:latin typeface="Kollektif Bold"/>
              </a:rPr>
              <a:t>486 </a:t>
            </a:r>
            <a:r>
              <a:rPr lang="en-US" sz="5078" dirty="0" err="1">
                <a:solidFill>
                  <a:srgbClr val="192954"/>
                </a:solidFill>
                <a:latin typeface="Kollektif Bold"/>
              </a:rPr>
              <a:t>Volontari</a:t>
            </a:r>
            <a:r>
              <a:rPr lang="en-US" sz="5078" dirty="0">
                <a:solidFill>
                  <a:srgbClr val="192954"/>
                </a:solidFill>
                <a:latin typeface="Kollektif Bold"/>
              </a:rPr>
              <a:t> </a:t>
            </a:r>
            <a:r>
              <a:rPr lang="en-US" sz="5078" dirty="0" err="1">
                <a:solidFill>
                  <a:srgbClr val="192954"/>
                </a:solidFill>
                <a:latin typeface="Kollektif Bold"/>
              </a:rPr>
              <a:t>attivi</a:t>
            </a:r>
            <a:r>
              <a:rPr lang="en-US" sz="5078" dirty="0">
                <a:solidFill>
                  <a:srgbClr val="192954"/>
                </a:solidFill>
                <a:latin typeface="Kollektif Bold"/>
              </a:rPr>
              <a:t> </a:t>
            </a:r>
          </a:p>
          <a:p>
            <a:pPr>
              <a:lnSpc>
                <a:spcPts val="5332"/>
              </a:lnSpc>
            </a:pPr>
            <a:r>
              <a:rPr lang="en-US" sz="5078" dirty="0">
                <a:solidFill>
                  <a:srgbClr val="192954"/>
                </a:solidFill>
                <a:latin typeface="Kollektif Bold"/>
              </a:rPr>
              <a:t>44 </a:t>
            </a:r>
            <a:r>
              <a:rPr lang="en-US" sz="5078" dirty="0" err="1">
                <a:solidFill>
                  <a:srgbClr val="192954"/>
                </a:solidFill>
                <a:latin typeface="Kollektif Bold"/>
              </a:rPr>
              <a:t>Volontari</a:t>
            </a:r>
            <a:r>
              <a:rPr lang="en-US" sz="5078" dirty="0">
                <a:solidFill>
                  <a:srgbClr val="192954"/>
                </a:solidFill>
                <a:latin typeface="Kollektif Bold"/>
              </a:rPr>
              <a:t> a </a:t>
            </a:r>
            <a:r>
              <a:rPr lang="en-US" sz="5078" dirty="0" err="1">
                <a:solidFill>
                  <a:srgbClr val="192954"/>
                </a:solidFill>
                <a:latin typeface="Kollektif Bold"/>
              </a:rPr>
              <a:t>riposo</a:t>
            </a:r>
            <a:endParaRPr lang="en-US" sz="5078" dirty="0">
              <a:solidFill>
                <a:srgbClr val="192954"/>
              </a:solidFill>
              <a:latin typeface="Kollektif Bold"/>
            </a:endParaRPr>
          </a:p>
          <a:p>
            <a:pPr>
              <a:lnSpc>
                <a:spcPts val="5332"/>
              </a:lnSpc>
            </a:pPr>
            <a:endParaRPr lang="en-US" sz="5078" dirty="0">
              <a:solidFill>
                <a:srgbClr val="192954"/>
              </a:solidFill>
              <a:latin typeface="Kollektif Bold"/>
            </a:endParaRPr>
          </a:p>
          <a:p>
            <a:pPr>
              <a:lnSpc>
                <a:spcPts val="5332"/>
              </a:lnSpc>
            </a:pPr>
            <a:r>
              <a:rPr lang="en-US" sz="5078" dirty="0">
                <a:solidFill>
                  <a:srgbClr val="192954"/>
                </a:solidFill>
                <a:latin typeface="Kollektif Bold"/>
              </a:rPr>
              <a:t>di cui</a:t>
            </a:r>
          </a:p>
          <a:p>
            <a:pPr>
              <a:lnSpc>
                <a:spcPts val="5332"/>
              </a:lnSpc>
            </a:pPr>
            <a:endParaRPr lang="en-US" sz="5078" dirty="0">
              <a:solidFill>
                <a:srgbClr val="192954"/>
              </a:solidFill>
              <a:latin typeface="Kollektif Bold"/>
            </a:endParaRPr>
          </a:p>
          <a:p>
            <a:pPr>
              <a:lnSpc>
                <a:spcPts val="5332"/>
              </a:lnSpc>
            </a:pPr>
            <a:r>
              <a:rPr lang="en-US" sz="5078" dirty="0">
                <a:solidFill>
                  <a:srgbClr val="192954"/>
                </a:solidFill>
                <a:latin typeface="Kollektif Bold"/>
              </a:rPr>
              <a:t>303 Fratelli</a:t>
            </a:r>
          </a:p>
          <a:p>
            <a:pPr>
              <a:lnSpc>
                <a:spcPts val="5332"/>
              </a:lnSpc>
            </a:pPr>
            <a:r>
              <a:rPr lang="en-US" sz="5078" dirty="0">
                <a:solidFill>
                  <a:srgbClr val="192954"/>
                </a:solidFill>
                <a:latin typeface="Kollektif Bold"/>
              </a:rPr>
              <a:t>227 </a:t>
            </a:r>
            <a:r>
              <a:rPr lang="en-US" sz="5078" dirty="0" err="1">
                <a:solidFill>
                  <a:srgbClr val="192954"/>
                </a:solidFill>
                <a:latin typeface="Kollektif Bold"/>
              </a:rPr>
              <a:t>Sorelle</a:t>
            </a:r>
            <a:endParaRPr lang="en-US" sz="5078" dirty="0">
              <a:solidFill>
                <a:srgbClr val="192954"/>
              </a:solidFill>
              <a:latin typeface="Kollektif Bold"/>
            </a:endParaRPr>
          </a:p>
          <a:p>
            <a:pPr>
              <a:lnSpc>
                <a:spcPts val="5332"/>
              </a:lnSpc>
            </a:pPr>
            <a:r>
              <a:rPr lang="en-US" sz="5078" dirty="0">
                <a:solidFill>
                  <a:srgbClr val="192954"/>
                </a:solidFill>
                <a:latin typeface="Kollektif Bold"/>
              </a:rPr>
              <a:t>61 Under 25</a:t>
            </a:r>
          </a:p>
          <a:p>
            <a:pPr>
              <a:lnSpc>
                <a:spcPts val="5332"/>
              </a:lnSpc>
            </a:pPr>
            <a:endParaRPr lang="en-US" sz="5078" dirty="0">
              <a:solidFill>
                <a:srgbClr val="192954"/>
              </a:solidFill>
              <a:latin typeface="Kollektif Bold"/>
            </a:endParaRPr>
          </a:p>
          <a:p>
            <a:pPr>
              <a:lnSpc>
                <a:spcPts val="5332"/>
              </a:lnSpc>
            </a:pPr>
            <a:endParaRPr lang="en-US" sz="5078" dirty="0">
              <a:solidFill>
                <a:srgbClr val="192954"/>
              </a:solidFill>
              <a:latin typeface="Kollektif Bold"/>
            </a:endParaRPr>
          </a:p>
          <a:p>
            <a:pPr>
              <a:lnSpc>
                <a:spcPts val="5332"/>
              </a:lnSpc>
            </a:pPr>
            <a:endParaRPr lang="en-US" sz="5078" dirty="0">
              <a:solidFill>
                <a:srgbClr val="192954"/>
              </a:solidFill>
              <a:latin typeface="Kollektif Bold"/>
            </a:endParaRPr>
          </a:p>
          <a:p>
            <a:pPr>
              <a:lnSpc>
                <a:spcPts val="5332"/>
              </a:lnSpc>
            </a:pPr>
            <a:endParaRPr lang="en-US" sz="5078" dirty="0">
              <a:solidFill>
                <a:srgbClr val="192954"/>
              </a:solidFill>
              <a:latin typeface="Kollektif Bo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0" y="7065308"/>
            <a:ext cx="3221692" cy="3221692"/>
          </a:xfrm>
          <a:prstGeom prst="rect">
            <a:avLst/>
          </a:prstGeom>
        </p:spPr>
      </p:pic>
      <p:grpSp>
        <p:nvGrpSpPr>
          <p:cNvPr id="3" name="Group 3"/>
          <p:cNvGrpSpPr/>
          <p:nvPr/>
        </p:nvGrpSpPr>
        <p:grpSpPr>
          <a:xfrm rot="-8100000">
            <a:off x="-4252983" y="3307993"/>
            <a:ext cx="22404652" cy="8950886"/>
            <a:chOff x="0" y="0"/>
            <a:chExt cx="35276568" cy="14093347"/>
          </a:xfrm>
        </p:grpSpPr>
        <p:sp>
          <p:nvSpPr>
            <p:cNvPr id="4" name="Freeform 4"/>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9F8F8"/>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94713" y="2120763"/>
            <a:ext cx="9664754" cy="7137537"/>
          </a:xfrm>
          <a:prstGeom prst="rect">
            <a:avLst/>
          </a:prstGeom>
        </p:spPr>
      </p:pic>
      <p:sp>
        <p:nvSpPr>
          <p:cNvPr id="6" name="TextBox 6"/>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7" name="AutoShape 7"/>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84651" y="892479"/>
            <a:ext cx="1072284" cy="1452601"/>
          </a:xfrm>
          <a:prstGeom prst="rect">
            <a:avLst/>
          </a:prstGeom>
        </p:spPr>
      </p:pic>
      <p:sp>
        <p:nvSpPr>
          <p:cNvPr id="9" name="TextBox 9"/>
          <p:cNvSpPr txBox="1"/>
          <p:nvPr/>
        </p:nvSpPr>
        <p:spPr>
          <a:xfrm>
            <a:off x="2180540" y="1014874"/>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10" name="TextBox 10"/>
          <p:cNvSpPr txBox="1"/>
          <p:nvPr/>
        </p:nvSpPr>
        <p:spPr>
          <a:xfrm>
            <a:off x="1028700" y="4778693"/>
            <a:ext cx="3933097" cy="805815"/>
          </a:xfrm>
          <a:prstGeom prst="rect">
            <a:avLst/>
          </a:prstGeom>
        </p:spPr>
        <p:txBody>
          <a:bodyPr lIns="0" tIns="0" rIns="0" bIns="0" rtlCol="0" anchor="t">
            <a:spAutoFit/>
          </a:bodyPr>
          <a:lstStyle/>
          <a:p>
            <a:pPr>
              <a:lnSpc>
                <a:spcPts val="6089"/>
              </a:lnSpc>
            </a:pPr>
            <a:r>
              <a:rPr lang="en-US" sz="5799">
                <a:solidFill>
                  <a:srgbClr val="38B6FF"/>
                </a:solidFill>
                <a:latin typeface="Kollektif Bold"/>
              </a:rPr>
              <a:t>Magistrato</a:t>
            </a:r>
          </a:p>
        </p:txBody>
      </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34522" y="2120763"/>
            <a:ext cx="9664754" cy="7137537"/>
          </a:xfrm>
          <a:prstGeom prst="rect">
            <a:avLst/>
          </a:prstGeom>
        </p:spPr>
      </p:pic>
      <p:sp>
        <p:nvSpPr>
          <p:cNvPr id="12" name="TextBox 12"/>
          <p:cNvSpPr txBox="1"/>
          <p:nvPr/>
        </p:nvSpPr>
        <p:spPr>
          <a:xfrm>
            <a:off x="5977783" y="2409825"/>
            <a:ext cx="12667288" cy="7877175"/>
          </a:xfrm>
          <a:prstGeom prst="rect">
            <a:avLst/>
          </a:prstGeom>
        </p:spPr>
        <p:txBody>
          <a:bodyPr lIns="0" tIns="0" rIns="0" bIns="0" rtlCol="0" anchor="t">
            <a:spAutoFit/>
          </a:bodyPr>
          <a:lstStyle/>
          <a:p>
            <a:pPr>
              <a:lnSpc>
                <a:spcPts val="4199"/>
              </a:lnSpc>
            </a:pPr>
            <a:r>
              <a:rPr lang="en-US" sz="3999">
                <a:solidFill>
                  <a:srgbClr val="192954"/>
                </a:solidFill>
                <a:latin typeface="Kollektif Bold"/>
              </a:rPr>
              <a:t>Don Stefano Casamassima – Correttore spirituale</a:t>
            </a:r>
          </a:p>
          <a:p>
            <a:pPr>
              <a:lnSpc>
                <a:spcPts val="4199"/>
              </a:lnSpc>
            </a:pPr>
            <a:r>
              <a:rPr lang="en-US" sz="3999">
                <a:solidFill>
                  <a:srgbClr val="192954"/>
                </a:solidFill>
                <a:latin typeface="Kollektif Bold"/>
              </a:rPr>
              <a:t>Baldesi Silvia</a:t>
            </a:r>
          </a:p>
          <a:p>
            <a:pPr>
              <a:lnSpc>
                <a:spcPts val="4199"/>
              </a:lnSpc>
            </a:pPr>
            <a:r>
              <a:rPr lang="en-US" sz="3999">
                <a:solidFill>
                  <a:srgbClr val="192954"/>
                </a:solidFill>
                <a:latin typeface="Kollektif Bold"/>
              </a:rPr>
              <a:t>Bardotti Francesco</a:t>
            </a:r>
          </a:p>
          <a:p>
            <a:pPr>
              <a:lnSpc>
                <a:spcPts val="4199"/>
              </a:lnSpc>
            </a:pPr>
            <a:r>
              <a:rPr lang="en-US" sz="3999">
                <a:solidFill>
                  <a:srgbClr val="192954"/>
                </a:solidFill>
                <a:latin typeface="Kollektif Bold"/>
              </a:rPr>
              <a:t>Buttitta Francesco</a:t>
            </a:r>
          </a:p>
          <a:p>
            <a:pPr>
              <a:lnSpc>
                <a:spcPts val="4199"/>
              </a:lnSpc>
            </a:pPr>
            <a:r>
              <a:rPr lang="en-US" sz="3999">
                <a:solidFill>
                  <a:srgbClr val="192954"/>
                </a:solidFill>
                <a:latin typeface="Kollektif Bold"/>
              </a:rPr>
              <a:t>Calosi Alessandra</a:t>
            </a:r>
          </a:p>
          <a:p>
            <a:pPr>
              <a:lnSpc>
                <a:spcPts val="4199"/>
              </a:lnSpc>
            </a:pPr>
            <a:r>
              <a:rPr lang="en-US" sz="3999">
                <a:solidFill>
                  <a:srgbClr val="192954"/>
                </a:solidFill>
                <a:latin typeface="Kollektif Bold"/>
              </a:rPr>
              <a:t>Fontani Giovanni</a:t>
            </a:r>
          </a:p>
          <a:p>
            <a:pPr>
              <a:lnSpc>
                <a:spcPts val="4199"/>
              </a:lnSpc>
            </a:pPr>
            <a:r>
              <a:rPr lang="en-US" sz="3999">
                <a:solidFill>
                  <a:srgbClr val="192954"/>
                </a:solidFill>
                <a:latin typeface="Kollektif Bold"/>
              </a:rPr>
              <a:t>Galgani Paolo - Vice Provveditore</a:t>
            </a:r>
          </a:p>
          <a:p>
            <a:pPr>
              <a:lnSpc>
                <a:spcPts val="4199"/>
              </a:lnSpc>
            </a:pPr>
            <a:r>
              <a:rPr lang="en-US" sz="3999">
                <a:solidFill>
                  <a:srgbClr val="192954"/>
                </a:solidFill>
                <a:latin typeface="Kollektif Bold"/>
              </a:rPr>
              <a:t>Lisi Marcello</a:t>
            </a:r>
          </a:p>
          <a:p>
            <a:pPr>
              <a:lnSpc>
                <a:spcPts val="4199"/>
              </a:lnSpc>
            </a:pPr>
            <a:r>
              <a:rPr lang="en-US" sz="3999">
                <a:solidFill>
                  <a:srgbClr val="192954"/>
                </a:solidFill>
                <a:latin typeface="Kollektif Bold"/>
              </a:rPr>
              <a:t>Naldini Paolo - Provveditore</a:t>
            </a:r>
          </a:p>
          <a:p>
            <a:pPr>
              <a:lnSpc>
                <a:spcPts val="4199"/>
              </a:lnSpc>
            </a:pPr>
            <a:r>
              <a:rPr lang="en-US" sz="3999">
                <a:solidFill>
                  <a:srgbClr val="192954"/>
                </a:solidFill>
                <a:latin typeface="Kollektif Bold"/>
              </a:rPr>
              <a:t>Nencini Mariano</a:t>
            </a:r>
          </a:p>
          <a:p>
            <a:pPr>
              <a:lnSpc>
                <a:spcPts val="4199"/>
              </a:lnSpc>
            </a:pPr>
            <a:r>
              <a:rPr lang="en-US" sz="3999">
                <a:solidFill>
                  <a:srgbClr val="192954"/>
                </a:solidFill>
                <a:latin typeface="Kollektif Bold"/>
              </a:rPr>
              <a:t>Nesi Paolo</a:t>
            </a:r>
          </a:p>
          <a:p>
            <a:pPr>
              <a:lnSpc>
                <a:spcPts val="4199"/>
              </a:lnSpc>
            </a:pPr>
            <a:r>
              <a:rPr lang="en-US" sz="3999">
                <a:solidFill>
                  <a:srgbClr val="192954"/>
                </a:solidFill>
                <a:latin typeface="Kollektif Bold"/>
              </a:rPr>
              <a:t>Patacchini Roberto</a:t>
            </a:r>
          </a:p>
          <a:p>
            <a:pPr>
              <a:lnSpc>
                <a:spcPts val="4199"/>
              </a:lnSpc>
            </a:pPr>
            <a:r>
              <a:rPr lang="en-US" sz="3999">
                <a:solidFill>
                  <a:srgbClr val="192954"/>
                </a:solidFill>
                <a:latin typeface="Kollektif Bold"/>
              </a:rPr>
              <a:t>Toninelli Giovanni - Segretario</a:t>
            </a:r>
          </a:p>
          <a:p>
            <a:pPr>
              <a:lnSpc>
                <a:spcPts val="4199"/>
              </a:lnSpc>
            </a:pPr>
            <a:endParaRPr lang="en-US" sz="3999">
              <a:solidFill>
                <a:srgbClr val="192954"/>
              </a:solidFill>
              <a:latin typeface="Kollektif Bold"/>
            </a:endParaRPr>
          </a:p>
          <a:p>
            <a:pPr>
              <a:lnSpc>
                <a:spcPts val="4199"/>
              </a:lnSpc>
            </a:pPr>
            <a:endParaRPr lang="en-US" sz="3999">
              <a:solidFill>
                <a:srgbClr val="192954"/>
              </a:solidFill>
              <a:latin typeface="Kollektif Bold"/>
            </a:endParaRPr>
          </a:p>
        </p:txBody>
      </p:sp>
      <p:sp>
        <p:nvSpPr>
          <p:cNvPr id="13" name="TextBox 13"/>
          <p:cNvSpPr txBox="1"/>
          <p:nvPr/>
        </p:nvSpPr>
        <p:spPr>
          <a:xfrm>
            <a:off x="7511606" y="1280058"/>
            <a:ext cx="5087590" cy="805815"/>
          </a:xfrm>
          <a:prstGeom prst="rect">
            <a:avLst/>
          </a:prstGeom>
        </p:spPr>
        <p:txBody>
          <a:bodyPr lIns="0" tIns="0" rIns="0" bIns="0" rtlCol="0" anchor="t">
            <a:spAutoFit/>
          </a:bodyPr>
          <a:lstStyle/>
          <a:p>
            <a:pPr>
              <a:lnSpc>
                <a:spcPts val="6089"/>
              </a:lnSpc>
            </a:pPr>
            <a:r>
              <a:rPr lang="en-US" sz="5799">
                <a:solidFill>
                  <a:srgbClr val="38B6FF"/>
                </a:solidFill>
                <a:latin typeface="Kollektif Bold"/>
              </a:rPr>
              <a:t>13 componenti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0" y="7065308"/>
            <a:ext cx="3221692" cy="3221692"/>
          </a:xfrm>
          <a:prstGeom prst="rect">
            <a:avLst/>
          </a:prstGeom>
        </p:spPr>
      </p:pic>
      <p:sp>
        <p:nvSpPr>
          <p:cNvPr id="3" name="TextBox 3"/>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4" name="AutoShape 4"/>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8993" y="1017740"/>
            <a:ext cx="1072284" cy="1452601"/>
          </a:xfrm>
          <a:prstGeom prst="rect">
            <a:avLst/>
          </a:prstGeom>
        </p:spPr>
      </p:pic>
      <p:sp>
        <p:nvSpPr>
          <p:cNvPr id="6" name="TextBox 6"/>
          <p:cNvSpPr txBox="1"/>
          <p:nvPr/>
        </p:nvSpPr>
        <p:spPr>
          <a:xfrm>
            <a:off x="2180540" y="1014874"/>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7" name="TextBox 7"/>
          <p:cNvSpPr txBox="1"/>
          <p:nvPr/>
        </p:nvSpPr>
        <p:spPr>
          <a:xfrm>
            <a:off x="1028700" y="4392930"/>
            <a:ext cx="5053127" cy="1577340"/>
          </a:xfrm>
          <a:prstGeom prst="rect">
            <a:avLst/>
          </a:prstGeom>
        </p:spPr>
        <p:txBody>
          <a:bodyPr lIns="0" tIns="0" rIns="0" bIns="0" rtlCol="0" anchor="t">
            <a:spAutoFit/>
          </a:bodyPr>
          <a:lstStyle/>
          <a:p>
            <a:pPr>
              <a:lnSpc>
                <a:spcPts val="6089"/>
              </a:lnSpc>
            </a:pPr>
            <a:r>
              <a:rPr lang="en-US" sz="5799">
                <a:solidFill>
                  <a:srgbClr val="38B6FF"/>
                </a:solidFill>
                <a:latin typeface="Kollektif Bold"/>
              </a:rPr>
              <a:t>Collegio dei Probiviri</a:t>
            </a: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34522" y="2120763"/>
            <a:ext cx="9664754" cy="7137537"/>
          </a:xfrm>
          <a:prstGeom prst="rect">
            <a:avLst/>
          </a:prstGeom>
        </p:spPr>
      </p:pic>
      <p:sp>
        <p:nvSpPr>
          <p:cNvPr id="9" name="TextBox 9"/>
          <p:cNvSpPr txBox="1"/>
          <p:nvPr/>
        </p:nvSpPr>
        <p:spPr>
          <a:xfrm>
            <a:off x="7304084" y="3809995"/>
            <a:ext cx="9689551" cy="3686175"/>
          </a:xfrm>
          <a:prstGeom prst="rect">
            <a:avLst/>
          </a:prstGeom>
        </p:spPr>
        <p:txBody>
          <a:bodyPr lIns="0" tIns="0" rIns="0" bIns="0" rtlCol="0" anchor="t">
            <a:spAutoFit/>
          </a:bodyPr>
          <a:lstStyle/>
          <a:p>
            <a:pPr>
              <a:lnSpc>
                <a:spcPts val="4199"/>
              </a:lnSpc>
            </a:pPr>
            <a:r>
              <a:rPr lang="en-US" sz="3999">
                <a:solidFill>
                  <a:srgbClr val="192954"/>
                </a:solidFill>
                <a:latin typeface="Kollektif Bold"/>
              </a:rPr>
              <a:t>Cantini Luciano - Presidente </a:t>
            </a:r>
          </a:p>
          <a:p>
            <a:pPr>
              <a:lnSpc>
                <a:spcPts val="4199"/>
              </a:lnSpc>
            </a:pPr>
            <a:r>
              <a:rPr lang="en-US" sz="3999">
                <a:solidFill>
                  <a:srgbClr val="192954"/>
                </a:solidFill>
                <a:latin typeface="Kollektif Bold"/>
              </a:rPr>
              <a:t>Giotti Giuseppe </a:t>
            </a:r>
          </a:p>
          <a:p>
            <a:pPr>
              <a:lnSpc>
                <a:spcPts val="4199"/>
              </a:lnSpc>
            </a:pPr>
            <a:r>
              <a:rPr lang="en-US" sz="3999">
                <a:solidFill>
                  <a:srgbClr val="192954"/>
                </a:solidFill>
                <a:latin typeface="Kollektif Bold"/>
              </a:rPr>
              <a:t>Manetti Marcello</a:t>
            </a:r>
          </a:p>
          <a:p>
            <a:pPr>
              <a:lnSpc>
                <a:spcPts val="4199"/>
              </a:lnSpc>
            </a:pPr>
            <a:r>
              <a:rPr lang="en-US" sz="3999">
                <a:solidFill>
                  <a:srgbClr val="192954"/>
                </a:solidFill>
                <a:latin typeface="Kollektif Bold"/>
              </a:rPr>
              <a:t>Naldini Raffaello </a:t>
            </a:r>
          </a:p>
          <a:p>
            <a:pPr>
              <a:lnSpc>
                <a:spcPts val="4199"/>
              </a:lnSpc>
            </a:pPr>
            <a:r>
              <a:rPr lang="en-US" sz="3999">
                <a:solidFill>
                  <a:srgbClr val="192954"/>
                </a:solidFill>
                <a:latin typeface="Kollektif Bold"/>
              </a:rPr>
              <a:t>Sandrucci Franco </a:t>
            </a:r>
          </a:p>
          <a:p>
            <a:pPr>
              <a:lnSpc>
                <a:spcPts val="4199"/>
              </a:lnSpc>
            </a:pPr>
            <a:endParaRPr lang="en-US" sz="3999">
              <a:solidFill>
                <a:srgbClr val="192954"/>
              </a:solidFill>
              <a:latin typeface="Kollektif Bold"/>
            </a:endParaRPr>
          </a:p>
          <a:p>
            <a:pPr>
              <a:lnSpc>
                <a:spcPts val="4199"/>
              </a:lnSpc>
            </a:pPr>
            <a:endParaRPr lang="en-US" sz="3999">
              <a:solidFill>
                <a:srgbClr val="192954"/>
              </a:solidFill>
              <a:latin typeface="Kollektif Bold"/>
            </a:endParaRPr>
          </a:p>
        </p:txBody>
      </p:sp>
      <p:sp>
        <p:nvSpPr>
          <p:cNvPr id="10" name="TextBox 10"/>
          <p:cNvSpPr txBox="1"/>
          <p:nvPr/>
        </p:nvSpPr>
        <p:spPr>
          <a:xfrm>
            <a:off x="7304084" y="2611194"/>
            <a:ext cx="5087590" cy="805815"/>
          </a:xfrm>
          <a:prstGeom prst="rect">
            <a:avLst/>
          </a:prstGeom>
        </p:spPr>
        <p:txBody>
          <a:bodyPr lIns="0" tIns="0" rIns="0" bIns="0" rtlCol="0" anchor="t">
            <a:spAutoFit/>
          </a:bodyPr>
          <a:lstStyle/>
          <a:p>
            <a:pPr>
              <a:lnSpc>
                <a:spcPts val="6089"/>
              </a:lnSpc>
            </a:pPr>
            <a:r>
              <a:rPr lang="en-US" sz="5799">
                <a:solidFill>
                  <a:srgbClr val="38B6FF"/>
                </a:solidFill>
                <a:latin typeface="Kollektif Bold"/>
              </a:rPr>
              <a:t>5 componenti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0" y="7065308"/>
            <a:ext cx="3221692" cy="3221692"/>
          </a:xfrm>
          <a:prstGeom prst="rect">
            <a:avLst/>
          </a:prstGeom>
        </p:spPr>
      </p:pic>
      <p:sp>
        <p:nvSpPr>
          <p:cNvPr id="3" name="TextBox 3"/>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4" name="AutoShape 4"/>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7281" y="1017740"/>
            <a:ext cx="1072284" cy="1452601"/>
          </a:xfrm>
          <a:prstGeom prst="rect">
            <a:avLst/>
          </a:prstGeom>
        </p:spPr>
      </p:pic>
      <p:sp>
        <p:nvSpPr>
          <p:cNvPr id="6" name="TextBox 6"/>
          <p:cNvSpPr txBox="1"/>
          <p:nvPr/>
        </p:nvSpPr>
        <p:spPr>
          <a:xfrm>
            <a:off x="2180540" y="1014874"/>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7" name="TextBox 7"/>
          <p:cNvSpPr txBox="1"/>
          <p:nvPr/>
        </p:nvSpPr>
        <p:spPr>
          <a:xfrm>
            <a:off x="2767655" y="2701916"/>
            <a:ext cx="5053127" cy="1577340"/>
          </a:xfrm>
          <a:prstGeom prst="rect">
            <a:avLst/>
          </a:prstGeom>
        </p:spPr>
        <p:txBody>
          <a:bodyPr lIns="0" tIns="0" rIns="0" bIns="0" rtlCol="0" anchor="t">
            <a:spAutoFit/>
          </a:bodyPr>
          <a:lstStyle/>
          <a:p>
            <a:pPr>
              <a:lnSpc>
                <a:spcPts val="6089"/>
              </a:lnSpc>
            </a:pPr>
            <a:r>
              <a:rPr lang="en-US" sz="5799">
                <a:solidFill>
                  <a:srgbClr val="38B6FF"/>
                </a:solidFill>
                <a:latin typeface="Kollektif Bold"/>
              </a:rPr>
              <a:t>Organo di controllo</a:t>
            </a: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01015" y="404208"/>
            <a:ext cx="6848922" cy="5058011"/>
          </a:xfrm>
          <a:prstGeom prst="rect">
            <a:avLst/>
          </a:prstGeom>
        </p:spPr>
      </p:pic>
      <p:sp>
        <p:nvSpPr>
          <p:cNvPr id="9" name="TextBox 9"/>
          <p:cNvSpPr txBox="1"/>
          <p:nvPr/>
        </p:nvSpPr>
        <p:spPr>
          <a:xfrm>
            <a:off x="8330744" y="2856436"/>
            <a:ext cx="9689551" cy="1590675"/>
          </a:xfrm>
          <a:prstGeom prst="rect">
            <a:avLst/>
          </a:prstGeom>
        </p:spPr>
        <p:txBody>
          <a:bodyPr lIns="0" tIns="0" rIns="0" bIns="0" rtlCol="0" anchor="t">
            <a:spAutoFit/>
          </a:bodyPr>
          <a:lstStyle/>
          <a:p>
            <a:pPr>
              <a:lnSpc>
                <a:spcPts val="4199"/>
              </a:lnSpc>
            </a:pPr>
            <a:r>
              <a:rPr lang="en-US" sz="3999">
                <a:solidFill>
                  <a:srgbClr val="192954"/>
                </a:solidFill>
                <a:latin typeface="Kollektif Bold"/>
              </a:rPr>
              <a:t>Bazzani Paolo</a:t>
            </a:r>
          </a:p>
          <a:p>
            <a:pPr>
              <a:lnSpc>
                <a:spcPts val="4199"/>
              </a:lnSpc>
            </a:pPr>
            <a:endParaRPr lang="en-US" sz="3999">
              <a:solidFill>
                <a:srgbClr val="192954"/>
              </a:solidFill>
              <a:latin typeface="Kollektif Bold"/>
            </a:endParaRPr>
          </a:p>
          <a:p>
            <a:pPr>
              <a:lnSpc>
                <a:spcPts val="4199"/>
              </a:lnSpc>
            </a:pPr>
            <a:endParaRPr lang="en-US" sz="3999">
              <a:solidFill>
                <a:srgbClr val="192954"/>
              </a:solidFill>
              <a:latin typeface="Kollektif Bold"/>
            </a:endParaRPr>
          </a:p>
        </p:txBody>
      </p:sp>
      <p:sp>
        <p:nvSpPr>
          <p:cNvPr id="10" name="TextBox 10"/>
          <p:cNvSpPr txBox="1"/>
          <p:nvPr/>
        </p:nvSpPr>
        <p:spPr>
          <a:xfrm>
            <a:off x="7820783" y="1104900"/>
            <a:ext cx="5087590" cy="805815"/>
          </a:xfrm>
          <a:prstGeom prst="rect">
            <a:avLst/>
          </a:prstGeom>
        </p:spPr>
        <p:txBody>
          <a:bodyPr lIns="0" tIns="0" rIns="0" bIns="0" rtlCol="0" anchor="t">
            <a:spAutoFit/>
          </a:bodyPr>
          <a:lstStyle/>
          <a:p>
            <a:pPr>
              <a:lnSpc>
                <a:spcPts val="6089"/>
              </a:lnSpc>
            </a:pPr>
            <a:r>
              <a:rPr lang="en-US" sz="5799">
                <a:solidFill>
                  <a:srgbClr val="38B6FF"/>
                </a:solidFill>
                <a:latin typeface="Kollektif Bold"/>
              </a:rPr>
              <a:t>1 componente</a:t>
            </a:r>
          </a:p>
        </p:txBody>
      </p:sp>
      <p:sp>
        <p:nvSpPr>
          <p:cNvPr id="11" name="TextBox 11"/>
          <p:cNvSpPr txBox="1"/>
          <p:nvPr/>
        </p:nvSpPr>
        <p:spPr>
          <a:xfrm>
            <a:off x="713649" y="4488806"/>
            <a:ext cx="16328346" cy="1590675"/>
          </a:xfrm>
          <a:prstGeom prst="rect">
            <a:avLst/>
          </a:prstGeom>
        </p:spPr>
        <p:txBody>
          <a:bodyPr lIns="0" tIns="0" rIns="0" bIns="0" rtlCol="0" anchor="t">
            <a:spAutoFit/>
          </a:bodyPr>
          <a:lstStyle/>
          <a:p>
            <a:pPr algn="ctr">
              <a:lnSpc>
                <a:spcPts val="4199"/>
              </a:lnSpc>
            </a:pPr>
            <a:r>
              <a:rPr lang="en-US" sz="3999">
                <a:solidFill>
                  <a:srgbClr val="192954"/>
                </a:solidFill>
                <a:latin typeface="Kollektif"/>
              </a:rPr>
              <a:t>In base a quanto previsto dal D.L. 3 Luglio 2017, n. 117 </a:t>
            </a:r>
          </a:p>
          <a:p>
            <a:pPr algn="ctr">
              <a:lnSpc>
                <a:spcPts val="4199"/>
              </a:lnSpc>
            </a:pPr>
            <a:r>
              <a:rPr lang="en-US" sz="3999">
                <a:solidFill>
                  <a:srgbClr val="192954"/>
                </a:solidFill>
                <a:latin typeface="Kollektif"/>
              </a:rPr>
              <a:t>Codice del Terzo settore, art. 30:</a:t>
            </a:r>
          </a:p>
          <a:p>
            <a:pPr>
              <a:lnSpc>
                <a:spcPts val="4199"/>
              </a:lnSpc>
            </a:pPr>
            <a:endParaRPr lang="en-US" sz="3999">
              <a:solidFill>
                <a:srgbClr val="192954"/>
              </a:solidFill>
              <a:latin typeface="Kollektif"/>
            </a:endParaRPr>
          </a:p>
        </p:txBody>
      </p:sp>
      <p:sp>
        <p:nvSpPr>
          <p:cNvPr id="12" name="TextBox 12"/>
          <p:cNvSpPr txBox="1"/>
          <p:nvPr/>
        </p:nvSpPr>
        <p:spPr>
          <a:xfrm>
            <a:off x="395340" y="5895166"/>
            <a:ext cx="17497319" cy="4604385"/>
          </a:xfrm>
          <a:prstGeom prst="rect">
            <a:avLst/>
          </a:prstGeom>
        </p:spPr>
        <p:txBody>
          <a:bodyPr lIns="0" tIns="0" rIns="0" bIns="0" rtlCol="0" anchor="t">
            <a:spAutoFit/>
          </a:bodyPr>
          <a:lstStyle/>
          <a:p>
            <a:pPr algn="ctr">
              <a:lnSpc>
                <a:spcPts val="2834"/>
              </a:lnSpc>
            </a:pPr>
            <a:r>
              <a:rPr lang="en-US" sz="2699">
                <a:solidFill>
                  <a:srgbClr val="192954"/>
                </a:solidFill>
                <a:latin typeface="Kollektif Italics"/>
              </a:rPr>
              <a:t>"2. Nelle associazioni, riconosciute o non riconosciute,  del  Terzo settore, la nomina di un organo di controllo, anche  monocratico,  e' obbligatoria quando siano superati per due esercizi  consecutivi  due dei seguenti limiti: </a:t>
            </a:r>
          </a:p>
          <a:p>
            <a:pPr algn="ctr">
              <a:lnSpc>
                <a:spcPts val="2834"/>
              </a:lnSpc>
            </a:pPr>
            <a:r>
              <a:rPr lang="en-US" sz="2699">
                <a:solidFill>
                  <a:srgbClr val="192954"/>
                </a:solidFill>
                <a:latin typeface="Kollektif Italics"/>
              </a:rPr>
              <a:t>    a) totale dell'attivo dello stato patrimoniale: 110.000,00 euro; </a:t>
            </a:r>
          </a:p>
          <a:p>
            <a:pPr algn="ctr">
              <a:lnSpc>
                <a:spcPts val="2834"/>
              </a:lnSpc>
            </a:pPr>
            <a:r>
              <a:rPr lang="en-US" sz="2699">
                <a:solidFill>
                  <a:srgbClr val="192954"/>
                </a:solidFill>
                <a:latin typeface="Kollektif Italics"/>
              </a:rPr>
              <a:t>    b)  ricavi,  rendite,  proventi,  entrate  comunque   denominate: 220.000,00 euro; </a:t>
            </a:r>
          </a:p>
          <a:p>
            <a:pPr algn="ctr">
              <a:lnSpc>
                <a:spcPts val="2834"/>
              </a:lnSpc>
            </a:pPr>
            <a:r>
              <a:rPr lang="en-US" sz="2699">
                <a:solidFill>
                  <a:srgbClr val="192954"/>
                </a:solidFill>
                <a:latin typeface="Kollektif Italics"/>
              </a:rPr>
              <a:t>    c) dipendenti occupati in media durante l'esercizio: 5 unita'. </a:t>
            </a:r>
          </a:p>
          <a:p>
            <a:pPr algn="ctr">
              <a:lnSpc>
                <a:spcPts val="2834"/>
              </a:lnSpc>
            </a:pPr>
            <a:r>
              <a:rPr lang="en-US" sz="2699">
                <a:solidFill>
                  <a:srgbClr val="192954"/>
                </a:solidFill>
                <a:latin typeface="Kollektif Italics"/>
              </a:rPr>
              <a:t>[...]</a:t>
            </a:r>
          </a:p>
          <a:p>
            <a:pPr algn="ctr">
              <a:lnSpc>
                <a:spcPts val="2834"/>
              </a:lnSpc>
            </a:pPr>
            <a:r>
              <a:rPr lang="en-US" sz="2699">
                <a:solidFill>
                  <a:srgbClr val="192954"/>
                </a:solidFill>
                <a:latin typeface="Kollektif Italics"/>
              </a:rPr>
              <a:t>5. Ai componenti dell'organo di  controllo  si  applica  l'</a:t>
            </a:r>
            <a:r>
              <a:rPr lang="en-US" sz="2699">
                <a:solidFill>
                  <a:srgbClr val="192954"/>
                </a:solidFill>
                <a:latin typeface="Kollektif Italics"/>
                <a:hlinkClick r:id="rId8" tooltip="https://www.normattiva.it/uri-res/N2Ls?urn:nir:stato:codice.civile:1942-03-16;262~art2399"/>
              </a:rPr>
              <a:t>articolo 2399 del codice civile</a:t>
            </a:r>
            <a:r>
              <a:rPr lang="en-US" sz="2699">
                <a:solidFill>
                  <a:srgbClr val="192954"/>
                </a:solidFill>
                <a:latin typeface="Kollektif Italics"/>
              </a:rPr>
              <a:t>. I componenti dell'organo di controllo  devono essere scelti tra le categorie di soggetti di cui all'</a:t>
            </a:r>
            <a:r>
              <a:rPr lang="en-US" sz="2699">
                <a:solidFill>
                  <a:srgbClr val="192954"/>
                </a:solidFill>
                <a:latin typeface="Kollektif Italics"/>
                <a:hlinkClick r:id="rId9" tooltip="https://www.normattiva.it/uri-res/N2Ls?urn:nir:stato:codice.civile:1942-03-16;262~art2397-com2"/>
              </a:rPr>
              <a:t>articolo  2397, comma secondo, del codice civile</a:t>
            </a:r>
            <a:r>
              <a:rPr lang="en-US" sz="2699">
                <a:solidFill>
                  <a:srgbClr val="192954"/>
                </a:solidFill>
                <a:latin typeface="Kollektif Italics"/>
              </a:rPr>
              <a:t>. Nel caso  di  organo  di  controllo collegiale, i predetti requisiti devono essere  posseduti  </a:t>
            </a:r>
          </a:p>
          <a:p>
            <a:pPr algn="ctr">
              <a:lnSpc>
                <a:spcPts val="2834"/>
              </a:lnSpc>
            </a:pPr>
            <a:r>
              <a:rPr lang="en-US" sz="2699">
                <a:solidFill>
                  <a:srgbClr val="192954"/>
                </a:solidFill>
                <a:latin typeface="Kollektif Italics"/>
              </a:rPr>
              <a:t>da  almeno uno dei componenti".</a:t>
            </a:r>
          </a:p>
          <a:p>
            <a:pPr algn="ctr">
              <a:lnSpc>
                <a:spcPts val="2834"/>
              </a:lnSpc>
            </a:pPr>
            <a:endParaRPr lang="en-US" sz="2699">
              <a:solidFill>
                <a:srgbClr val="192954"/>
              </a:solidFill>
              <a:latin typeface="Kollektif Italics"/>
            </a:endParaRPr>
          </a:p>
          <a:p>
            <a:pPr algn="ctr">
              <a:lnSpc>
                <a:spcPts val="2834"/>
              </a:lnSpc>
            </a:pPr>
            <a:endParaRPr lang="en-US" sz="2699">
              <a:solidFill>
                <a:srgbClr val="192954"/>
              </a:solidFill>
              <a:latin typeface="Kollektif Italics"/>
            </a:endParaRPr>
          </a:p>
          <a:p>
            <a:pPr>
              <a:lnSpc>
                <a:spcPts val="2834"/>
              </a:lnSpc>
            </a:pPr>
            <a:endParaRPr lang="en-US" sz="2699">
              <a:solidFill>
                <a:srgbClr val="192954"/>
              </a:solidFill>
              <a:latin typeface="Kollektif Itali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77" b="2677"/>
          <a:stretch>
            <a:fillRect/>
          </a:stretch>
        </p:blipFill>
        <p:spPr>
          <a:xfrm>
            <a:off x="5451057" y="-413118"/>
            <a:ext cx="16958314" cy="10700118"/>
          </a:xfrm>
          <a:prstGeom prst="rect">
            <a:avLst/>
          </a:prstGeom>
        </p:spPr>
      </p:pic>
      <p:grpSp>
        <p:nvGrpSpPr>
          <p:cNvPr id="3" name="Group 3"/>
          <p:cNvGrpSpPr/>
          <p:nvPr/>
        </p:nvGrpSpPr>
        <p:grpSpPr>
          <a:xfrm rot="-8100000">
            <a:off x="-4531924" y="3574171"/>
            <a:ext cx="22404652" cy="8950886"/>
            <a:chOff x="0" y="0"/>
            <a:chExt cx="35276568" cy="14093347"/>
          </a:xfrm>
        </p:grpSpPr>
        <p:sp>
          <p:nvSpPr>
            <p:cNvPr id="4" name="Freeform 4"/>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3ED1E"/>
            </a:solidFill>
          </p:spPr>
        </p:sp>
      </p:grpSp>
      <p:sp>
        <p:nvSpPr>
          <p:cNvPr id="5" name="TextBox 5"/>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6" name="AutoShape 6"/>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84651" y="970767"/>
            <a:ext cx="1072284" cy="1452601"/>
          </a:xfrm>
          <a:prstGeom prst="rect">
            <a:avLst/>
          </a:prstGeom>
        </p:spPr>
      </p:pic>
      <p:sp>
        <p:nvSpPr>
          <p:cNvPr id="8" name="TextBox 8"/>
          <p:cNvSpPr txBox="1"/>
          <p:nvPr/>
        </p:nvSpPr>
        <p:spPr>
          <a:xfrm>
            <a:off x="1610846" y="5596698"/>
            <a:ext cx="10119112" cy="805815"/>
          </a:xfrm>
          <a:prstGeom prst="rect">
            <a:avLst/>
          </a:prstGeom>
        </p:spPr>
        <p:txBody>
          <a:bodyPr lIns="0" tIns="0" rIns="0" bIns="0" rtlCol="0" anchor="t">
            <a:spAutoFit/>
          </a:bodyPr>
          <a:lstStyle/>
          <a:p>
            <a:pPr>
              <a:lnSpc>
                <a:spcPts val="6089"/>
              </a:lnSpc>
            </a:pPr>
            <a:r>
              <a:rPr lang="en-US" sz="5799">
                <a:solidFill>
                  <a:srgbClr val="192954"/>
                </a:solidFill>
                <a:latin typeface="Kollektif Bold"/>
              </a:rPr>
              <a:t>Servizi e attività svolte</a:t>
            </a:r>
          </a:p>
        </p:txBody>
      </p:sp>
      <p:sp>
        <p:nvSpPr>
          <p:cNvPr id="9" name="TextBox 9"/>
          <p:cNvSpPr txBox="1"/>
          <p:nvPr/>
        </p:nvSpPr>
        <p:spPr>
          <a:xfrm>
            <a:off x="2180540" y="1038225"/>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746" b="6746"/>
          <a:stretch>
            <a:fillRect/>
          </a:stretch>
        </p:blipFill>
        <p:spPr>
          <a:xfrm>
            <a:off x="4617943" y="-56005"/>
            <a:ext cx="17979323" cy="10343005"/>
          </a:xfrm>
          <a:prstGeom prst="rect">
            <a:avLst/>
          </a:prstGeom>
        </p:spPr>
      </p:pic>
      <p:grpSp>
        <p:nvGrpSpPr>
          <p:cNvPr id="3" name="Group 3"/>
          <p:cNvGrpSpPr/>
          <p:nvPr/>
        </p:nvGrpSpPr>
        <p:grpSpPr>
          <a:xfrm rot="-8100000">
            <a:off x="-6761428" y="1391882"/>
            <a:ext cx="22404652" cy="9294020"/>
            <a:chOff x="0" y="0"/>
            <a:chExt cx="35276568" cy="14633619"/>
          </a:xfrm>
        </p:grpSpPr>
        <p:sp>
          <p:nvSpPr>
            <p:cNvPr id="4" name="Freeform 4"/>
            <p:cNvSpPr/>
            <p:nvPr/>
          </p:nvSpPr>
          <p:spPr>
            <a:xfrm>
              <a:off x="0" y="0"/>
              <a:ext cx="35276569" cy="14633618"/>
            </a:xfrm>
            <a:custGeom>
              <a:avLst/>
              <a:gdLst/>
              <a:ahLst/>
              <a:cxnLst/>
              <a:rect l="l" t="t" r="r" b="b"/>
              <a:pathLst>
                <a:path w="35276569" h="14633618">
                  <a:moveTo>
                    <a:pt x="0" y="0"/>
                  </a:moveTo>
                  <a:lnTo>
                    <a:pt x="35276569" y="0"/>
                  </a:lnTo>
                  <a:lnTo>
                    <a:pt x="35276569" y="14633618"/>
                  </a:lnTo>
                  <a:lnTo>
                    <a:pt x="0" y="14633618"/>
                  </a:lnTo>
                  <a:close/>
                </a:path>
              </a:pathLst>
            </a:custGeom>
            <a:solidFill>
              <a:srgbClr val="FFFFFF"/>
            </a:solidFill>
          </p:spPr>
        </p:sp>
      </p:grpSp>
      <p:sp>
        <p:nvSpPr>
          <p:cNvPr id="5" name="TextBox 5"/>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6" name="AutoShape 6"/>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03856" y="955110"/>
            <a:ext cx="1072284" cy="1452601"/>
          </a:xfrm>
          <a:prstGeom prst="rect">
            <a:avLst/>
          </a:prstGeom>
        </p:spPr>
      </p:pic>
      <p:sp>
        <p:nvSpPr>
          <p:cNvPr id="8" name="TextBox 8"/>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9" name="TextBox 9"/>
          <p:cNvSpPr txBox="1"/>
          <p:nvPr/>
        </p:nvSpPr>
        <p:spPr>
          <a:xfrm>
            <a:off x="2013980" y="2547027"/>
            <a:ext cx="4027118" cy="805815"/>
          </a:xfrm>
          <a:prstGeom prst="rect">
            <a:avLst/>
          </a:prstGeom>
        </p:spPr>
        <p:txBody>
          <a:bodyPr lIns="0" tIns="0" rIns="0" bIns="0" rtlCol="0" anchor="t">
            <a:spAutoFit/>
          </a:bodyPr>
          <a:lstStyle/>
          <a:p>
            <a:pPr>
              <a:lnSpc>
                <a:spcPts val="6089"/>
              </a:lnSpc>
            </a:pPr>
            <a:r>
              <a:rPr lang="en-US" sz="5799">
                <a:solidFill>
                  <a:srgbClr val="192954"/>
                </a:solidFill>
                <a:latin typeface="Kollektif Bold"/>
              </a:rPr>
              <a:t>Automezzi</a:t>
            </a:r>
          </a:p>
        </p:txBody>
      </p:sp>
      <p:sp>
        <p:nvSpPr>
          <p:cNvPr id="10" name="TextBox 10"/>
          <p:cNvSpPr txBox="1"/>
          <p:nvPr/>
        </p:nvSpPr>
        <p:spPr>
          <a:xfrm>
            <a:off x="243808" y="3181740"/>
            <a:ext cx="7987084" cy="1619250"/>
          </a:xfrm>
          <a:prstGeom prst="rect">
            <a:avLst/>
          </a:prstGeom>
        </p:spPr>
        <p:txBody>
          <a:bodyPr lIns="0" tIns="0" rIns="0" bIns="0" rtlCol="0" anchor="t">
            <a:spAutoFit/>
          </a:bodyPr>
          <a:lstStyle/>
          <a:p>
            <a:pPr algn="ctr">
              <a:lnSpc>
                <a:spcPts val="3150"/>
              </a:lnSpc>
            </a:pPr>
            <a:endParaRPr/>
          </a:p>
          <a:p>
            <a:pPr algn="ctr">
              <a:lnSpc>
                <a:spcPts val="3150"/>
              </a:lnSpc>
            </a:pPr>
            <a:r>
              <a:rPr lang="en-US" sz="3000">
                <a:solidFill>
                  <a:srgbClr val="192954"/>
                </a:solidFill>
                <a:latin typeface="Kollektif"/>
              </a:rPr>
              <a:t>5 Mezzi attrezzati per il trasporto disabili</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
        <p:nvSpPr>
          <p:cNvPr id="11" name="TextBox 11"/>
          <p:cNvSpPr txBox="1"/>
          <p:nvPr/>
        </p:nvSpPr>
        <p:spPr>
          <a:xfrm>
            <a:off x="-304205" y="3733842"/>
            <a:ext cx="7987084" cy="1219200"/>
          </a:xfrm>
          <a:prstGeom prst="rect">
            <a:avLst/>
          </a:prstGeom>
        </p:spPr>
        <p:txBody>
          <a:bodyPr lIns="0" tIns="0" rIns="0" bIns="0" rtlCol="0" anchor="t">
            <a:spAutoFit/>
          </a:bodyPr>
          <a:lstStyle/>
          <a:p>
            <a:pPr algn="ctr">
              <a:lnSpc>
                <a:spcPts val="3150"/>
              </a:lnSpc>
            </a:pPr>
            <a:endParaRPr/>
          </a:p>
          <a:p>
            <a:pPr algn="ctr">
              <a:lnSpc>
                <a:spcPts val="3150"/>
              </a:lnSpc>
            </a:pPr>
            <a:r>
              <a:rPr lang="en-US" sz="3000">
                <a:solidFill>
                  <a:srgbClr val="192954"/>
                </a:solidFill>
                <a:latin typeface="Kollektif"/>
              </a:rPr>
              <a:t>6 Autovetture per trasporti sociali</a:t>
            </a:r>
          </a:p>
          <a:p>
            <a:pPr algn="ctr">
              <a:lnSpc>
                <a:spcPts val="3150"/>
              </a:lnSpc>
            </a:pPr>
            <a:endParaRPr lang="en-US" sz="3000">
              <a:solidFill>
                <a:srgbClr val="192954"/>
              </a:solidFill>
              <a:latin typeface="Kollektif"/>
            </a:endParaRPr>
          </a:p>
        </p:txBody>
      </p:sp>
      <p:sp>
        <p:nvSpPr>
          <p:cNvPr id="12" name="TextBox 12"/>
          <p:cNvSpPr txBox="1"/>
          <p:nvPr/>
        </p:nvSpPr>
        <p:spPr>
          <a:xfrm>
            <a:off x="-1817402" y="4362492"/>
            <a:ext cx="7987084" cy="819150"/>
          </a:xfrm>
          <a:prstGeom prst="rect">
            <a:avLst/>
          </a:prstGeom>
        </p:spPr>
        <p:txBody>
          <a:bodyPr lIns="0" tIns="0" rIns="0" bIns="0" rtlCol="0" anchor="t">
            <a:spAutoFit/>
          </a:bodyPr>
          <a:lstStyle/>
          <a:p>
            <a:pPr algn="ctr">
              <a:lnSpc>
                <a:spcPts val="3150"/>
              </a:lnSpc>
            </a:pPr>
            <a:endParaRPr/>
          </a:p>
          <a:p>
            <a:pPr algn="ctr">
              <a:lnSpc>
                <a:spcPts val="3150"/>
              </a:lnSpc>
            </a:pPr>
            <a:r>
              <a:rPr lang="en-US" sz="3000">
                <a:solidFill>
                  <a:srgbClr val="192954"/>
                </a:solidFill>
                <a:latin typeface="Kollektif"/>
              </a:rPr>
              <a:t>1 Auto elettrica</a:t>
            </a:r>
          </a:p>
        </p:txBody>
      </p:sp>
      <p:sp>
        <p:nvSpPr>
          <p:cNvPr id="13" name="TextBox 13"/>
          <p:cNvSpPr txBox="1"/>
          <p:nvPr/>
        </p:nvSpPr>
        <p:spPr>
          <a:xfrm>
            <a:off x="-1444924" y="5008187"/>
            <a:ext cx="7987084" cy="819150"/>
          </a:xfrm>
          <a:prstGeom prst="rect">
            <a:avLst/>
          </a:prstGeom>
        </p:spPr>
        <p:txBody>
          <a:bodyPr lIns="0" tIns="0" rIns="0" bIns="0" rtlCol="0" anchor="t">
            <a:spAutoFit/>
          </a:bodyPr>
          <a:lstStyle/>
          <a:p>
            <a:pPr algn="ctr">
              <a:lnSpc>
                <a:spcPts val="3150"/>
              </a:lnSpc>
            </a:pPr>
            <a:endParaRPr/>
          </a:p>
          <a:p>
            <a:pPr algn="ctr">
              <a:lnSpc>
                <a:spcPts val="3150"/>
              </a:lnSpc>
            </a:pPr>
            <a:r>
              <a:rPr lang="en-US" sz="3000">
                <a:solidFill>
                  <a:srgbClr val="192954"/>
                </a:solidFill>
                <a:latin typeface="Kollektif"/>
              </a:rPr>
              <a:t>1 Pulmino da 9 posti</a:t>
            </a:r>
          </a:p>
        </p:txBody>
      </p:sp>
      <p:sp>
        <p:nvSpPr>
          <p:cNvPr id="14" name="TextBox 14"/>
          <p:cNvSpPr txBox="1"/>
          <p:nvPr/>
        </p:nvSpPr>
        <p:spPr>
          <a:xfrm>
            <a:off x="337754" y="5648367"/>
            <a:ext cx="7987084" cy="819150"/>
          </a:xfrm>
          <a:prstGeom prst="rect">
            <a:avLst/>
          </a:prstGeom>
        </p:spPr>
        <p:txBody>
          <a:bodyPr lIns="0" tIns="0" rIns="0" bIns="0" rtlCol="0" anchor="t">
            <a:spAutoFit/>
          </a:bodyPr>
          <a:lstStyle/>
          <a:p>
            <a:pPr algn="ctr">
              <a:lnSpc>
                <a:spcPts val="3150"/>
              </a:lnSpc>
            </a:pPr>
            <a:endParaRPr/>
          </a:p>
          <a:p>
            <a:pPr algn="ctr">
              <a:lnSpc>
                <a:spcPts val="3150"/>
              </a:lnSpc>
            </a:pPr>
            <a:r>
              <a:rPr lang="en-US" sz="3000">
                <a:solidFill>
                  <a:srgbClr val="192954"/>
                </a:solidFill>
                <a:latin typeface="Kollektif"/>
              </a:rPr>
              <a:t>1 Pulmino attrezzato per trasporto disabili</a:t>
            </a:r>
          </a:p>
        </p:txBody>
      </p:sp>
      <p:sp>
        <p:nvSpPr>
          <p:cNvPr id="15" name="TextBox 15"/>
          <p:cNvSpPr txBox="1"/>
          <p:nvPr/>
        </p:nvSpPr>
        <p:spPr>
          <a:xfrm>
            <a:off x="635247" y="6263481"/>
            <a:ext cx="2757467" cy="1219200"/>
          </a:xfrm>
          <a:prstGeom prst="rect">
            <a:avLst/>
          </a:prstGeom>
        </p:spPr>
        <p:txBody>
          <a:bodyPr lIns="0" tIns="0" rIns="0" bIns="0" rtlCol="0" anchor="t">
            <a:spAutoFit/>
          </a:bodyPr>
          <a:lstStyle/>
          <a:p>
            <a:pPr algn="ctr">
              <a:lnSpc>
                <a:spcPts val="3150"/>
              </a:lnSpc>
            </a:pPr>
            <a:endParaRPr/>
          </a:p>
          <a:p>
            <a:pPr algn="ctr">
              <a:lnSpc>
                <a:spcPts val="3150"/>
              </a:lnSpc>
            </a:pPr>
            <a:r>
              <a:rPr lang="en-US" sz="3000">
                <a:solidFill>
                  <a:srgbClr val="192954"/>
                </a:solidFill>
                <a:latin typeface="Kollektif"/>
              </a:rPr>
              <a:t>6 Ambulanze</a:t>
            </a:r>
          </a:p>
          <a:p>
            <a:pPr algn="ctr">
              <a:lnSpc>
                <a:spcPts val="3150"/>
              </a:lnSpc>
            </a:pPr>
            <a:endParaRPr lang="en-US" sz="3000">
              <a:solidFill>
                <a:srgbClr val="192954"/>
              </a:solidFill>
              <a:latin typeface="Kollektif"/>
            </a:endParaRPr>
          </a:p>
        </p:txBody>
      </p:sp>
      <p:sp>
        <p:nvSpPr>
          <p:cNvPr id="16" name="TextBox 16"/>
          <p:cNvSpPr txBox="1"/>
          <p:nvPr/>
        </p:nvSpPr>
        <p:spPr>
          <a:xfrm>
            <a:off x="-194603" y="6844928"/>
            <a:ext cx="7987084" cy="1219200"/>
          </a:xfrm>
          <a:prstGeom prst="rect">
            <a:avLst/>
          </a:prstGeom>
        </p:spPr>
        <p:txBody>
          <a:bodyPr lIns="0" tIns="0" rIns="0" bIns="0" rtlCol="0" anchor="t">
            <a:spAutoFit/>
          </a:bodyPr>
          <a:lstStyle/>
          <a:p>
            <a:pPr algn="ctr">
              <a:lnSpc>
                <a:spcPts val="3150"/>
              </a:lnSpc>
            </a:pPr>
            <a:endParaRPr/>
          </a:p>
          <a:p>
            <a:pPr algn="ctr">
              <a:lnSpc>
                <a:spcPts val="3150"/>
              </a:lnSpc>
            </a:pPr>
            <a:r>
              <a:rPr lang="en-US" sz="3000">
                <a:solidFill>
                  <a:srgbClr val="192954"/>
                </a:solidFill>
                <a:latin typeface="Kollektif"/>
              </a:rPr>
              <a:t>1 Fuoristrada per Protezione Civile</a:t>
            </a:r>
          </a:p>
          <a:p>
            <a:pPr algn="ctr">
              <a:lnSpc>
                <a:spcPts val="3150"/>
              </a:lnSpc>
            </a:pPr>
            <a:endParaRPr lang="en-US" sz="3000">
              <a:solidFill>
                <a:srgbClr val="192954"/>
              </a:solidFill>
              <a:latin typeface="Kollektif"/>
            </a:endParaRPr>
          </a:p>
        </p:txBody>
      </p:sp>
      <p:sp>
        <p:nvSpPr>
          <p:cNvPr id="17" name="TextBox 17"/>
          <p:cNvSpPr txBox="1"/>
          <p:nvPr/>
        </p:nvSpPr>
        <p:spPr>
          <a:xfrm>
            <a:off x="-194603" y="7473578"/>
            <a:ext cx="7987084" cy="1219200"/>
          </a:xfrm>
          <a:prstGeom prst="rect">
            <a:avLst/>
          </a:prstGeom>
        </p:spPr>
        <p:txBody>
          <a:bodyPr lIns="0" tIns="0" rIns="0" bIns="0" rtlCol="0" anchor="t">
            <a:spAutoFit/>
          </a:bodyPr>
          <a:lstStyle/>
          <a:p>
            <a:pPr algn="ctr">
              <a:lnSpc>
                <a:spcPts val="3150"/>
              </a:lnSpc>
            </a:pPr>
            <a:endParaRPr/>
          </a:p>
          <a:p>
            <a:pPr algn="ctr">
              <a:lnSpc>
                <a:spcPts val="3150"/>
              </a:lnSpc>
            </a:pPr>
            <a:r>
              <a:rPr lang="en-US" sz="3000">
                <a:solidFill>
                  <a:srgbClr val="192954"/>
                </a:solidFill>
                <a:latin typeface="Kollektif"/>
              </a:rPr>
              <a:t>1 Autovettura per Protezione Civile</a:t>
            </a:r>
          </a:p>
          <a:p>
            <a:pPr algn="ctr">
              <a:lnSpc>
                <a:spcPts val="3150"/>
              </a:lnSpc>
            </a:pPr>
            <a:endParaRPr lang="en-US" sz="3000">
              <a:solidFill>
                <a:srgbClr val="192954"/>
              </a:solidFill>
              <a:latin typeface="Kollektif"/>
            </a:endParaRPr>
          </a:p>
        </p:txBody>
      </p:sp>
      <p:sp>
        <p:nvSpPr>
          <p:cNvPr id="18" name="TextBox 18"/>
          <p:cNvSpPr txBox="1"/>
          <p:nvPr/>
        </p:nvSpPr>
        <p:spPr>
          <a:xfrm>
            <a:off x="337754" y="8178428"/>
            <a:ext cx="4421729" cy="819150"/>
          </a:xfrm>
          <a:prstGeom prst="rect">
            <a:avLst/>
          </a:prstGeom>
        </p:spPr>
        <p:txBody>
          <a:bodyPr lIns="0" tIns="0" rIns="0" bIns="0" rtlCol="0" anchor="t">
            <a:spAutoFit/>
          </a:bodyPr>
          <a:lstStyle/>
          <a:p>
            <a:pPr algn="ctr">
              <a:lnSpc>
                <a:spcPts val="3150"/>
              </a:lnSpc>
            </a:pPr>
            <a:endParaRPr/>
          </a:p>
          <a:p>
            <a:pPr algn="ctr">
              <a:lnSpc>
                <a:spcPts val="3150"/>
              </a:lnSpc>
            </a:pPr>
            <a:r>
              <a:rPr lang="en-US" sz="3000">
                <a:solidFill>
                  <a:srgbClr val="192954"/>
                </a:solidFill>
                <a:latin typeface="Kollektif"/>
              </a:rPr>
              <a:t>1 Furgone generico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41" r="1641"/>
          <a:stretch>
            <a:fillRect/>
          </a:stretch>
        </p:blipFill>
        <p:spPr>
          <a:xfrm>
            <a:off x="4869867" y="-1985660"/>
            <a:ext cx="18018298" cy="12373413"/>
          </a:xfrm>
          <a:prstGeom prst="rect">
            <a:avLst/>
          </a:prstGeom>
        </p:spPr>
      </p:pic>
      <p:grpSp>
        <p:nvGrpSpPr>
          <p:cNvPr id="3" name="Group 3"/>
          <p:cNvGrpSpPr/>
          <p:nvPr/>
        </p:nvGrpSpPr>
        <p:grpSpPr>
          <a:xfrm rot="-8100000">
            <a:off x="-5576897" y="2211966"/>
            <a:ext cx="22404652" cy="8950886"/>
            <a:chOff x="0" y="0"/>
            <a:chExt cx="35276568" cy="14093347"/>
          </a:xfrm>
        </p:grpSpPr>
        <p:sp>
          <p:nvSpPr>
            <p:cNvPr id="4" name="Freeform 4"/>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5" name="TextBox 5"/>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6" name="AutoShape 6"/>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5966" y="955110"/>
            <a:ext cx="1072284" cy="1452601"/>
          </a:xfrm>
          <a:prstGeom prst="rect">
            <a:avLst/>
          </a:prstGeom>
        </p:spPr>
      </p:pic>
      <p:sp>
        <p:nvSpPr>
          <p:cNvPr id="8" name="TextBox 8"/>
          <p:cNvSpPr txBox="1"/>
          <p:nvPr/>
        </p:nvSpPr>
        <p:spPr>
          <a:xfrm>
            <a:off x="679911" y="2671801"/>
            <a:ext cx="7315200" cy="805815"/>
          </a:xfrm>
          <a:prstGeom prst="rect">
            <a:avLst/>
          </a:prstGeom>
        </p:spPr>
        <p:txBody>
          <a:bodyPr lIns="0" tIns="0" rIns="0" bIns="0" rtlCol="0" anchor="t">
            <a:spAutoFit/>
          </a:bodyPr>
          <a:lstStyle/>
          <a:p>
            <a:pPr>
              <a:lnSpc>
                <a:spcPts val="6089"/>
              </a:lnSpc>
            </a:pPr>
            <a:r>
              <a:rPr lang="en-US" sz="5799">
                <a:solidFill>
                  <a:srgbClr val="192954"/>
                </a:solidFill>
                <a:latin typeface="Kollektif Bold"/>
              </a:rPr>
              <a:t>Servizi alla comunità</a:t>
            </a:r>
          </a:p>
        </p:txBody>
      </p:sp>
      <p:sp>
        <p:nvSpPr>
          <p:cNvPr id="9" name="TextBox 9"/>
          <p:cNvSpPr txBox="1"/>
          <p:nvPr/>
        </p:nvSpPr>
        <p:spPr>
          <a:xfrm>
            <a:off x="2180540" y="1038225"/>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10" name="TextBox 10"/>
          <p:cNvSpPr txBox="1"/>
          <p:nvPr/>
        </p:nvSpPr>
        <p:spPr>
          <a:xfrm>
            <a:off x="140918" y="3801466"/>
            <a:ext cx="9003082" cy="6019800"/>
          </a:xfrm>
          <a:prstGeom prst="rect">
            <a:avLst/>
          </a:prstGeom>
        </p:spPr>
        <p:txBody>
          <a:bodyPr lIns="0" tIns="0" rIns="0" bIns="0" rtlCol="0" anchor="t">
            <a:spAutoFit/>
          </a:bodyPr>
          <a:lstStyle/>
          <a:p>
            <a:pPr algn="ctr">
              <a:lnSpc>
                <a:spcPts val="3150"/>
              </a:lnSpc>
            </a:pPr>
            <a:endParaRPr/>
          </a:p>
          <a:p>
            <a:pPr algn="ctr">
              <a:lnSpc>
                <a:spcPts val="3150"/>
              </a:lnSpc>
            </a:pPr>
            <a:r>
              <a:rPr lang="en-US" sz="3000">
                <a:solidFill>
                  <a:srgbClr val="192954"/>
                </a:solidFill>
                <a:latin typeface="Kollektif"/>
              </a:rPr>
              <a:t>Servizi di trasporto socio-sanitario svolti gratuitamente per i cittadini che ne hanno bisogno. </a:t>
            </a:r>
          </a:p>
          <a:p>
            <a:pPr algn="ctr">
              <a:lnSpc>
                <a:spcPts val="3150"/>
              </a:lnSpc>
            </a:pPr>
            <a:r>
              <a:rPr lang="en-US" sz="3000">
                <a:solidFill>
                  <a:srgbClr val="192954"/>
                </a:solidFill>
                <a:latin typeface="Kollektif"/>
              </a:rPr>
              <a:t>Sono rivolti a diversi tipi di soggetti:</a:t>
            </a:r>
          </a:p>
          <a:p>
            <a:pPr algn="ctr">
              <a:lnSpc>
                <a:spcPts val="3150"/>
              </a:lnSpc>
            </a:pPr>
            <a:endParaRPr lang="en-US" sz="3000">
              <a:solidFill>
                <a:srgbClr val="192954"/>
              </a:solidFill>
              <a:latin typeface="Kollektif"/>
            </a:endParaRPr>
          </a:p>
          <a:p>
            <a:pPr marL="647700" lvl="1" indent="-323850" algn="ctr">
              <a:lnSpc>
                <a:spcPts val="3150"/>
              </a:lnSpc>
              <a:buFont typeface="Arial"/>
              <a:buChar char="•"/>
            </a:pPr>
            <a:r>
              <a:rPr lang="en-US" sz="3000">
                <a:solidFill>
                  <a:srgbClr val="192954"/>
                </a:solidFill>
                <a:latin typeface="Kollektif"/>
              </a:rPr>
              <a:t>persone in stato di bisogno che sono in possesso di una richiesta medica specifica;</a:t>
            </a:r>
          </a:p>
          <a:p>
            <a:pPr marL="647700" lvl="1" indent="-323850" algn="ctr">
              <a:lnSpc>
                <a:spcPts val="3150"/>
              </a:lnSpc>
              <a:buFont typeface="Arial"/>
              <a:buChar char="•"/>
            </a:pPr>
            <a:r>
              <a:rPr lang="en-US" sz="3000">
                <a:solidFill>
                  <a:srgbClr val="192954"/>
                </a:solidFill>
                <a:latin typeface="Kollektif"/>
              </a:rPr>
              <a:t>persone in stato di bisogno, ma che non sono in possesso di una richiesta medica specifica;</a:t>
            </a:r>
          </a:p>
          <a:p>
            <a:pPr marL="647700" lvl="1" indent="-323850" algn="ctr">
              <a:lnSpc>
                <a:spcPts val="3150"/>
              </a:lnSpc>
              <a:buFont typeface="Arial"/>
              <a:buChar char="•"/>
            </a:pPr>
            <a:r>
              <a:rPr lang="en-US" sz="3000">
                <a:solidFill>
                  <a:srgbClr val="192954"/>
                </a:solidFill>
                <a:latin typeface="Kollektif"/>
              </a:rPr>
              <a:t>persone in stato di bisogno segnalate dai servizi sociali comunali nell'ambito della "Rete di solidarietà"</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3" name="AutoShape 3"/>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5966" y="955110"/>
            <a:ext cx="1072284" cy="1452601"/>
          </a:xfrm>
          <a:prstGeom prst="rect">
            <a:avLst/>
          </a:prstGeom>
        </p:spPr>
      </p:pic>
      <p:sp>
        <p:nvSpPr>
          <p:cNvPr id="5" name="TextBox 5"/>
          <p:cNvSpPr txBox="1"/>
          <p:nvPr/>
        </p:nvSpPr>
        <p:spPr>
          <a:xfrm>
            <a:off x="1114816" y="2794635"/>
            <a:ext cx="16058367" cy="2348865"/>
          </a:xfrm>
          <a:prstGeom prst="rect">
            <a:avLst/>
          </a:prstGeom>
        </p:spPr>
        <p:txBody>
          <a:bodyPr lIns="0" tIns="0" rIns="0" bIns="0" rtlCol="0" anchor="t">
            <a:spAutoFit/>
          </a:bodyPr>
          <a:lstStyle/>
          <a:p>
            <a:pPr algn="ctr">
              <a:lnSpc>
                <a:spcPts val="6089"/>
              </a:lnSpc>
            </a:pPr>
            <a:r>
              <a:rPr lang="en-US" sz="5799">
                <a:solidFill>
                  <a:srgbClr val="192954"/>
                </a:solidFill>
                <a:latin typeface="Kollektif Bold"/>
              </a:rPr>
              <a:t>I trasporti socio-sanitari per persone </a:t>
            </a:r>
            <a:r>
              <a:rPr lang="en-US" sz="5799">
                <a:solidFill>
                  <a:srgbClr val="38B6FF"/>
                </a:solidFill>
                <a:latin typeface="Kollektif Bold"/>
              </a:rPr>
              <a:t>in possesso di richiesta medica specifica </a:t>
            </a:r>
            <a:r>
              <a:rPr lang="en-US" sz="5799">
                <a:solidFill>
                  <a:srgbClr val="192954"/>
                </a:solidFill>
                <a:latin typeface="Kollektif Bold"/>
              </a:rPr>
              <a:t>sono rimborsati dalla ASL e si suddividono in:</a:t>
            </a:r>
          </a:p>
        </p:txBody>
      </p:sp>
      <p:sp>
        <p:nvSpPr>
          <p:cNvPr id="6" name="TextBox 6"/>
          <p:cNvSpPr txBox="1"/>
          <p:nvPr/>
        </p:nvSpPr>
        <p:spPr>
          <a:xfrm>
            <a:off x="2180540" y="1038225"/>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7" name="TextBox 7"/>
          <p:cNvSpPr txBox="1"/>
          <p:nvPr/>
        </p:nvSpPr>
        <p:spPr>
          <a:xfrm>
            <a:off x="1654147" y="6121860"/>
            <a:ext cx="4840335" cy="840915"/>
          </a:xfrm>
          <a:prstGeom prst="rect">
            <a:avLst/>
          </a:prstGeom>
        </p:spPr>
        <p:txBody>
          <a:bodyPr lIns="0" tIns="0" rIns="0" bIns="0" rtlCol="0" anchor="t">
            <a:spAutoFit/>
          </a:bodyPr>
          <a:lstStyle/>
          <a:p>
            <a:pPr algn="ctr">
              <a:lnSpc>
                <a:spcPts val="6318"/>
              </a:lnSpc>
            </a:pPr>
            <a:r>
              <a:rPr lang="en-US" sz="6017">
                <a:solidFill>
                  <a:srgbClr val="192954"/>
                </a:solidFill>
                <a:latin typeface="Kollektif"/>
              </a:rPr>
              <a:t>Ordinari</a:t>
            </a:r>
          </a:p>
        </p:txBody>
      </p:sp>
      <p:sp>
        <p:nvSpPr>
          <p:cNvPr id="8" name="TextBox 8"/>
          <p:cNvSpPr txBox="1"/>
          <p:nvPr/>
        </p:nvSpPr>
        <p:spPr>
          <a:xfrm>
            <a:off x="1292234" y="7038975"/>
            <a:ext cx="4840335" cy="840915"/>
          </a:xfrm>
          <a:prstGeom prst="rect">
            <a:avLst/>
          </a:prstGeom>
        </p:spPr>
        <p:txBody>
          <a:bodyPr lIns="0" tIns="0" rIns="0" bIns="0" rtlCol="0" anchor="t">
            <a:spAutoFit/>
          </a:bodyPr>
          <a:lstStyle/>
          <a:p>
            <a:pPr algn="ctr">
              <a:lnSpc>
                <a:spcPts val="6318"/>
              </a:lnSpc>
            </a:pPr>
            <a:r>
              <a:rPr lang="en-US" sz="6017">
                <a:solidFill>
                  <a:srgbClr val="192954"/>
                </a:solidFill>
                <a:latin typeface="Kollektif"/>
              </a:rPr>
              <a:t>Dialisi</a:t>
            </a:r>
          </a:p>
        </p:txBody>
      </p:sp>
      <p:sp>
        <p:nvSpPr>
          <p:cNvPr id="9" name="TextBox 9"/>
          <p:cNvSpPr txBox="1"/>
          <p:nvPr/>
        </p:nvSpPr>
        <p:spPr>
          <a:xfrm>
            <a:off x="2431293" y="7999404"/>
            <a:ext cx="4840335" cy="840915"/>
          </a:xfrm>
          <a:prstGeom prst="rect">
            <a:avLst/>
          </a:prstGeom>
        </p:spPr>
        <p:txBody>
          <a:bodyPr lIns="0" tIns="0" rIns="0" bIns="0" rtlCol="0" anchor="t">
            <a:spAutoFit/>
          </a:bodyPr>
          <a:lstStyle/>
          <a:p>
            <a:pPr algn="ctr">
              <a:lnSpc>
                <a:spcPts val="6318"/>
              </a:lnSpc>
            </a:pPr>
            <a:r>
              <a:rPr lang="en-US" sz="6017">
                <a:solidFill>
                  <a:srgbClr val="192954"/>
                </a:solidFill>
                <a:latin typeface="Kollektif"/>
              </a:rPr>
              <a:t>Riabilitazioni</a:t>
            </a:r>
          </a:p>
        </p:txBody>
      </p:sp>
      <p:sp>
        <p:nvSpPr>
          <p:cNvPr id="10" name="TextBox 10"/>
          <p:cNvSpPr txBox="1"/>
          <p:nvPr/>
        </p:nvSpPr>
        <p:spPr>
          <a:xfrm>
            <a:off x="9669015" y="5993598"/>
            <a:ext cx="4840335" cy="840915"/>
          </a:xfrm>
          <a:prstGeom prst="rect">
            <a:avLst/>
          </a:prstGeom>
        </p:spPr>
        <p:txBody>
          <a:bodyPr lIns="0" tIns="0" rIns="0" bIns="0" rtlCol="0" anchor="t">
            <a:spAutoFit/>
          </a:bodyPr>
          <a:lstStyle/>
          <a:p>
            <a:pPr algn="ctr">
              <a:lnSpc>
                <a:spcPts val="6318"/>
              </a:lnSpc>
            </a:pPr>
            <a:r>
              <a:rPr lang="en-US" sz="6017">
                <a:solidFill>
                  <a:srgbClr val="192954"/>
                </a:solidFill>
                <a:latin typeface="Kollektif"/>
              </a:rPr>
              <a:t>Oncologici</a:t>
            </a:r>
          </a:p>
        </p:txBody>
      </p:sp>
      <p:sp>
        <p:nvSpPr>
          <p:cNvPr id="11" name="TextBox 11"/>
          <p:cNvSpPr txBox="1"/>
          <p:nvPr/>
        </p:nvSpPr>
        <p:spPr>
          <a:xfrm>
            <a:off x="8987425" y="6974844"/>
            <a:ext cx="4840335" cy="840915"/>
          </a:xfrm>
          <a:prstGeom prst="rect">
            <a:avLst/>
          </a:prstGeom>
        </p:spPr>
        <p:txBody>
          <a:bodyPr lIns="0" tIns="0" rIns="0" bIns="0" rtlCol="0" anchor="t">
            <a:spAutoFit/>
          </a:bodyPr>
          <a:lstStyle/>
          <a:p>
            <a:pPr algn="ctr">
              <a:lnSpc>
                <a:spcPts val="6318"/>
              </a:lnSpc>
            </a:pPr>
            <a:r>
              <a:rPr lang="en-US" sz="6017">
                <a:solidFill>
                  <a:srgbClr val="192954"/>
                </a:solidFill>
                <a:latin typeface="Kollektif"/>
              </a:rPr>
              <a:t>Covid</a:t>
            </a:r>
          </a:p>
        </p:txBody>
      </p:sp>
      <p:sp>
        <p:nvSpPr>
          <p:cNvPr id="12" name="TextBox 12"/>
          <p:cNvSpPr txBox="1"/>
          <p:nvPr/>
        </p:nvSpPr>
        <p:spPr>
          <a:xfrm>
            <a:off x="9982165" y="7956090"/>
            <a:ext cx="6311331" cy="840915"/>
          </a:xfrm>
          <a:prstGeom prst="rect">
            <a:avLst/>
          </a:prstGeom>
        </p:spPr>
        <p:txBody>
          <a:bodyPr lIns="0" tIns="0" rIns="0" bIns="0" rtlCol="0" anchor="t">
            <a:spAutoFit/>
          </a:bodyPr>
          <a:lstStyle/>
          <a:p>
            <a:pPr algn="ctr">
              <a:lnSpc>
                <a:spcPts val="6318"/>
              </a:lnSpc>
            </a:pPr>
            <a:r>
              <a:rPr lang="en-US" sz="6017">
                <a:solidFill>
                  <a:srgbClr val="192954"/>
                </a:solidFill>
                <a:latin typeface="Kollektif"/>
              </a:rPr>
              <a:t>Trasporto salma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3" name="AutoShape 3"/>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4651" y="939452"/>
            <a:ext cx="1072284" cy="1452601"/>
          </a:xfrm>
          <a:prstGeom prst="rect">
            <a:avLst/>
          </a:prstGeom>
        </p:spPr>
      </p:pic>
      <p:sp>
        <p:nvSpPr>
          <p:cNvPr id="5" name="TextBox 5"/>
          <p:cNvSpPr txBox="1"/>
          <p:nvPr/>
        </p:nvSpPr>
        <p:spPr>
          <a:xfrm>
            <a:off x="2180540" y="1014874"/>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6" name="TextBox 6"/>
          <p:cNvSpPr txBox="1"/>
          <p:nvPr/>
        </p:nvSpPr>
        <p:spPr>
          <a:xfrm>
            <a:off x="1028700" y="2322481"/>
            <a:ext cx="15640679" cy="7030241"/>
          </a:xfrm>
          <a:prstGeom prst="rect">
            <a:avLst/>
          </a:prstGeom>
        </p:spPr>
        <p:txBody>
          <a:bodyPr lIns="0" tIns="0" rIns="0" bIns="0" rtlCol="0" anchor="t">
            <a:spAutoFit/>
          </a:bodyPr>
          <a:lstStyle/>
          <a:p>
            <a:pPr algn="ctr">
              <a:lnSpc>
                <a:spcPts val="3718"/>
              </a:lnSpc>
            </a:pPr>
            <a:endParaRPr/>
          </a:p>
          <a:p>
            <a:pPr algn="ctr">
              <a:lnSpc>
                <a:spcPts val="3718"/>
              </a:lnSpc>
            </a:pPr>
            <a:r>
              <a:rPr lang="en-US" sz="3541">
                <a:solidFill>
                  <a:srgbClr val="192954"/>
                </a:solidFill>
                <a:latin typeface="Kollektif"/>
              </a:rPr>
              <a:t>Denominazione: </a:t>
            </a:r>
            <a:r>
              <a:rPr lang="en-US" sz="3541">
                <a:solidFill>
                  <a:srgbClr val="38B6FF"/>
                </a:solidFill>
                <a:latin typeface="Kollektif Bold"/>
              </a:rPr>
              <a:t>Confraternita di Misericordia di Barberino Tavarnelle ODV</a:t>
            </a:r>
          </a:p>
          <a:p>
            <a:pPr algn="ctr">
              <a:lnSpc>
                <a:spcPts val="3718"/>
              </a:lnSpc>
            </a:pPr>
            <a:r>
              <a:rPr lang="en-US" sz="3541">
                <a:solidFill>
                  <a:srgbClr val="192954"/>
                </a:solidFill>
                <a:latin typeface="Kollektif"/>
              </a:rPr>
              <a:t>Forma giuridica: </a:t>
            </a:r>
            <a:r>
              <a:rPr lang="en-US" sz="3541">
                <a:solidFill>
                  <a:srgbClr val="38B6FF"/>
                </a:solidFill>
                <a:latin typeface="Kollektif Bold"/>
              </a:rPr>
              <a:t>Organizzazione di volontariato</a:t>
            </a:r>
          </a:p>
          <a:p>
            <a:pPr algn="ctr">
              <a:lnSpc>
                <a:spcPts val="3718"/>
              </a:lnSpc>
            </a:pPr>
            <a:r>
              <a:rPr lang="en-US" sz="3541">
                <a:solidFill>
                  <a:srgbClr val="192954"/>
                </a:solidFill>
                <a:latin typeface="Kollektif"/>
              </a:rPr>
              <a:t>Indirizzo e sede legale:</a:t>
            </a:r>
            <a:r>
              <a:rPr lang="en-US" sz="3541">
                <a:solidFill>
                  <a:srgbClr val="38B6FF"/>
                </a:solidFill>
                <a:latin typeface="Kollektif"/>
              </a:rPr>
              <a:t> </a:t>
            </a:r>
            <a:r>
              <a:rPr lang="en-US" sz="3541">
                <a:solidFill>
                  <a:srgbClr val="38B6FF"/>
                </a:solidFill>
                <a:latin typeface="Kollektif Bold"/>
              </a:rPr>
              <a:t>Via B. Naldini, 24 – Barberino Tavarnelle (FI)</a:t>
            </a:r>
          </a:p>
          <a:p>
            <a:pPr algn="ctr">
              <a:lnSpc>
                <a:spcPts val="3718"/>
              </a:lnSpc>
            </a:pPr>
            <a:r>
              <a:rPr lang="en-US" sz="3541">
                <a:solidFill>
                  <a:srgbClr val="38B6FF"/>
                </a:solidFill>
                <a:latin typeface="Kollektif Bold"/>
              </a:rPr>
              <a:t>C.F. 80030190484 P.I. 03172790481</a:t>
            </a:r>
          </a:p>
          <a:p>
            <a:pPr algn="ctr">
              <a:lnSpc>
                <a:spcPts val="3718"/>
              </a:lnSpc>
            </a:pPr>
            <a:endParaRPr lang="en-US" sz="3541">
              <a:solidFill>
                <a:srgbClr val="38B6FF"/>
              </a:solidFill>
              <a:latin typeface="Kollektif Bold"/>
            </a:endParaRPr>
          </a:p>
          <a:p>
            <a:pPr algn="ctr">
              <a:lnSpc>
                <a:spcPts val="3718"/>
              </a:lnSpc>
            </a:pPr>
            <a:r>
              <a:rPr lang="en-US" sz="3541">
                <a:solidFill>
                  <a:srgbClr val="192954"/>
                </a:solidFill>
                <a:latin typeface="Kollektif"/>
              </a:rPr>
              <a:t>Telefono: 055/8076426 Fax 055/8050280</a:t>
            </a:r>
          </a:p>
          <a:p>
            <a:pPr algn="ctr">
              <a:lnSpc>
                <a:spcPts val="3718"/>
              </a:lnSpc>
            </a:pPr>
            <a:r>
              <a:rPr lang="en-US" sz="3541">
                <a:solidFill>
                  <a:srgbClr val="192954"/>
                </a:solidFill>
                <a:latin typeface="Kollektif"/>
              </a:rPr>
              <a:t>Mail: </a:t>
            </a:r>
            <a:r>
              <a:rPr lang="en-US" sz="3541">
                <a:solidFill>
                  <a:srgbClr val="192954"/>
                </a:solidFill>
                <a:latin typeface="Kollektif"/>
                <a:hlinkClick r:id="rId4" tooltip="mailto:segreteria@misericordiatavarnelle.it"/>
              </a:rPr>
              <a:t>segreteria@misericordiatavarnelle.it</a:t>
            </a:r>
            <a:r>
              <a:rPr lang="en-US" sz="3541">
                <a:solidFill>
                  <a:srgbClr val="192954"/>
                </a:solidFill>
                <a:latin typeface="Kollektif"/>
              </a:rPr>
              <a:t> </a:t>
            </a:r>
          </a:p>
          <a:p>
            <a:pPr algn="ctr">
              <a:lnSpc>
                <a:spcPts val="3718"/>
              </a:lnSpc>
            </a:pPr>
            <a:r>
              <a:rPr lang="en-US" sz="3541">
                <a:solidFill>
                  <a:srgbClr val="192954"/>
                </a:solidFill>
                <a:latin typeface="Kollektif"/>
              </a:rPr>
              <a:t>Pec: </a:t>
            </a:r>
            <a:r>
              <a:rPr lang="en-US" sz="3541">
                <a:solidFill>
                  <a:srgbClr val="192954"/>
                </a:solidFill>
                <a:latin typeface="Kollektif"/>
                <a:hlinkClick r:id="rId5" tooltip="mailto:misericordiatavarnelle@legalmail.it"/>
              </a:rPr>
              <a:t>misericordiatavarnelle@legalmail.it</a:t>
            </a:r>
          </a:p>
          <a:p>
            <a:pPr algn="ctr">
              <a:lnSpc>
                <a:spcPts val="3718"/>
              </a:lnSpc>
            </a:pPr>
            <a:endParaRPr lang="en-US" sz="3541">
              <a:solidFill>
                <a:srgbClr val="192954"/>
              </a:solidFill>
              <a:latin typeface="Kollektif"/>
              <a:hlinkClick r:id="rId5" tooltip="mailto:misericordiatavarnelle@legalmail.it"/>
            </a:endParaRPr>
          </a:p>
          <a:p>
            <a:pPr algn="ctr">
              <a:lnSpc>
                <a:spcPts val="3718"/>
              </a:lnSpc>
            </a:pPr>
            <a:r>
              <a:rPr lang="en-US" sz="3541">
                <a:solidFill>
                  <a:srgbClr val="192954"/>
                </a:solidFill>
                <a:latin typeface="Kollektif"/>
              </a:rPr>
              <a:t>Sito web: </a:t>
            </a:r>
            <a:r>
              <a:rPr lang="en-US" sz="3541">
                <a:solidFill>
                  <a:srgbClr val="192954"/>
                </a:solidFill>
                <a:latin typeface="Kollektif"/>
                <a:hlinkClick r:id="rId6" tooltip="http://www.misericordiatavarnelle.it"/>
              </a:rPr>
              <a:t>www.misericordiatavarnelle.it</a:t>
            </a:r>
          </a:p>
          <a:p>
            <a:pPr algn="ctr">
              <a:lnSpc>
                <a:spcPts val="3718"/>
              </a:lnSpc>
            </a:pPr>
            <a:r>
              <a:rPr lang="en-US" sz="3541">
                <a:solidFill>
                  <a:srgbClr val="192954"/>
                </a:solidFill>
                <a:latin typeface="Kollektif"/>
              </a:rPr>
              <a:t>Facebook: Misericordia Barberino Tavarnelle</a:t>
            </a:r>
          </a:p>
          <a:p>
            <a:pPr algn="ctr">
              <a:lnSpc>
                <a:spcPts val="3718"/>
              </a:lnSpc>
            </a:pPr>
            <a:r>
              <a:rPr lang="en-US" sz="3541">
                <a:solidFill>
                  <a:srgbClr val="192954"/>
                </a:solidFill>
                <a:latin typeface="Kollektif"/>
              </a:rPr>
              <a:t>Instagram: misericordia_tavarnelle_</a:t>
            </a:r>
          </a:p>
          <a:p>
            <a:pPr algn="ctr">
              <a:lnSpc>
                <a:spcPts val="3718"/>
              </a:lnSpc>
            </a:pPr>
            <a:endParaRPr lang="en-US" sz="3541">
              <a:solidFill>
                <a:srgbClr val="192954"/>
              </a:solidFill>
              <a:latin typeface="Kollektif"/>
            </a:endParaRPr>
          </a:p>
          <a:p>
            <a:pPr algn="ctr">
              <a:lnSpc>
                <a:spcPts val="3718"/>
              </a:lnSpc>
            </a:pPr>
            <a:endParaRPr lang="en-US" sz="3541">
              <a:solidFill>
                <a:srgbClr val="192954"/>
              </a:solidFill>
              <a:latin typeface="Kollektif"/>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56186" y="2505260"/>
            <a:ext cx="8406858" cy="5474966"/>
          </a:xfrm>
          <a:prstGeom prst="rect">
            <a:avLst/>
          </a:prstGeom>
        </p:spPr>
      </p:pic>
      <p:sp>
        <p:nvSpPr>
          <p:cNvPr id="3" name="TextBox 3"/>
          <p:cNvSpPr txBox="1"/>
          <p:nvPr/>
        </p:nvSpPr>
        <p:spPr>
          <a:xfrm>
            <a:off x="7901847" y="2171885"/>
            <a:ext cx="545211" cy="678561"/>
          </a:xfrm>
          <a:prstGeom prst="rect">
            <a:avLst/>
          </a:prstGeom>
        </p:spPr>
        <p:txBody>
          <a:bodyPr lIns="0" tIns="0" rIns="0" bIns="0" rtlCol="0" anchor="t">
            <a:spAutoFit/>
          </a:bodyPr>
          <a:lstStyle/>
          <a:p>
            <a:pPr algn="ctr">
              <a:lnSpc>
                <a:spcPts val="5652"/>
              </a:lnSpc>
            </a:pPr>
            <a:r>
              <a:rPr lang="en-US" sz="3600">
                <a:solidFill>
                  <a:srgbClr val="FDFCFB"/>
                </a:solidFill>
                <a:latin typeface="Red Hat Display Bold"/>
              </a:rPr>
              <a:t>1</a:t>
            </a:r>
          </a:p>
        </p:txBody>
      </p:sp>
      <p:sp>
        <p:nvSpPr>
          <p:cNvPr id="4" name="TextBox 4"/>
          <p:cNvSpPr txBox="1"/>
          <p:nvPr/>
        </p:nvSpPr>
        <p:spPr>
          <a:xfrm>
            <a:off x="7901847" y="4731566"/>
            <a:ext cx="545211" cy="678561"/>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DFCFB"/>
                </a:solidFill>
                <a:latin typeface="Red Hat Display Bold"/>
              </a:rPr>
              <a:t>3</a:t>
            </a:r>
          </a:p>
        </p:txBody>
      </p:sp>
      <p:sp>
        <p:nvSpPr>
          <p:cNvPr id="5" name="TextBox 5"/>
          <p:cNvSpPr txBox="1"/>
          <p:nvPr/>
        </p:nvSpPr>
        <p:spPr>
          <a:xfrm>
            <a:off x="236864" y="93530"/>
            <a:ext cx="17814272" cy="2259330"/>
          </a:xfrm>
          <a:prstGeom prst="rect">
            <a:avLst/>
          </a:prstGeom>
        </p:spPr>
        <p:txBody>
          <a:bodyPr lIns="0" tIns="0" rIns="0" bIns="0" rtlCol="0" anchor="t">
            <a:spAutoFit/>
          </a:bodyPr>
          <a:lstStyle/>
          <a:p>
            <a:pPr algn="ctr">
              <a:lnSpc>
                <a:spcPts val="5880"/>
              </a:lnSpc>
            </a:pPr>
            <a:r>
              <a:rPr lang="en-US" sz="5600">
                <a:solidFill>
                  <a:srgbClr val="192954"/>
                </a:solidFill>
                <a:latin typeface="Kollektif Bold"/>
              </a:rPr>
              <a:t>ordinari </a:t>
            </a:r>
          </a:p>
          <a:p>
            <a:pPr algn="ctr">
              <a:lnSpc>
                <a:spcPts val="5880"/>
              </a:lnSpc>
            </a:pPr>
            <a:r>
              <a:rPr lang="en-US" sz="5600">
                <a:solidFill>
                  <a:srgbClr val="192954"/>
                </a:solidFill>
                <a:latin typeface="Kollektif Bold"/>
              </a:rPr>
              <a:t>(ricoveri, dimissioni, visite specialistiche </a:t>
            </a:r>
          </a:p>
          <a:p>
            <a:pPr algn="ctr">
              <a:lnSpc>
                <a:spcPts val="5880"/>
              </a:lnSpc>
            </a:pPr>
            <a:r>
              <a:rPr lang="en-US" sz="5600">
                <a:solidFill>
                  <a:srgbClr val="192954"/>
                </a:solidFill>
                <a:latin typeface="Kollektif Bold"/>
              </a:rPr>
              <a:t>pazienti barellati)</a:t>
            </a:r>
          </a:p>
        </p:txBody>
      </p:sp>
      <p:sp>
        <p:nvSpPr>
          <p:cNvPr id="6" name="TextBox 6"/>
          <p:cNvSpPr txBox="1"/>
          <p:nvPr/>
        </p:nvSpPr>
        <p:spPr>
          <a:xfrm>
            <a:off x="4193615" y="2708362"/>
            <a:ext cx="2961015" cy="121920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Numero</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
        <p:nvSpPr>
          <p:cNvPr id="7" name="TextBox 7"/>
          <p:cNvSpPr txBox="1"/>
          <p:nvPr/>
        </p:nvSpPr>
        <p:spPr>
          <a:xfrm>
            <a:off x="7240557" y="2615941"/>
            <a:ext cx="2413002" cy="121920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Km</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
        <p:nvSpPr>
          <p:cNvPr id="8" name="TextBox 8"/>
          <p:cNvSpPr txBox="1"/>
          <p:nvPr/>
        </p:nvSpPr>
        <p:spPr>
          <a:xfrm>
            <a:off x="485384" y="4501414"/>
            <a:ext cx="1908007" cy="1226125"/>
          </a:xfrm>
          <a:prstGeom prst="rect">
            <a:avLst/>
          </a:prstGeom>
        </p:spPr>
        <p:txBody>
          <a:bodyPr lIns="0" tIns="0" rIns="0" bIns="0" rtlCol="0" anchor="t">
            <a:spAutoFit/>
          </a:bodyPr>
          <a:lstStyle/>
          <a:p>
            <a:pPr algn="ctr">
              <a:lnSpc>
                <a:spcPts val="3143"/>
              </a:lnSpc>
            </a:pPr>
            <a:r>
              <a:rPr lang="en-US" sz="2993">
                <a:solidFill>
                  <a:srgbClr val="38B6FF"/>
                </a:solidFill>
                <a:latin typeface="Kollektif Bold"/>
              </a:rPr>
              <a:t>Marzo</a:t>
            </a:r>
          </a:p>
          <a:p>
            <a:pPr algn="ctr">
              <a:lnSpc>
                <a:spcPts val="3143"/>
              </a:lnSpc>
            </a:pPr>
            <a:endParaRPr lang="en-US" sz="2993">
              <a:solidFill>
                <a:srgbClr val="38B6FF"/>
              </a:solidFill>
              <a:latin typeface="Kollektif Bold"/>
            </a:endParaRPr>
          </a:p>
          <a:p>
            <a:pPr algn="ctr">
              <a:lnSpc>
                <a:spcPts val="3143"/>
              </a:lnSpc>
            </a:pPr>
            <a:endParaRPr lang="en-US" sz="2993">
              <a:solidFill>
                <a:srgbClr val="38B6FF"/>
              </a:solidFill>
              <a:latin typeface="Kollektif Bold"/>
            </a:endParaRPr>
          </a:p>
        </p:txBody>
      </p:sp>
      <p:sp>
        <p:nvSpPr>
          <p:cNvPr id="9" name="TextBox 9"/>
          <p:cNvSpPr txBox="1"/>
          <p:nvPr/>
        </p:nvSpPr>
        <p:spPr>
          <a:xfrm>
            <a:off x="344466" y="5041841"/>
            <a:ext cx="1908007" cy="1226125"/>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Aprile</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0" name="TextBox 10"/>
          <p:cNvSpPr txBox="1"/>
          <p:nvPr/>
        </p:nvSpPr>
        <p:spPr>
          <a:xfrm>
            <a:off x="485384" y="5646104"/>
            <a:ext cx="1908007" cy="1200032"/>
          </a:xfrm>
          <a:prstGeom prst="rect">
            <a:avLst/>
          </a:prstGeom>
        </p:spPr>
        <p:txBody>
          <a:bodyPr lIns="0" tIns="0" rIns="0" bIns="0" rtlCol="0" anchor="t">
            <a:spAutoFit/>
          </a:bodyPr>
          <a:lstStyle/>
          <a:p>
            <a:pPr algn="ctr">
              <a:lnSpc>
                <a:spcPts val="3143"/>
              </a:lnSpc>
            </a:pPr>
            <a:r>
              <a:rPr lang="en-US" sz="2993">
                <a:solidFill>
                  <a:srgbClr val="38B6FF"/>
                </a:solidFill>
                <a:latin typeface="Kollektif Bold"/>
              </a:rPr>
              <a:t>Maggio</a:t>
            </a:r>
          </a:p>
          <a:p>
            <a:pPr algn="ctr">
              <a:lnSpc>
                <a:spcPts val="3143"/>
              </a:lnSpc>
            </a:pPr>
            <a:endParaRPr lang="en-US" sz="2993">
              <a:solidFill>
                <a:srgbClr val="38B6FF"/>
              </a:solidFill>
              <a:latin typeface="Kollektif Bold"/>
            </a:endParaRPr>
          </a:p>
          <a:p>
            <a:pPr algn="ctr">
              <a:lnSpc>
                <a:spcPts val="3143"/>
              </a:lnSpc>
            </a:pPr>
            <a:endParaRPr lang="en-US" sz="2993">
              <a:solidFill>
                <a:srgbClr val="38B6FF"/>
              </a:solidFill>
              <a:latin typeface="Kollektif Bold"/>
            </a:endParaRPr>
          </a:p>
        </p:txBody>
      </p:sp>
      <p:sp>
        <p:nvSpPr>
          <p:cNvPr id="11" name="TextBox 11"/>
          <p:cNvSpPr txBox="1"/>
          <p:nvPr/>
        </p:nvSpPr>
        <p:spPr>
          <a:xfrm>
            <a:off x="485384" y="6219707"/>
            <a:ext cx="1908007" cy="1625348"/>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Giugno </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2" name="TextBox 12"/>
          <p:cNvSpPr txBox="1"/>
          <p:nvPr/>
        </p:nvSpPr>
        <p:spPr>
          <a:xfrm>
            <a:off x="344466" y="6755506"/>
            <a:ext cx="1908007" cy="1590557"/>
          </a:xfrm>
          <a:prstGeom prst="rect">
            <a:avLst/>
          </a:prstGeom>
        </p:spPr>
        <p:txBody>
          <a:bodyPr lIns="0" tIns="0" rIns="0" bIns="0" rtlCol="0" anchor="t">
            <a:spAutoFit/>
          </a:bodyPr>
          <a:lstStyle/>
          <a:p>
            <a:pPr algn="ctr">
              <a:lnSpc>
                <a:spcPts val="3143"/>
              </a:lnSpc>
            </a:pPr>
            <a:r>
              <a:rPr lang="en-US" sz="2993">
                <a:solidFill>
                  <a:srgbClr val="38B6FF"/>
                </a:solidFill>
                <a:latin typeface="Kollektif Bold"/>
              </a:rPr>
              <a:t>Luglio</a:t>
            </a:r>
          </a:p>
          <a:p>
            <a:pPr algn="ctr">
              <a:lnSpc>
                <a:spcPts val="3143"/>
              </a:lnSpc>
            </a:pPr>
            <a:endParaRPr lang="en-US" sz="2993">
              <a:solidFill>
                <a:srgbClr val="38B6FF"/>
              </a:solidFill>
              <a:latin typeface="Kollektif Bold"/>
            </a:endParaRPr>
          </a:p>
          <a:p>
            <a:pPr algn="ctr">
              <a:lnSpc>
                <a:spcPts val="3143"/>
              </a:lnSpc>
            </a:pPr>
            <a:endParaRPr lang="en-US" sz="2993">
              <a:solidFill>
                <a:srgbClr val="38B6FF"/>
              </a:solidFill>
              <a:latin typeface="Kollektif Bold"/>
            </a:endParaRPr>
          </a:p>
          <a:p>
            <a:pPr algn="ctr">
              <a:lnSpc>
                <a:spcPts val="3143"/>
              </a:lnSpc>
            </a:pPr>
            <a:endParaRPr lang="en-US" sz="2993">
              <a:solidFill>
                <a:srgbClr val="38B6FF"/>
              </a:solidFill>
              <a:latin typeface="Kollektif Bold"/>
            </a:endParaRPr>
          </a:p>
        </p:txBody>
      </p:sp>
      <p:sp>
        <p:nvSpPr>
          <p:cNvPr id="13" name="TextBox 13"/>
          <p:cNvSpPr txBox="1"/>
          <p:nvPr/>
        </p:nvSpPr>
        <p:spPr>
          <a:xfrm>
            <a:off x="485384" y="7265235"/>
            <a:ext cx="1908007" cy="1226125"/>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Agosto</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4" name="TextBox 14"/>
          <p:cNvSpPr txBox="1"/>
          <p:nvPr/>
        </p:nvSpPr>
        <p:spPr>
          <a:xfrm>
            <a:off x="749349" y="7833426"/>
            <a:ext cx="1908007" cy="1625348"/>
          </a:xfrm>
          <a:prstGeom prst="rect">
            <a:avLst/>
          </a:prstGeom>
        </p:spPr>
        <p:txBody>
          <a:bodyPr lIns="0" tIns="0" rIns="0" bIns="0" rtlCol="0" anchor="t">
            <a:spAutoFit/>
          </a:bodyPr>
          <a:lstStyle/>
          <a:p>
            <a:pPr algn="ctr">
              <a:lnSpc>
                <a:spcPts val="3143"/>
              </a:lnSpc>
            </a:pPr>
            <a:r>
              <a:rPr lang="en-US" sz="2993">
                <a:solidFill>
                  <a:srgbClr val="38B6FF"/>
                </a:solidFill>
                <a:latin typeface="Kollektif Bold"/>
              </a:rPr>
              <a:t>Settembre</a:t>
            </a:r>
          </a:p>
          <a:p>
            <a:pPr algn="ctr">
              <a:lnSpc>
                <a:spcPts val="3143"/>
              </a:lnSpc>
            </a:pPr>
            <a:endParaRPr lang="en-US" sz="2993">
              <a:solidFill>
                <a:srgbClr val="38B6FF"/>
              </a:solidFill>
              <a:latin typeface="Kollektif Bold"/>
            </a:endParaRPr>
          </a:p>
          <a:p>
            <a:pPr algn="ctr">
              <a:lnSpc>
                <a:spcPts val="3143"/>
              </a:lnSpc>
            </a:pPr>
            <a:endParaRPr lang="en-US" sz="2993">
              <a:solidFill>
                <a:srgbClr val="38B6FF"/>
              </a:solidFill>
              <a:latin typeface="Kollektif Bold"/>
            </a:endParaRPr>
          </a:p>
          <a:p>
            <a:pPr algn="ctr">
              <a:lnSpc>
                <a:spcPts val="3143"/>
              </a:lnSpc>
            </a:pPr>
            <a:endParaRPr lang="en-US" sz="2993">
              <a:solidFill>
                <a:srgbClr val="38B6FF"/>
              </a:solidFill>
              <a:latin typeface="Kollektif Bold"/>
            </a:endParaRPr>
          </a:p>
        </p:txBody>
      </p:sp>
      <p:sp>
        <p:nvSpPr>
          <p:cNvPr id="15" name="TextBox 15"/>
          <p:cNvSpPr txBox="1"/>
          <p:nvPr/>
        </p:nvSpPr>
        <p:spPr>
          <a:xfrm>
            <a:off x="485384" y="8374638"/>
            <a:ext cx="1908007" cy="1625348"/>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Ottobre</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6" name="TextBox 16"/>
          <p:cNvSpPr txBox="1"/>
          <p:nvPr/>
        </p:nvSpPr>
        <p:spPr>
          <a:xfrm>
            <a:off x="4121883" y="3508214"/>
            <a:ext cx="2961015" cy="1219200"/>
          </a:xfrm>
          <a:prstGeom prst="rect">
            <a:avLst/>
          </a:prstGeom>
        </p:spPr>
        <p:txBody>
          <a:bodyPr lIns="0" tIns="0" rIns="0" bIns="0" rtlCol="0" anchor="t">
            <a:spAutoFit/>
          </a:bodyPr>
          <a:lstStyle/>
          <a:p>
            <a:pPr algn="ctr">
              <a:lnSpc>
                <a:spcPts val="3150"/>
              </a:lnSpc>
            </a:pPr>
            <a:r>
              <a:rPr lang="en-US" sz="3000">
                <a:solidFill>
                  <a:srgbClr val="38B6FF"/>
                </a:solidFill>
                <a:latin typeface="Kollektif"/>
              </a:rPr>
              <a:t>57</a:t>
            </a:r>
          </a:p>
          <a:p>
            <a:pPr algn="ctr">
              <a:lnSpc>
                <a:spcPts val="3150"/>
              </a:lnSpc>
            </a:pPr>
            <a:endParaRPr lang="en-US" sz="3000">
              <a:solidFill>
                <a:srgbClr val="38B6FF"/>
              </a:solidFill>
              <a:latin typeface="Kollektif"/>
            </a:endParaRPr>
          </a:p>
          <a:p>
            <a:pPr algn="ctr">
              <a:lnSpc>
                <a:spcPts val="3150"/>
              </a:lnSpc>
            </a:pPr>
            <a:endParaRPr lang="en-US" sz="3000">
              <a:solidFill>
                <a:srgbClr val="38B6FF"/>
              </a:solidFill>
              <a:latin typeface="Kollektif"/>
            </a:endParaRPr>
          </a:p>
        </p:txBody>
      </p:sp>
      <p:sp>
        <p:nvSpPr>
          <p:cNvPr id="17" name="TextBox 17"/>
          <p:cNvSpPr txBox="1"/>
          <p:nvPr/>
        </p:nvSpPr>
        <p:spPr>
          <a:xfrm>
            <a:off x="4121883" y="4041862"/>
            <a:ext cx="2961015" cy="81915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71</a:t>
            </a:r>
          </a:p>
          <a:p>
            <a:pPr algn="ctr">
              <a:lnSpc>
                <a:spcPts val="3150"/>
              </a:lnSpc>
            </a:pPr>
            <a:endParaRPr lang="en-US" sz="3000">
              <a:solidFill>
                <a:srgbClr val="192954"/>
              </a:solidFill>
              <a:latin typeface="Kollektif"/>
            </a:endParaRPr>
          </a:p>
        </p:txBody>
      </p:sp>
      <p:sp>
        <p:nvSpPr>
          <p:cNvPr id="18" name="TextBox 18"/>
          <p:cNvSpPr txBox="1"/>
          <p:nvPr/>
        </p:nvSpPr>
        <p:spPr>
          <a:xfrm>
            <a:off x="4193615" y="4555964"/>
            <a:ext cx="2961015" cy="819150"/>
          </a:xfrm>
          <a:prstGeom prst="rect">
            <a:avLst/>
          </a:prstGeom>
        </p:spPr>
        <p:txBody>
          <a:bodyPr lIns="0" tIns="0" rIns="0" bIns="0" rtlCol="0" anchor="t">
            <a:spAutoFit/>
          </a:bodyPr>
          <a:lstStyle/>
          <a:p>
            <a:pPr algn="ctr">
              <a:lnSpc>
                <a:spcPts val="3150"/>
              </a:lnSpc>
            </a:pPr>
            <a:r>
              <a:rPr lang="en-US" sz="3000">
                <a:solidFill>
                  <a:srgbClr val="38B6FF"/>
                </a:solidFill>
                <a:latin typeface="Kollektif"/>
              </a:rPr>
              <a:t>79</a:t>
            </a:r>
          </a:p>
          <a:p>
            <a:pPr algn="ctr">
              <a:lnSpc>
                <a:spcPts val="3150"/>
              </a:lnSpc>
            </a:pPr>
            <a:endParaRPr lang="en-US" sz="3000">
              <a:solidFill>
                <a:srgbClr val="38B6FF"/>
              </a:solidFill>
              <a:latin typeface="Kollektif"/>
            </a:endParaRPr>
          </a:p>
        </p:txBody>
      </p:sp>
      <p:sp>
        <p:nvSpPr>
          <p:cNvPr id="19" name="TextBox 19"/>
          <p:cNvSpPr txBox="1"/>
          <p:nvPr/>
        </p:nvSpPr>
        <p:spPr>
          <a:xfrm>
            <a:off x="4193615" y="5138289"/>
            <a:ext cx="2961015" cy="81915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61</a:t>
            </a:r>
          </a:p>
          <a:p>
            <a:pPr algn="ctr">
              <a:lnSpc>
                <a:spcPts val="3150"/>
              </a:lnSpc>
            </a:pPr>
            <a:endParaRPr lang="en-US" sz="3000">
              <a:solidFill>
                <a:srgbClr val="192954"/>
              </a:solidFill>
              <a:latin typeface="Kollektif"/>
            </a:endParaRPr>
          </a:p>
        </p:txBody>
      </p:sp>
      <p:sp>
        <p:nvSpPr>
          <p:cNvPr id="20" name="TextBox 20"/>
          <p:cNvSpPr txBox="1"/>
          <p:nvPr/>
        </p:nvSpPr>
        <p:spPr>
          <a:xfrm>
            <a:off x="6966550" y="3508214"/>
            <a:ext cx="2961015" cy="819150"/>
          </a:xfrm>
          <a:prstGeom prst="rect">
            <a:avLst/>
          </a:prstGeom>
        </p:spPr>
        <p:txBody>
          <a:bodyPr lIns="0" tIns="0" rIns="0" bIns="0" rtlCol="0" anchor="t">
            <a:spAutoFit/>
          </a:bodyPr>
          <a:lstStyle/>
          <a:p>
            <a:pPr algn="ctr">
              <a:lnSpc>
                <a:spcPts val="3150"/>
              </a:lnSpc>
            </a:pPr>
            <a:r>
              <a:rPr lang="en-US" sz="3000">
                <a:solidFill>
                  <a:srgbClr val="38B6FF"/>
                </a:solidFill>
                <a:latin typeface="Kollektif"/>
              </a:rPr>
              <a:t>3716</a:t>
            </a:r>
          </a:p>
          <a:p>
            <a:pPr algn="ctr">
              <a:lnSpc>
                <a:spcPts val="3150"/>
              </a:lnSpc>
            </a:pPr>
            <a:endParaRPr lang="en-US" sz="3000">
              <a:solidFill>
                <a:srgbClr val="38B6FF"/>
              </a:solidFill>
              <a:latin typeface="Kollektif"/>
            </a:endParaRPr>
          </a:p>
        </p:txBody>
      </p:sp>
      <p:sp>
        <p:nvSpPr>
          <p:cNvPr id="21" name="TextBox 21"/>
          <p:cNvSpPr txBox="1"/>
          <p:nvPr/>
        </p:nvSpPr>
        <p:spPr>
          <a:xfrm>
            <a:off x="6880624" y="4041862"/>
            <a:ext cx="2961015" cy="121920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4611</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
        <p:nvSpPr>
          <p:cNvPr id="22" name="TextBox 22"/>
          <p:cNvSpPr txBox="1"/>
          <p:nvPr/>
        </p:nvSpPr>
        <p:spPr>
          <a:xfrm>
            <a:off x="6966550" y="4603589"/>
            <a:ext cx="2961015" cy="1219200"/>
          </a:xfrm>
          <a:prstGeom prst="rect">
            <a:avLst/>
          </a:prstGeom>
        </p:spPr>
        <p:txBody>
          <a:bodyPr lIns="0" tIns="0" rIns="0" bIns="0" rtlCol="0" anchor="t">
            <a:spAutoFit/>
          </a:bodyPr>
          <a:lstStyle/>
          <a:p>
            <a:pPr algn="ctr">
              <a:lnSpc>
                <a:spcPts val="3150"/>
              </a:lnSpc>
            </a:pPr>
            <a:r>
              <a:rPr lang="en-US" sz="3000">
                <a:solidFill>
                  <a:srgbClr val="38B6FF"/>
                </a:solidFill>
                <a:latin typeface="Kollektif"/>
              </a:rPr>
              <a:t>5513</a:t>
            </a:r>
          </a:p>
          <a:p>
            <a:pPr algn="ctr">
              <a:lnSpc>
                <a:spcPts val="3150"/>
              </a:lnSpc>
            </a:pPr>
            <a:endParaRPr lang="en-US" sz="3000">
              <a:solidFill>
                <a:srgbClr val="38B6FF"/>
              </a:solidFill>
              <a:latin typeface="Kollektif"/>
            </a:endParaRPr>
          </a:p>
          <a:p>
            <a:pPr algn="ctr">
              <a:lnSpc>
                <a:spcPts val="3150"/>
              </a:lnSpc>
            </a:pPr>
            <a:endParaRPr lang="en-US" sz="3000">
              <a:solidFill>
                <a:srgbClr val="38B6FF"/>
              </a:solidFill>
              <a:latin typeface="Kollektif"/>
            </a:endParaRPr>
          </a:p>
        </p:txBody>
      </p:sp>
      <p:sp>
        <p:nvSpPr>
          <p:cNvPr id="23" name="TextBox 23"/>
          <p:cNvSpPr txBox="1"/>
          <p:nvPr/>
        </p:nvSpPr>
        <p:spPr>
          <a:xfrm>
            <a:off x="485384" y="3444675"/>
            <a:ext cx="1908007" cy="809507"/>
          </a:xfrm>
          <a:prstGeom prst="rect">
            <a:avLst/>
          </a:prstGeom>
        </p:spPr>
        <p:txBody>
          <a:bodyPr lIns="0" tIns="0" rIns="0" bIns="0" rtlCol="0" anchor="t">
            <a:spAutoFit/>
          </a:bodyPr>
          <a:lstStyle/>
          <a:p>
            <a:pPr algn="ctr">
              <a:lnSpc>
                <a:spcPts val="3143"/>
              </a:lnSpc>
            </a:pPr>
            <a:r>
              <a:rPr lang="en-US" sz="2993">
                <a:solidFill>
                  <a:srgbClr val="38B6FF"/>
                </a:solidFill>
                <a:latin typeface="Kollektif Bold"/>
              </a:rPr>
              <a:t>Gennaio</a:t>
            </a:r>
          </a:p>
          <a:p>
            <a:pPr algn="ctr">
              <a:lnSpc>
                <a:spcPts val="3143"/>
              </a:lnSpc>
            </a:pPr>
            <a:endParaRPr lang="en-US" sz="2993">
              <a:solidFill>
                <a:srgbClr val="38B6FF"/>
              </a:solidFill>
              <a:latin typeface="Kollektif Bold"/>
            </a:endParaRPr>
          </a:p>
        </p:txBody>
      </p:sp>
      <p:sp>
        <p:nvSpPr>
          <p:cNvPr id="24" name="TextBox 24"/>
          <p:cNvSpPr txBox="1"/>
          <p:nvPr/>
        </p:nvSpPr>
        <p:spPr>
          <a:xfrm>
            <a:off x="592774" y="3993205"/>
            <a:ext cx="1908007" cy="809507"/>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Febbraio</a:t>
            </a:r>
          </a:p>
          <a:p>
            <a:pPr algn="ctr">
              <a:lnSpc>
                <a:spcPts val="3143"/>
              </a:lnSpc>
            </a:pPr>
            <a:endParaRPr lang="en-US" sz="2993">
              <a:solidFill>
                <a:srgbClr val="192954"/>
              </a:solidFill>
              <a:latin typeface="Kollektif Bold"/>
            </a:endParaRPr>
          </a:p>
        </p:txBody>
      </p:sp>
      <p:sp>
        <p:nvSpPr>
          <p:cNvPr id="25" name="TextBox 25"/>
          <p:cNvSpPr txBox="1"/>
          <p:nvPr/>
        </p:nvSpPr>
        <p:spPr>
          <a:xfrm>
            <a:off x="4193615" y="5765639"/>
            <a:ext cx="2961015" cy="819150"/>
          </a:xfrm>
          <a:prstGeom prst="rect">
            <a:avLst/>
          </a:prstGeom>
        </p:spPr>
        <p:txBody>
          <a:bodyPr lIns="0" tIns="0" rIns="0" bIns="0" rtlCol="0" anchor="t">
            <a:spAutoFit/>
          </a:bodyPr>
          <a:lstStyle/>
          <a:p>
            <a:pPr algn="ctr">
              <a:lnSpc>
                <a:spcPts val="3150"/>
              </a:lnSpc>
            </a:pPr>
            <a:r>
              <a:rPr lang="en-US" sz="3000">
                <a:solidFill>
                  <a:srgbClr val="38B6FF"/>
                </a:solidFill>
                <a:latin typeface="Kollektif"/>
              </a:rPr>
              <a:t>58</a:t>
            </a:r>
          </a:p>
          <a:p>
            <a:pPr algn="ctr">
              <a:lnSpc>
                <a:spcPts val="3150"/>
              </a:lnSpc>
            </a:pPr>
            <a:endParaRPr lang="en-US" sz="3000">
              <a:solidFill>
                <a:srgbClr val="38B6FF"/>
              </a:solidFill>
              <a:latin typeface="Kollektif"/>
            </a:endParaRPr>
          </a:p>
        </p:txBody>
      </p:sp>
      <p:sp>
        <p:nvSpPr>
          <p:cNvPr id="26" name="TextBox 26"/>
          <p:cNvSpPr txBox="1"/>
          <p:nvPr/>
        </p:nvSpPr>
        <p:spPr>
          <a:xfrm>
            <a:off x="4193615" y="6394289"/>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57</a:t>
            </a:r>
          </a:p>
        </p:txBody>
      </p:sp>
      <p:sp>
        <p:nvSpPr>
          <p:cNvPr id="27" name="TextBox 27"/>
          <p:cNvSpPr txBox="1"/>
          <p:nvPr/>
        </p:nvSpPr>
        <p:spPr>
          <a:xfrm>
            <a:off x="6966550" y="5210589"/>
            <a:ext cx="2961015" cy="81915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4054</a:t>
            </a:r>
          </a:p>
          <a:p>
            <a:pPr algn="ctr">
              <a:lnSpc>
                <a:spcPts val="3150"/>
              </a:lnSpc>
            </a:pPr>
            <a:endParaRPr lang="en-US" sz="3000">
              <a:solidFill>
                <a:srgbClr val="000000"/>
              </a:solidFill>
              <a:latin typeface="Kollektif"/>
            </a:endParaRPr>
          </a:p>
        </p:txBody>
      </p:sp>
      <p:sp>
        <p:nvSpPr>
          <p:cNvPr id="28" name="TextBox 28"/>
          <p:cNvSpPr txBox="1"/>
          <p:nvPr/>
        </p:nvSpPr>
        <p:spPr>
          <a:xfrm>
            <a:off x="6966550" y="5765639"/>
            <a:ext cx="2961015" cy="819150"/>
          </a:xfrm>
          <a:prstGeom prst="rect">
            <a:avLst/>
          </a:prstGeom>
        </p:spPr>
        <p:txBody>
          <a:bodyPr lIns="0" tIns="0" rIns="0" bIns="0" rtlCol="0" anchor="t">
            <a:spAutoFit/>
          </a:bodyPr>
          <a:lstStyle/>
          <a:p>
            <a:pPr algn="ctr">
              <a:lnSpc>
                <a:spcPts val="3150"/>
              </a:lnSpc>
            </a:pPr>
            <a:r>
              <a:rPr lang="en-US" sz="3000">
                <a:solidFill>
                  <a:srgbClr val="38B6FF"/>
                </a:solidFill>
                <a:latin typeface="Kollektif"/>
              </a:rPr>
              <a:t>3884</a:t>
            </a:r>
          </a:p>
          <a:p>
            <a:pPr algn="ctr">
              <a:lnSpc>
                <a:spcPts val="3150"/>
              </a:lnSpc>
            </a:pPr>
            <a:endParaRPr lang="en-US" sz="3000">
              <a:solidFill>
                <a:srgbClr val="38B6FF"/>
              </a:solidFill>
              <a:latin typeface="Kollektif"/>
            </a:endParaRPr>
          </a:p>
        </p:txBody>
      </p:sp>
      <p:sp>
        <p:nvSpPr>
          <p:cNvPr id="29" name="TextBox 29"/>
          <p:cNvSpPr txBox="1"/>
          <p:nvPr/>
        </p:nvSpPr>
        <p:spPr>
          <a:xfrm>
            <a:off x="6966550" y="6398441"/>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4365</a:t>
            </a:r>
          </a:p>
        </p:txBody>
      </p:sp>
      <p:sp>
        <p:nvSpPr>
          <p:cNvPr id="30" name="TextBox 30"/>
          <p:cNvSpPr txBox="1"/>
          <p:nvPr/>
        </p:nvSpPr>
        <p:spPr>
          <a:xfrm>
            <a:off x="4193615" y="6912791"/>
            <a:ext cx="2961015" cy="419100"/>
          </a:xfrm>
          <a:prstGeom prst="rect">
            <a:avLst/>
          </a:prstGeom>
        </p:spPr>
        <p:txBody>
          <a:bodyPr lIns="0" tIns="0" rIns="0" bIns="0" rtlCol="0" anchor="t">
            <a:spAutoFit/>
          </a:bodyPr>
          <a:lstStyle/>
          <a:p>
            <a:pPr algn="ctr">
              <a:lnSpc>
                <a:spcPts val="3150"/>
              </a:lnSpc>
            </a:pPr>
            <a:r>
              <a:rPr lang="en-US" sz="3000">
                <a:solidFill>
                  <a:srgbClr val="38B6FF"/>
                </a:solidFill>
                <a:latin typeface="Kollektif"/>
              </a:rPr>
              <a:t>50</a:t>
            </a:r>
          </a:p>
        </p:txBody>
      </p:sp>
      <p:sp>
        <p:nvSpPr>
          <p:cNvPr id="31" name="TextBox 31"/>
          <p:cNvSpPr txBox="1"/>
          <p:nvPr/>
        </p:nvSpPr>
        <p:spPr>
          <a:xfrm>
            <a:off x="6966550" y="6979466"/>
            <a:ext cx="2961015" cy="419100"/>
          </a:xfrm>
          <a:prstGeom prst="rect">
            <a:avLst/>
          </a:prstGeom>
        </p:spPr>
        <p:txBody>
          <a:bodyPr lIns="0" tIns="0" rIns="0" bIns="0" rtlCol="0" anchor="t">
            <a:spAutoFit/>
          </a:bodyPr>
          <a:lstStyle/>
          <a:p>
            <a:pPr algn="ctr">
              <a:lnSpc>
                <a:spcPts val="3150"/>
              </a:lnSpc>
            </a:pPr>
            <a:r>
              <a:rPr lang="en-US" sz="3000">
                <a:solidFill>
                  <a:srgbClr val="38B6FF"/>
                </a:solidFill>
                <a:latin typeface="Kollektif"/>
              </a:rPr>
              <a:t>3711</a:t>
            </a:r>
          </a:p>
        </p:txBody>
      </p:sp>
      <p:sp>
        <p:nvSpPr>
          <p:cNvPr id="32" name="TextBox 32"/>
          <p:cNvSpPr txBox="1"/>
          <p:nvPr/>
        </p:nvSpPr>
        <p:spPr>
          <a:xfrm>
            <a:off x="4193615" y="7444910"/>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42</a:t>
            </a:r>
          </a:p>
        </p:txBody>
      </p:sp>
      <p:sp>
        <p:nvSpPr>
          <p:cNvPr id="33" name="TextBox 33"/>
          <p:cNvSpPr txBox="1"/>
          <p:nvPr/>
        </p:nvSpPr>
        <p:spPr>
          <a:xfrm>
            <a:off x="6966550" y="7444910"/>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3080</a:t>
            </a:r>
          </a:p>
        </p:txBody>
      </p:sp>
      <p:sp>
        <p:nvSpPr>
          <p:cNvPr id="34" name="TextBox 34"/>
          <p:cNvSpPr txBox="1"/>
          <p:nvPr/>
        </p:nvSpPr>
        <p:spPr>
          <a:xfrm>
            <a:off x="4121883" y="8027851"/>
            <a:ext cx="2961015" cy="419100"/>
          </a:xfrm>
          <a:prstGeom prst="rect">
            <a:avLst/>
          </a:prstGeom>
        </p:spPr>
        <p:txBody>
          <a:bodyPr lIns="0" tIns="0" rIns="0" bIns="0" rtlCol="0" anchor="t">
            <a:spAutoFit/>
          </a:bodyPr>
          <a:lstStyle/>
          <a:p>
            <a:pPr algn="ctr">
              <a:lnSpc>
                <a:spcPts val="3150"/>
              </a:lnSpc>
            </a:pPr>
            <a:r>
              <a:rPr lang="en-US" sz="3000">
                <a:solidFill>
                  <a:srgbClr val="38B6FF"/>
                </a:solidFill>
                <a:latin typeface="Kollektif"/>
              </a:rPr>
              <a:t>47</a:t>
            </a:r>
          </a:p>
        </p:txBody>
      </p:sp>
      <p:sp>
        <p:nvSpPr>
          <p:cNvPr id="35" name="TextBox 35"/>
          <p:cNvSpPr txBox="1"/>
          <p:nvPr/>
        </p:nvSpPr>
        <p:spPr>
          <a:xfrm>
            <a:off x="6966550" y="7979591"/>
            <a:ext cx="2961015" cy="419100"/>
          </a:xfrm>
          <a:prstGeom prst="rect">
            <a:avLst/>
          </a:prstGeom>
        </p:spPr>
        <p:txBody>
          <a:bodyPr lIns="0" tIns="0" rIns="0" bIns="0" rtlCol="0" anchor="t">
            <a:spAutoFit/>
          </a:bodyPr>
          <a:lstStyle/>
          <a:p>
            <a:pPr algn="ctr">
              <a:lnSpc>
                <a:spcPts val="3150"/>
              </a:lnSpc>
            </a:pPr>
            <a:r>
              <a:rPr lang="en-US" sz="3000">
                <a:solidFill>
                  <a:srgbClr val="38B6FF"/>
                </a:solidFill>
                <a:latin typeface="Kollektif"/>
              </a:rPr>
              <a:t>3264</a:t>
            </a:r>
          </a:p>
        </p:txBody>
      </p:sp>
      <p:sp>
        <p:nvSpPr>
          <p:cNvPr id="36" name="TextBox 36"/>
          <p:cNvSpPr txBox="1"/>
          <p:nvPr/>
        </p:nvSpPr>
        <p:spPr>
          <a:xfrm>
            <a:off x="4121883" y="8506274"/>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52</a:t>
            </a:r>
          </a:p>
        </p:txBody>
      </p:sp>
      <p:sp>
        <p:nvSpPr>
          <p:cNvPr id="37" name="TextBox 37"/>
          <p:cNvSpPr txBox="1"/>
          <p:nvPr/>
        </p:nvSpPr>
        <p:spPr>
          <a:xfrm>
            <a:off x="6966550" y="8485051"/>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3348</a:t>
            </a:r>
          </a:p>
        </p:txBody>
      </p:sp>
      <p:sp>
        <p:nvSpPr>
          <p:cNvPr id="38" name="TextBox 38"/>
          <p:cNvSpPr txBox="1"/>
          <p:nvPr/>
        </p:nvSpPr>
        <p:spPr>
          <a:xfrm>
            <a:off x="749349" y="8888988"/>
            <a:ext cx="1908007" cy="1625348"/>
          </a:xfrm>
          <a:prstGeom prst="rect">
            <a:avLst/>
          </a:prstGeom>
        </p:spPr>
        <p:txBody>
          <a:bodyPr lIns="0" tIns="0" rIns="0" bIns="0" rtlCol="0" anchor="t">
            <a:spAutoFit/>
          </a:bodyPr>
          <a:lstStyle/>
          <a:p>
            <a:pPr algn="ctr">
              <a:lnSpc>
                <a:spcPts val="3143"/>
              </a:lnSpc>
            </a:pPr>
            <a:r>
              <a:rPr lang="en-US" sz="2993">
                <a:solidFill>
                  <a:srgbClr val="38B6FF"/>
                </a:solidFill>
                <a:latin typeface="Kollektif Bold"/>
              </a:rPr>
              <a:t>Novembre</a:t>
            </a:r>
          </a:p>
          <a:p>
            <a:pPr algn="ctr">
              <a:lnSpc>
                <a:spcPts val="3143"/>
              </a:lnSpc>
            </a:pPr>
            <a:endParaRPr lang="en-US" sz="2993">
              <a:solidFill>
                <a:srgbClr val="38B6FF"/>
              </a:solidFill>
              <a:latin typeface="Kollektif Bold"/>
            </a:endParaRPr>
          </a:p>
          <a:p>
            <a:pPr algn="ctr">
              <a:lnSpc>
                <a:spcPts val="3143"/>
              </a:lnSpc>
            </a:pPr>
            <a:endParaRPr lang="en-US" sz="2993">
              <a:solidFill>
                <a:srgbClr val="38B6FF"/>
              </a:solidFill>
              <a:latin typeface="Kollektif Bold"/>
            </a:endParaRPr>
          </a:p>
          <a:p>
            <a:pPr algn="ctr">
              <a:lnSpc>
                <a:spcPts val="3143"/>
              </a:lnSpc>
            </a:pPr>
            <a:endParaRPr lang="en-US" sz="2993">
              <a:solidFill>
                <a:srgbClr val="38B6FF"/>
              </a:solidFill>
              <a:latin typeface="Kollektif Bold"/>
            </a:endParaRPr>
          </a:p>
        </p:txBody>
      </p:sp>
      <p:sp>
        <p:nvSpPr>
          <p:cNvPr id="39" name="TextBox 39"/>
          <p:cNvSpPr txBox="1"/>
          <p:nvPr/>
        </p:nvSpPr>
        <p:spPr>
          <a:xfrm>
            <a:off x="4121883" y="9001574"/>
            <a:ext cx="2961015" cy="419100"/>
          </a:xfrm>
          <a:prstGeom prst="rect">
            <a:avLst/>
          </a:prstGeom>
        </p:spPr>
        <p:txBody>
          <a:bodyPr lIns="0" tIns="0" rIns="0" bIns="0" rtlCol="0" anchor="t">
            <a:spAutoFit/>
          </a:bodyPr>
          <a:lstStyle/>
          <a:p>
            <a:pPr algn="ctr">
              <a:lnSpc>
                <a:spcPts val="3150"/>
              </a:lnSpc>
            </a:pPr>
            <a:r>
              <a:rPr lang="en-US" sz="3000">
                <a:solidFill>
                  <a:srgbClr val="38B6FF"/>
                </a:solidFill>
                <a:latin typeface="Kollektif"/>
              </a:rPr>
              <a:t>70</a:t>
            </a:r>
          </a:p>
        </p:txBody>
      </p:sp>
      <p:sp>
        <p:nvSpPr>
          <p:cNvPr id="40" name="TextBox 40"/>
          <p:cNvSpPr txBox="1"/>
          <p:nvPr/>
        </p:nvSpPr>
        <p:spPr>
          <a:xfrm>
            <a:off x="6966550" y="9001574"/>
            <a:ext cx="2961015" cy="419100"/>
          </a:xfrm>
          <a:prstGeom prst="rect">
            <a:avLst/>
          </a:prstGeom>
        </p:spPr>
        <p:txBody>
          <a:bodyPr lIns="0" tIns="0" rIns="0" bIns="0" rtlCol="0" anchor="t">
            <a:spAutoFit/>
          </a:bodyPr>
          <a:lstStyle/>
          <a:p>
            <a:pPr algn="ctr">
              <a:lnSpc>
                <a:spcPts val="3150"/>
              </a:lnSpc>
            </a:pPr>
            <a:r>
              <a:rPr lang="en-US" sz="3000">
                <a:solidFill>
                  <a:srgbClr val="38B6FF"/>
                </a:solidFill>
                <a:latin typeface="Kollektif"/>
              </a:rPr>
              <a:t>4747</a:t>
            </a:r>
          </a:p>
        </p:txBody>
      </p:sp>
      <p:sp>
        <p:nvSpPr>
          <p:cNvPr id="41" name="TextBox 41"/>
          <p:cNvSpPr txBox="1"/>
          <p:nvPr/>
        </p:nvSpPr>
        <p:spPr>
          <a:xfrm>
            <a:off x="592774" y="9449249"/>
            <a:ext cx="1908007" cy="1625348"/>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Dicembre</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42" name="TextBox 42"/>
          <p:cNvSpPr txBox="1"/>
          <p:nvPr/>
        </p:nvSpPr>
        <p:spPr>
          <a:xfrm>
            <a:off x="4121883" y="9483039"/>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48</a:t>
            </a:r>
          </a:p>
        </p:txBody>
      </p:sp>
      <p:sp>
        <p:nvSpPr>
          <p:cNvPr id="43" name="TextBox 43"/>
          <p:cNvSpPr txBox="1"/>
          <p:nvPr/>
        </p:nvSpPr>
        <p:spPr>
          <a:xfrm>
            <a:off x="6966550" y="9468299"/>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3343</a:t>
            </a:r>
          </a:p>
        </p:txBody>
      </p:sp>
      <p:sp>
        <p:nvSpPr>
          <p:cNvPr id="44" name="TextBox 44"/>
          <p:cNvSpPr txBox="1"/>
          <p:nvPr/>
        </p:nvSpPr>
        <p:spPr>
          <a:xfrm>
            <a:off x="10200702" y="2859739"/>
            <a:ext cx="4840335" cy="2445868"/>
          </a:xfrm>
          <a:prstGeom prst="rect">
            <a:avLst/>
          </a:prstGeom>
        </p:spPr>
        <p:txBody>
          <a:bodyPr lIns="0" tIns="0" rIns="0" bIns="0" rtlCol="0" anchor="t">
            <a:spAutoFit/>
          </a:bodyPr>
          <a:lstStyle/>
          <a:p>
            <a:pPr algn="ctr">
              <a:lnSpc>
                <a:spcPts val="6318"/>
              </a:lnSpc>
            </a:pPr>
            <a:r>
              <a:rPr lang="en-US" sz="6017">
                <a:solidFill>
                  <a:srgbClr val="192954"/>
                </a:solidFill>
                <a:latin typeface="Kollektif"/>
              </a:rPr>
              <a:t>Numero Totale viaggi</a:t>
            </a:r>
          </a:p>
          <a:p>
            <a:pPr algn="ctr">
              <a:lnSpc>
                <a:spcPts val="6318"/>
              </a:lnSpc>
            </a:pPr>
            <a:endParaRPr lang="en-US" sz="6017">
              <a:solidFill>
                <a:srgbClr val="192954"/>
              </a:solidFill>
              <a:latin typeface="Kollektif"/>
            </a:endParaRPr>
          </a:p>
        </p:txBody>
      </p:sp>
      <p:sp>
        <p:nvSpPr>
          <p:cNvPr id="45" name="TextBox 45"/>
          <p:cNvSpPr txBox="1"/>
          <p:nvPr/>
        </p:nvSpPr>
        <p:spPr>
          <a:xfrm>
            <a:off x="13192648" y="6061256"/>
            <a:ext cx="4858487" cy="1270635"/>
          </a:xfrm>
          <a:prstGeom prst="rect">
            <a:avLst/>
          </a:prstGeom>
        </p:spPr>
        <p:txBody>
          <a:bodyPr lIns="0" tIns="0" rIns="0" bIns="0" rtlCol="0" anchor="t">
            <a:spAutoFit/>
          </a:bodyPr>
          <a:lstStyle/>
          <a:p>
            <a:pPr algn="ctr">
              <a:lnSpc>
                <a:spcPts val="4934"/>
              </a:lnSpc>
            </a:pPr>
            <a:r>
              <a:rPr lang="en-US" sz="4699">
                <a:solidFill>
                  <a:srgbClr val="192954"/>
                </a:solidFill>
                <a:latin typeface="Kollektif"/>
              </a:rPr>
              <a:t>47.636</a:t>
            </a:r>
          </a:p>
          <a:p>
            <a:pPr algn="ctr">
              <a:lnSpc>
                <a:spcPts val="4934"/>
              </a:lnSpc>
            </a:pPr>
            <a:endParaRPr lang="en-US" sz="4699">
              <a:solidFill>
                <a:srgbClr val="192954"/>
              </a:solidFill>
              <a:latin typeface="Kollektif"/>
            </a:endParaRPr>
          </a:p>
        </p:txBody>
      </p:sp>
      <p:sp>
        <p:nvSpPr>
          <p:cNvPr id="46" name="TextBox 46"/>
          <p:cNvSpPr txBox="1"/>
          <p:nvPr/>
        </p:nvSpPr>
        <p:spPr>
          <a:xfrm>
            <a:off x="13429513" y="3594281"/>
            <a:ext cx="4671185" cy="1270635"/>
          </a:xfrm>
          <a:prstGeom prst="rect">
            <a:avLst/>
          </a:prstGeom>
        </p:spPr>
        <p:txBody>
          <a:bodyPr lIns="0" tIns="0" rIns="0" bIns="0" rtlCol="0" anchor="t">
            <a:spAutoFit/>
          </a:bodyPr>
          <a:lstStyle/>
          <a:p>
            <a:pPr algn="ctr">
              <a:lnSpc>
                <a:spcPts val="4934"/>
              </a:lnSpc>
            </a:pPr>
            <a:r>
              <a:rPr lang="en-US" sz="4699">
                <a:solidFill>
                  <a:srgbClr val="192954"/>
                </a:solidFill>
                <a:latin typeface="Kollektif"/>
              </a:rPr>
              <a:t>692</a:t>
            </a:r>
          </a:p>
          <a:p>
            <a:pPr algn="ctr">
              <a:lnSpc>
                <a:spcPts val="4934"/>
              </a:lnSpc>
            </a:pPr>
            <a:endParaRPr lang="en-US" sz="4699">
              <a:solidFill>
                <a:srgbClr val="192954"/>
              </a:solidFill>
              <a:latin typeface="Kollektif"/>
            </a:endParaRPr>
          </a:p>
        </p:txBody>
      </p:sp>
      <p:sp>
        <p:nvSpPr>
          <p:cNvPr id="47" name="TextBox 47"/>
          <p:cNvSpPr txBox="1"/>
          <p:nvPr/>
        </p:nvSpPr>
        <p:spPr>
          <a:xfrm>
            <a:off x="10526241" y="5655491"/>
            <a:ext cx="4189256" cy="2438400"/>
          </a:xfrm>
          <a:prstGeom prst="rect">
            <a:avLst/>
          </a:prstGeom>
        </p:spPr>
        <p:txBody>
          <a:bodyPr lIns="0" tIns="0" rIns="0" bIns="0" rtlCol="0" anchor="t">
            <a:spAutoFit/>
          </a:bodyPr>
          <a:lstStyle/>
          <a:p>
            <a:pPr algn="ctr">
              <a:lnSpc>
                <a:spcPts val="6300"/>
              </a:lnSpc>
            </a:pPr>
            <a:r>
              <a:rPr lang="en-US" sz="6000">
                <a:solidFill>
                  <a:srgbClr val="192954"/>
                </a:solidFill>
                <a:latin typeface="Kollektif"/>
              </a:rPr>
              <a:t>Numero Totale Km</a:t>
            </a:r>
          </a:p>
          <a:p>
            <a:pPr algn="ctr">
              <a:lnSpc>
                <a:spcPts val="6300"/>
              </a:lnSpc>
            </a:pPr>
            <a:endParaRPr lang="en-US" sz="6000">
              <a:solidFill>
                <a:srgbClr val="192954"/>
              </a:solidFill>
              <a:latin typeface="Kollektif"/>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56186" y="2505260"/>
            <a:ext cx="8406858" cy="5474966"/>
          </a:xfrm>
          <a:prstGeom prst="rect">
            <a:avLst/>
          </a:prstGeom>
        </p:spPr>
      </p:pic>
      <p:sp>
        <p:nvSpPr>
          <p:cNvPr id="3" name="TextBox 3"/>
          <p:cNvSpPr txBox="1"/>
          <p:nvPr/>
        </p:nvSpPr>
        <p:spPr>
          <a:xfrm>
            <a:off x="7901847" y="2171885"/>
            <a:ext cx="545211" cy="678561"/>
          </a:xfrm>
          <a:prstGeom prst="rect">
            <a:avLst/>
          </a:prstGeom>
        </p:spPr>
        <p:txBody>
          <a:bodyPr lIns="0" tIns="0" rIns="0" bIns="0" rtlCol="0" anchor="t">
            <a:spAutoFit/>
          </a:bodyPr>
          <a:lstStyle/>
          <a:p>
            <a:pPr algn="ctr">
              <a:lnSpc>
                <a:spcPts val="5652"/>
              </a:lnSpc>
            </a:pPr>
            <a:r>
              <a:rPr lang="en-US" sz="3600">
                <a:solidFill>
                  <a:srgbClr val="FDFCFB"/>
                </a:solidFill>
                <a:latin typeface="Red Hat Display Bold"/>
              </a:rPr>
              <a:t>1</a:t>
            </a:r>
          </a:p>
        </p:txBody>
      </p:sp>
      <p:sp>
        <p:nvSpPr>
          <p:cNvPr id="4" name="TextBox 4"/>
          <p:cNvSpPr txBox="1"/>
          <p:nvPr/>
        </p:nvSpPr>
        <p:spPr>
          <a:xfrm>
            <a:off x="7901847" y="4731566"/>
            <a:ext cx="545211" cy="678561"/>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DFCFB"/>
                </a:solidFill>
                <a:latin typeface="Red Hat Display Bold"/>
              </a:rPr>
              <a:t>3</a:t>
            </a:r>
          </a:p>
        </p:txBody>
      </p:sp>
      <p:sp>
        <p:nvSpPr>
          <p:cNvPr id="5" name="TextBox 5"/>
          <p:cNvSpPr txBox="1"/>
          <p:nvPr/>
        </p:nvSpPr>
        <p:spPr>
          <a:xfrm>
            <a:off x="7544796" y="527870"/>
            <a:ext cx="2843796" cy="805815"/>
          </a:xfrm>
          <a:prstGeom prst="rect">
            <a:avLst/>
          </a:prstGeom>
        </p:spPr>
        <p:txBody>
          <a:bodyPr lIns="0" tIns="0" rIns="0" bIns="0" rtlCol="0" anchor="t">
            <a:spAutoFit/>
          </a:bodyPr>
          <a:lstStyle/>
          <a:p>
            <a:pPr>
              <a:lnSpc>
                <a:spcPts val="6089"/>
              </a:lnSpc>
            </a:pPr>
            <a:r>
              <a:rPr lang="en-US" sz="5799">
                <a:solidFill>
                  <a:srgbClr val="192954"/>
                </a:solidFill>
                <a:latin typeface="Kollektif Bold"/>
              </a:rPr>
              <a:t>dialisi</a:t>
            </a:r>
          </a:p>
        </p:txBody>
      </p:sp>
      <p:sp>
        <p:nvSpPr>
          <p:cNvPr id="6" name="TextBox 6"/>
          <p:cNvSpPr txBox="1"/>
          <p:nvPr/>
        </p:nvSpPr>
        <p:spPr>
          <a:xfrm>
            <a:off x="4193615" y="1714685"/>
            <a:ext cx="2961015" cy="121920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Numero</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
        <p:nvSpPr>
          <p:cNvPr id="7" name="TextBox 7"/>
          <p:cNvSpPr txBox="1"/>
          <p:nvPr/>
        </p:nvSpPr>
        <p:spPr>
          <a:xfrm>
            <a:off x="7356906" y="1714685"/>
            <a:ext cx="2413002" cy="121920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Km</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
        <p:nvSpPr>
          <p:cNvPr id="8" name="TextBox 8"/>
          <p:cNvSpPr txBox="1"/>
          <p:nvPr/>
        </p:nvSpPr>
        <p:spPr>
          <a:xfrm>
            <a:off x="344466" y="3764054"/>
            <a:ext cx="1908007" cy="1226125"/>
          </a:xfrm>
          <a:prstGeom prst="rect">
            <a:avLst/>
          </a:prstGeom>
        </p:spPr>
        <p:txBody>
          <a:bodyPr lIns="0" tIns="0" rIns="0" bIns="0" rtlCol="0" anchor="t">
            <a:spAutoFit/>
          </a:bodyPr>
          <a:lstStyle/>
          <a:p>
            <a:pPr algn="ctr">
              <a:lnSpc>
                <a:spcPts val="3143"/>
              </a:lnSpc>
            </a:pPr>
            <a:r>
              <a:rPr lang="en-US" sz="2993">
                <a:solidFill>
                  <a:srgbClr val="FF5757"/>
                </a:solidFill>
                <a:latin typeface="Kollektif Bold"/>
              </a:rPr>
              <a:t>Marzo</a:t>
            </a:r>
          </a:p>
          <a:p>
            <a:pPr algn="ctr">
              <a:lnSpc>
                <a:spcPts val="3143"/>
              </a:lnSpc>
            </a:pPr>
            <a:endParaRPr lang="en-US" sz="2993">
              <a:solidFill>
                <a:srgbClr val="FF5757"/>
              </a:solidFill>
              <a:latin typeface="Kollektif Bold"/>
            </a:endParaRPr>
          </a:p>
          <a:p>
            <a:pPr algn="ctr">
              <a:lnSpc>
                <a:spcPts val="3143"/>
              </a:lnSpc>
            </a:pPr>
            <a:endParaRPr lang="en-US" sz="2993">
              <a:solidFill>
                <a:srgbClr val="FF5757"/>
              </a:solidFill>
              <a:latin typeface="Kollektif Bold"/>
            </a:endParaRPr>
          </a:p>
        </p:txBody>
      </p:sp>
      <p:sp>
        <p:nvSpPr>
          <p:cNvPr id="9" name="TextBox 9"/>
          <p:cNvSpPr txBox="1"/>
          <p:nvPr/>
        </p:nvSpPr>
        <p:spPr>
          <a:xfrm>
            <a:off x="344466" y="4391404"/>
            <a:ext cx="1908007" cy="1226125"/>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Aprile</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0" name="TextBox 10"/>
          <p:cNvSpPr txBox="1"/>
          <p:nvPr/>
        </p:nvSpPr>
        <p:spPr>
          <a:xfrm>
            <a:off x="485384" y="5044847"/>
            <a:ext cx="1908007" cy="1200032"/>
          </a:xfrm>
          <a:prstGeom prst="rect">
            <a:avLst/>
          </a:prstGeom>
        </p:spPr>
        <p:txBody>
          <a:bodyPr lIns="0" tIns="0" rIns="0" bIns="0" rtlCol="0" anchor="t">
            <a:spAutoFit/>
          </a:bodyPr>
          <a:lstStyle/>
          <a:p>
            <a:pPr algn="ctr">
              <a:lnSpc>
                <a:spcPts val="3143"/>
              </a:lnSpc>
            </a:pPr>
            <a:r>
              <a:rPr lang="en-US" sz="2993">
                <a:solidFill>
                  <a:srgbClr val="FF5757"/>
                </a:solidFill>
                <a:latin typeface="Kollektif Bold"/>
              </a:rPr>
              <a:t>Maggio</a:t>
            </a:r>
          </a:p>
          <a:p>
            <a:pPr algn="ctr">
              <a:lnSpc>
                <a:spcPts val="3143"/>
              </a:lnSpc>
            </a:pPr>
            <a:endParaRPr lang="en-US" sz="2993">
              <a:solidFill>
                <a:srgbClr val="FF5757"/>
              </a:solidFill>
              <a:latin typeface="Kollektif Bold"/>
            </a:endParaRPr>
          </a:p>
          <a:p>
            <a:pPr algn="ctr">
              <a:lnSpc>
                <a:spcPts val="3143"/>
              </a:lnSpc>
            </a:pPr>
            <a:endParaRPr lang="en-US" sz="2993">
              <a:solidFill>
                <a:srgbClr val="FF5757"/>
              </a:solidFill>
              <a:latin typeface="Kollektif Bold"/>
            </a:endParaRPr>
          </a:p>
        </p:txBody>
      </p:sp>
      <p:sp>
        <p:nvSpPr>
          <p:cNvPr id="11" name="TextBox 11"/>
          <p:cNvSpPr txBox="1"/>
          <p:nvPr/>
        </p:nvSpPr>
        <p:spPr>
          <a:xfrm>
            <a:off x="485384" y="5646104"/>
            <a:ext cx="1908007" cy="1625348"/>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Giugno </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2" name="TextBox 12"/>
          <p:cNvSpPr txBox="1"/>
          <p:nvPr/>
        </p:nvSpPr>
        <p:spPr>
          <a:xfrm>
            <a:off x="344466" y="6273454"/>
            <a:ext cx="1908007" cy="1590557"/>
          </a:xfrm>
          <a:prstGeom prst="rect">
            <a:avLst/>
          </a:prstGeom>
        </p:spPr>
        <p:txBody>
          <a:bodyPr lIns="0" tIns="0" rIns="0" bIns="0" rtlCol="0" anchor="t">
            <a:spAutoFit/>
          </a:bodyPr>
          <a:lstStyle/>
          <a:p>
            <a:pPr algn="ctr">
              <a:lnSpc>
                <a:spcPts val="3143"/>
              </a:lnSpc>
            </a:pPr>
            <a:r>
              <a:rPr lang="en-US" sz="2993">
                <a:solidFill>
                  <a:srgbClr val="FF5757"/>
                </a:solidFill>
                <a:latin typeface="Kollektif Bold"/>
              </a:rPr>
              <a:t>Luglio</a:t>
            </a:r>
          </a:p>
          <a:p>
            <a:pPr algn="ctr">
              <a:lnSpc>
                <a:spcPts val="3143"/>
              </a:lnSpc>
            </a:pPr>
            <a:endParaRPr lang="en-US" sz="2993">
              <a:solidFill>
                <a:srgbClr val="FF5757"/>
              </a:solidFill>
              <a:latin typeface="Kollektif Bold"/>
            </a:endParaRPr>
          </a:p>
          <a:p>
            <a:pPr algn="ctr">
              <a:lnSpc>
                <a:spcPts val="3143"/>
              </a:lnSpc>
            </a:pPr>
            <a:endParaRPr lang="en-US" sz="2993">
              <a:solidFill>
                <a:srgbClr val="FF5757"/>
              </a:solidFill>
              <a:latin typeface="Kollektif Bold"/>
            </a:endParaRPr>
          </a:p>
          <a:p>
            <a:pPr algn="ctr">
              <a:lnSpc>
                <a:spcPts val="3143"/>
              </a:lnSpc>
            </a:pPr>
            <a:endParaRPr lang="en-US" sz="2993">
              <a:solidFill>
                <a:srgbClr val="FF5757"/>
              </a:solidFill>
              <a:latin typeface="Kollektif Bold"/>
            </a:endParaRPr>
          </a:p>
        </p:txBody>
      </p:sp>
      <p:sp>
        <p:nvSpPr>
          <p:cNvPr id="13" name="TextBox 13"/>
          <p:cNvSpPr txBox="1"/>
          <p:nvPr/>
        </p:nvSpPr>
        <p:spPr>
          <a:xfrm>
            <a:off x="485384" y="6904364"/>
            <a:ext cx="1908007" cy="1226125"/>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Agosto</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4" name="TextBox 14"/>
          <p:cNvSpPr txBox="1"/>
          <p:nvPr/>
        </p:nvSpPr>
        <p:spPr>
          <a:xfrm>
            <a:off x="749349" y="7547676"/>
            <a:ext cx="1908007" cy="1625348"/>
          </a:xfrm>
          <a:prstGeom prst="rect">
            <a:avLst/>
          </a:prstGeom>
        </p:spPr>
        <p:txBody>
          <a:bodyPr lIns="0" tIns="0" rIns="0" bIns="0" rtlCol="0" anchor="t">
            <a:spAutoFit/>
          </a:bodyPr>
          <a:lstStyle/>
          <a:p>
            <a:pPr algn="ctr">
              <a:lnSpc>
                <a:spcPts val="3143"/>
              </a:lnSpc>
            </a:pPr>
            <a:r>
              <a:rPr lang="en-US" sz="2993">
                <a:solidFill>
                  <a:srgbClr val="FF5757"/>
                </a:solidFill>
                <a:latin typeface="Kollektif Bold"/>
              </a:rPr>
              <a:t>Settembre</a:t>
            </a:r>
          </a:p>
          <a:p>
            <a:pPr algn="ctr">
              <a:lnSpc>
                <a:spcPts val="3143"/>
              </a:lnSpc>
            </a:pPr>
            <a:endParaRPr lang="en-US" sz="2993">
              <a:solidFill>
                <a:srgbClr val="FF5757"/>
              </a:solidFill>
              <a:latin typeface="Kollektif Bold"/>
            </a:endParaRPr>
          </a:p>
          <a:p>
            <a:pPr algn="ctr">
              <a:lnSpc>
                <a:spcPts val="3143"/>
              </a:lnSpc>
            </a:pPr>
            <a:endParaRPr lang="en-US" sz="2993">
              <a:solidFill>
                <a:srgbClr val="FF5757"/>
              </a:solidFill>
              <a:latin typeface="Kollektif Bold"/>
            </a:endParaRPr>
          </a:p>
          <a:p>
            <a:pPr algn="ctr">
              <a:lnSpc>
                <a:spcPts val="3143"/>
              </a:lnSpc>
            </a:pPr>
            <a:endParaRPr lang="en-US" sz="2993">
              <a:solidFill>
                <a:srgbClr val="FF5757"/>
              </a:solidFill>
              <a:latin typeface="Kollektif Bold"/>
            </a:endParaRPr>
          </a:p>
        </p:txBody>
      </p:sp>
      <p:sp>
        <p:nvSpPr>
          <p:cNvPr id="15" name="TextBox 15"/>
          <p:cNvSpPr txBox="1"/>
          <p:nvPr/>
        </p:nvSpPr>
        <p:spPr>
          <a:xfrm>
            <a:off x="485384" y="8159064"/>
            <a:ext cx="1908007" cy="1625348"/>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Ottobre</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6" name="TextBox 16"/>
          <p:cNvSpPr txBox="1"/>
          <p:nvPr/>
        </p:nvSpPr>
        <p:spPr>
          <a:xfrm>
            <a:off x="4193615" y="2615941"/>
            <a:ext cx="2961015" cy="1219200"/>
          </a:xfrm>
          <a:prstGeom prst="rect">
            <a:avLst/>
          </a:prstGeom>
        </p:spPr>
        <p:txBody>
          <a:bodyPr lIns="0" tIns="0" rIns="0" bIns="0" rtlCol="0" anchor="t">
            <a:spAutoFit/>
          </a:bodyPr>
          <a:lstStyle/>
          <a:p>
            <a:pPr algn="ctr">
              <a:lnSpc>
                <a:spcPts val="3150"/>
              </a:lnSpc>
            </a:pPr>
            <a:r>
              <a:rPr lang="en-US" sz="3000">
                <a:solidFill>
                  <a:srgbClr val="FF5757"/>
                </a:solidFill>
                <a:latin typeface="Kollektif"/>
              </a:rPr>
              <a:t>141</a:t>
            </a:r>
          </a:p>
          <a:p>
            <a:pPr algn="ctr">
              <a:lnSpc>
                <a:spcPts val="3150"/>
              </a:lnSpc>
            </a:pPr>
            <a:endParaRPr lang="en-US" sz="3000">
              <a:solidFill>
                <a:srgbClr val="FF5757"/>
              </a:solidFill>
              <a:latin typeface="Kollektif"/>
            </a:endParaRPr>
          </a:p>
          <a:p>
            <a:pPr algn="ctr">
              <a:lnSpc>
                <a:spcPts val="3150"/>
              </a:lnSpc>
            </a:pPr>
            <a:endParaRPr lang="en-US" sz="3000">
              <a:solidFill>
                <a:srgbClr val="FF5757"/>
              </a:solidFill>
              <a:latin typeface="Kollektif"/>
            </a:endParaRPr>
          </a:p>
        </p:txBody>
      </p:sp>
      <p:sp>
        <p:nvSpPr>
          <p:cNvPr id="17" name="TextBox 17"/>
          <p:cNvSpPr txBox="1"/>
          <p:nvPr/>
        </p:nvSpPr>
        <p:spPr>
          <a:xfrm>
            <a:off x="4193615" y="3206431"/>
            <a:ext cx="2961015" cy="41910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126</a:t>
            </a:r>
          </a:p>
        </p:txBody>
      </p:sp>
      <p:sp>
        <p:nvSpPr>
          <p:cNvPr id="18" name="TextBox 18"/>
          <p:cNvSpPr txBox="1"/>
          <p:nvPr/>
        </p:nvSpPr>
        <p:spPr>
          <a:xfrm>
            <a:off x="4193615" y="3773579"/>
            <a:ext cx="2961015" cy="819150"/>
          </a:xfrm>
          <a:prstGeom prst="rect">
            <a:avLst/>
          </a:prstGeom>
        </p:spPr>
        <p:txBody>
          <a:bodyPr lIns="0" tIns="0" rIns="0" bIns="0" rtlCol="0" anchor="t">
            <a:spAutoFit/>
          </a:bodyPr>
          <a:lstStyle/>
          <a:p>
            <a:pPr algn="ctr">
              <a:lnSpc>
                <a:spcPts val="3150"/>
              </a:lnSpc>
            </a:pPr>
            <a:r>
              <a:rPr lang="en-US" sz="3000">
                <a:solidFill>
                  <a:srgbClr val="FF5757"/>
                </a:solidFill>
                <a:latin typeface="Kollektif"/>
              </a:rPr>
              <a:t>150</a:t>
            </a:r>
          </a:p>
          <a:p>
            <a:pPr algn="ctr">
              <a:lnSpc>
                <a:spcPts val="3150"/>
              </a:lnSpc>
            </a:pPr>
            <a:endParaRPr lang="en-US" sz="3000">
              <a:solidFill>
                <a:srgbClr val="FF5757"/>
              </a:solidFill>
              <a:latin typeface="Kollektif"/>
            </a:endParaRPr>
          </a:p>
        </p:txBody>
      </p:sp>
      <p:sp>
        <p:nvSpPr>
          <p:cNvPr id="19" name="TextBox 19"/>
          <p:cNvSpPr txBox="1"/>
          <p:nvPr/>
        </p:nvSpPr>
        <p:spPr>
          <a:xfrm>
            <a:off x="4193615" y="4318372"/>
            <a:ext cx="2961015" cy="81915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144</a:t>
            </a:r>
          </a:p>
          <a:p>
            <a:pPr algn="ctr">
              <a:lnSpc>
                <a:spcPts val="3150"/>
              </a:lnSpc>
            </a:pPr>
            <a:endParaRPr lang="en-US" sz="3000">
              <a:solidFill>
                <a:srgbClr val="192954"/>
              </a:solidFill>
              <a:latin typeface="Kollektif"/>
            </a:endParaRPr>
          </a:p>
        </p:txBody>
      </p:sp>
      <p:sp>
        <p:nvSpPr>
          <p:cNvPr id="20" name="TextBox 20"/>
          <p:cNvSpPr txBox="1"/>
          <p:nvPr/>
        </p:nvSpPr>
        <p:spPr>
          <a:xfrm>
            <a:off x="7082899" y="2631071"/>
            <a:ext cx="2961015" cy="419100"/>
          </a:xfrm>
          <a:prstGeom prst="rect">
            <a:avLst/>
          </a:prstGeom>
        </p:spPr>
        <p:txBody>
          <a:bodyPr lIns="0" tIns="0" rIns="0" bIns="0" rtlCol="0" anchor="t">
            <a:spAutoFit/>
          </a:bodyPr>
          <a:lstStyle/>
          <a:p>
            <a:pPr algn="ctr">
              <a:lnSpc>
                <a:spcPts val="3150"/>
              </a:lnSpc>
            </a:pPr>
            <a:r>
              <a:rPr lang="en-US" sz="3000">
                <a:solidFill>
                  <a:srgbClr val="FF5757"/>
                </a:solidFill>
                <a:latin typeface="Kollektif"/>
              </a:rPr>
              <a:t>9393</a:t>
            </a:r>
          </a:p>
        </p:txBody>
      </p:sp>
      <p:sp>
        <p:nvSpPr>
          <p:cNvPr id="21" name="TextBox 21"/>
          <p:cNvSpPr txBox="1"/>
          <p:nvPr/>
        </p:nvSpPr>
        <p:spPr>
          <a:xfrm>
            <a:off x="7082899" y="3235006"/>
            <a:ext cx="2961015" cy="81915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8540</a:t>
            </a:r>
          </a:p>
          <a:p>
            <a:pPr algn="ctr">
              <a:lnSpc>
                <a:spcPts val="3150"/>
              </a:lnSpc>
            </a:pPr>
            <a:endParaRPr lang="en-US" sz="3000">
              <a:solidFill>
                <a:srgbClr val="192954"/>
              </a:solidFill>
              <a:latin typeface="Kollektif"/>
            </a:endParaRPr>
          </a:p>
        </p:txBody>
      </p:sp>
      <p:sp>
        <p:nvSpPr>
          <p:cNvPr id="22" name="TextBox 22"/>
          <p:cNvSpPr txBox="1"/>
          <p:nvPr/>
        </p:nvSpPr>
        <p:spPr>
          <a:xfrm>
            <a:off x="7082899" y="3822539"/>
            <a:ext cx="2961015" cy="819150"/>
          </a:xfrm>
          <a:prstGeom prst="rect">
            <a:avLst/>
          </a:prstGeom>
        </p:spPr>
        <p:txBody>
          <a:bodyPr lIns="0" tIns="0" rIns="0" bIns="0" rtlCol="0" anchor="t">
            <a:spAutoFit/>
          </a:bodyPr>
          <a:lstStyle/>
          <a:p>
            <a:pPr algn="ctr">
              <a:lnSpc>
                <a:spcPts val="3150"/>
              </a:lnSpc>
            </a:pPr>
            <a:r>
              <a:rPr lang="en-US" sz="3000">
                <a:solidFill>
                  <a:srgbClr val="FF5757"/>
                </a:solidFill>
                <a:latin typeface="Kollektif"/>
              </a:rPr>
              <a:t>9885</a:t>
            </a:r>
          </a:p>
          <a:p>
            <a:pPr algn="ctr">
              <a:lnSpc>
                <a:spcPts val="3150"/>
              </a:lnSpc>
            </a:pPr>
            <a:endParaRPr lang="en-US" sz="3000">
              <a:solidFill>
                <a:srgbClr val="FF5757"/>
              </a:solidFill>
              <a:latin typeface="Kollektif"/>
            </a:endParaRPr>
          </a:p>
        </p:txBody>
      </p:sp>
      <p:sp>
        <p:nvSpPr>
          <p:cNvPr id="23" name="TextBox 23"/>
          <p:cNvSpPr txBox="1"/>
          <p:nvPr/>
        </p:nvSpPr>
        <p:spPr>
          <a:xfrm>
            <a:off x="485384" y="2678322"/>
            <a:ext cx="1908007" cy="809507"/>
          </a:xfrm>
          <a:prstGeom prst="rect">
            <a:avLst/>
          </a:prstGeom>
        </p:spPr>
        <p:txBody>
          <a:bodyPr lIns="0" tIns="0" rIns="0" bIns="0" rtlCol="0" anchor="t">
            <a:spAutoFit/>
          </a:bodyPr>
          <a:lstStyle/>
          <a:p>
            <a:pPr algn="ctr">
              <a:lnSpc>
                <a:spcPts val="3143"/>
              </a:lnSpc>
            </a:pPr>
            <a:r>
              <a:rPr lang="en-US" sz="2993">
                <a:solidFill>
                  <a:srgbClr val="FF5757"/>
                </a:solidFill>
                <a:latin typeface="Kollektif Bold"/>
              </a:rPr>
              <a:t>Gennaio</a:t>
            </a:r>
          </a:p>
          <a:p>
            <a:pPr algn="ctr">
              <a:lnSpc>
                <a:spcPts val="3143"/>
              </a:lnSpc>
            </a:pPr>
            <a:endParaRPr lang="en-US" sz="2993">
              <a:solidFill>
                <a:srgbClr val="FF5757"/>
              </a:solidFill>
              <a:latin typeface="Kollektif Bold"/>
            </a:endParaRPr>
          </a:p>
        </p:txBody>
      </p:sp>
      <p:sp>
        <p:nvSpPr>
          <p:cNvPr id="24" name="TextBox 24"/>
          <p:cNvSpPr txBox="1"/>
          <p:nvPr/>
        </p:nvSpPr>
        <p:spPr>
          <a:xfrm>
            <a:off x="485384" y="3235066"/>
            <a:ext cx="1908007" cy="809507"/>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Febbraio</a:t>
            </a:r>
          </a:p>
          <a:p>
            <a:pPr algn="ctr">
              <a:lnSpc>
                <a:spcPts val="3143"/>
              </a:lnSpc>
            </a:pPr>
            <a:endParaRPr lang="en-US" sz="2993">
              <a:solidFill>
                <a:srgbClr val="192954"/>
              </a:solidFill>
              <a:latin typeface="Kollektif Bold"/>
            </a:endParaRPr>
          </a:p>
        </p:txBody>
      </p:sp>
      <p:sp>
        <p:nvSpPr>
          <p:cNvPr id="25" name="TextBox 25"/>
          <p:cNvSpPr txBox="1"/>
          <p:nvPr/>
        </p:nvSpPr>
        <p:spPr>
          <a:xfrm>
            <a:off x="4193615" y="4953000"/>
            <a:ext cx="2961015" cy="419100"/>
          </a:xfrm>
          <a:prstGeom prst="rect">
            <a:avLst/>
          </a:prstGeom>
        </p:spPr>
        <p:txBody>
          <a:bodyPr lIns="0" tIns="0" rIns="0" bIns="0" rtlCol="0" anchor="t">
            <a:spAutoFit/>
          </a:bodyPr>
          <a:lstStyle/>
          <a:p>
            <a:pPr algn="ctr">
              <a:lnSpc>
                <a:spcPts val="3150"/>
              </a:lnSpc>
            </a:pPr>
            <a:r>
              <a:rPr lang="en-US" sz="3000">
                <a:solidFill>
                  <a:srgbClr val="FF5757"/>
                </a:solidFill>
                <a:latin typeface="Kollektif"/>
              </a:rPr>
              <a:t>146</a:t>
            </a:r>
          </a:p>
        </p:txBody>
      </p:sp>
      <p:sp>
        <p:nvSpPr>
          <p:cNvPr id="26" name="TextBox 26"/>
          <p:cNvSpPr txBox="1"/>
          <p:nvPr/>
        </p:nvSpPr>
        <p:spPr>
          <a:xfrm>
            <a:off x="4193615" y="5531666"/>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144</a:t>
            </a:r>
          </a:p>
        </p:txBody>
      </p:sp>
      <p:sp>
        <p:nvSpPr>
          <p:cNvPr id="27" name="TextBox 27"/>
          <p:cNvSpPr txBox="1"/>
          <p:nvPr/>
        </p:nvSpPr>
        <p:spPr>
          <a:xfrm>
            <a:off x="7082899" y="4400929"/>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9629</a:t>
            </a:r>
          </a:p>
        </p:txBody>
      </p:sp>
      <p:sp>
        <p:nvSpPr>
          <p:cNvPr id="28" name="TextBox 28"/>
          <p:cNvSpPr txBox="1"/>
          <p:nvPr/>
        </p:nvSpPr>
        <p:spPr>
          <a:xfrm>
            <a:off x="7082899" y="4947022"/>
            <a:ext cx="2961015" cy="419100"/>
          </a:xfrm>
          <a:prstGeom prst="rect">
            <a:avLst/>
          </a:prstGeom>
        </p:spPr>
        <p:txBody>
          <a:bodyPr lIns="0" tIns="0" rIns="0" bIns="0" rtlCol="0" anchor="t">
            <a:spAutoFit/>
          </a:bodyPr>
          <a:lstStyle/>
          <a:p>
            <a:pPr algn="ctr">
              <a:lnSpc>
                <a:spcPts val="3150"/>
              </a:lnSpc>
            </a:pPr>
            <a:r>
              <a:rPr lang="en-US" sz="3000">
                <a:solidFill>
                  <a:srgbClr val="FF5757"/>
                </a:solidFill>
                <a:latin typeface="Kollektif"/>
              </a:rPr>
              <a:t>9631</a:t>
            </a:r>
          </a:p>
        </p:txBody>
      </p:sp>
      <p:sp>
        <p:nvSpPr>
          <p:cNvPr id="29" name="TextBox 29"/>
          <p:cNvSpPr txBox="1"/>
          <p:nvPr/>
        </p:nvSpPr>
        <p:spPr>
          <a:xfrm>
            <a:off x="7082899" y="5474516"/>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8915</a:t>
            </a:r>
          </a:p>
        </p:txBody>
      </p:sp>
      <p:sp>
        <p:nvSpPr>
          <p:cNvPr id="30" name="TextBox 30"/>
          <p:cNvSpPr txBox="1"/>
          <p:nvPr/>
        </p:nvSpPr>
        <p:spPr>
          <a:xfrm>
            <a:off x="4193615" y="6112691"/>
            <a:ext cx="2961015" cy="419100"/>
          </a:xfrm>
          <a:prstGeom prst="rect">
            <a:avLst/>
          </a:prstGeom>
        </p:spPr>
        <p:txBody>
          <a:bodyPr lIns="0" tIns="0" rIns="0" bIns="0" rtlCol="0" anchor="t">
            <a:spAutoFit/>
          </a:bodyPr>
          <a:lstStyle/>
          <a:p>
            <a:pPr algn="ctr">
              <a:lnSpc>
                <a:spcPts val="3150"/>
              </a:lnSpc>
            </a:pPr>
            <a:r>
              <a:rPr lang="en-US" sz="3000">
                <a:solidFill>
                  <a:srgbClr val="FF5757"/>
                </a:solidFill>
                <a:latin typeface="Kollektif"/>
              </a:rPr>
              <a:t>146</a:t>
            </a:r>
          </a:p>
        </p:txBody>
      </p:sp>
      <p:sp>
        <p:nvSpPr>
          <p:cNvPr id="31" name="TextBox 31"/>
          <p:cNvSpPr txBox="1"/>
          <p:nvPr/>
        </p:nvSpPr>
        <p:spPr>
          <a:xfrm>
            <a:off x="7082899" y="6179366"/>
            <a:ext cx="2961015" cy="419100"/>
          </a:xfrm>
          <a:prstGeom prst="rect">
            <a:avLst/>
          </a:prstGeom>
        </p:spPr>
        <p:txBody>
          <a:bodyPr lIns="0" tIns="0" rIns="0" bIns="0" rtlCol="0" anchor="t">
            <a:spAutoFit/>
          </a:bodyPr>
          <a:lstStyle/>
          <a:p>
            <a:pPr algn="ctr">
              <a:lnSpc>
                <a:spcPts val="3150"/>
              </a:lnSpc>
            </a:pPr>
            <a:r>
              <a:rPr lang="en-US" sz="3000">
                <a:solidFill>
                  <a:srgbClr val="FF5757"/>
                </a:solidFill>
                <a:latin typeface="Kollektif"/>
              </a:rPr>
              <a:t>9558</a:t>
            </a:r>
          </a:p>
        </p:txBody>
      </p:sp>
      <p:sp>
        <p:nvSpPr>
          <p:cNvPr id="32" name="TextBox 32"/>
          <p:cNvSpPr txBox="1"/>
          <p:nvPr/>
        </p:nvSpPr>
        <p:spPr>
          <a:xfrm>
            <a:off x="4193615" y="6760391"/>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142</a:t>
            </a:r>
          </a:p>
        </p:txBody>
      </p:sp>
      <p:sp>
        <p:nvSpPr>
          <p:cNvPr id="33" name="TextBox 33"/>
          <p:cNvSpPr txBox="1"/>
          <p:nvPr/>
        </p:nvSpPr>
        <p:spPr>
          <a:xfrm>
            <a:off x="7082899" y="6836591"/>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9540</a:t>
            </a:r>
          </a:p>
        </p:txBody>
      </p:sp>
      <p:sp>
        <p:nvSpPr>
          <p:cNvPr id="34" name="TextBox 34"/>
          <p:cNvSpPr txBox="1"/>
          <p:nvPr/>
        </p:nvSpPr>
        <p:spPr>
          <a:xfrm>
            <a:off x="4193615" y="7408091"/>
            <a:ext cx="2961015" cy="419100"/>
          </a:xfrm>
          <a:prstGeom prst="rect">
            <a:avLst/>
          </a:prstGeom>
        </p:spPr>
        <p:txBody>
          <a:bodyPr lIns="0" tIns="0" rIns="0" bIns="0" rtlCol="0" anchor="t">
            <a:spAutoFit/>
          </a:bodyPr>
          <a:lstStyle/>
          <a:p>
            <a:pPr algn="ctr">
              <a:lnSpc>
                <a:spcPts val="3150"/>
              </a:lnSpc>
            </a:pPr>
            <a:r>
              <a:rPr lang="en-US" sz="3000">
                <a:solidFill>
                  <a:srgbClr val="FF5757"/>
                </a:solidFill>
                <a:latin typeface="Kollektif"/>
              </a:rPr>
              <a:t>144</a:t>
            </a:r>
          </a:p>
        </p:txBody>
      </p:sp>
      <p:sp>
        <p:nvSpPr>
          <p:cNvPr id="35" name="TextBox 35"/>
          <p:cNvSpPr txBox="1"/>
          <p:nvPr/>
        </p:nvSpPr>
        <p:spPr>
          <a:xfrm>
            <a:off x="7082899" y="7444910"/>
            <a:ext cx="2961015" cy="419100"/>
          </a:xfrm>
          <a:prstGeom prst="rect">
            <a:avLst/>
          </a:prstGeom>
        </p:spPr>
        <p:txBody>
          <a:bodyPr lIns="0" tIns="0" rIns="0" bIns="0" rtlCol="0" anchor="t">
            <a:spAutoFit/>
          </a:bodyPr>
          <a:lstStyle/>
          <a:p>
            <a:pPr algn="ctr">
              <a:lnSpc>
                <a:spcPts val="3150"/>
              </a:lnSpc>
            </a:pPr>
            <a:r>
              <a:rPr lang="en-US" sz="3000">
                <a:solidFill>
                  <a:srgbClr val="FF5757"/>
                </a:solidFill>
                <a:latin typeface="Kollektif"/>
              </a:rPr>
              <a:t>9536</a:t>
            </a:r>
          </a:p>
        </p:txBody>
      </p:sp>
      <p:sp>
        <p:nvSpPr>
          <p:cNvPr id="36" name="TextBox 36"/>
          <p:cNvSpPr txBox="1"/>
          <p:nvPr/>
        </p:nvSpPr>
        <p:spPr>
          <a:xfrm>
            <a:off x="4193615" y="8092610"/>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148</a:t>
            </a:r>
          </a:p>
        </p:txBody>
      </p:sp>
      <p:sp>
        <p:nvSpPr>
          <p:cNvPr id="37" name="TextBox 37"/>
          <p:cNvSpPr txBox="1"/>
          <p:nvPr/>
        </p:nvSpPr>
        <p:spPr>
          <a:xfrm>
            <a:off x="7082899" y="8168589"/>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9842</a:t>
            </a:r>
          </a:p>
        </p:txBody>
      </p:sp>
      <p:sp>
        <p:nvSpPr>
          <p:cNvPr id="38" name="TextBox 38"/>
          <p:cNvSpPr txBox="1"/>
          <p:nvPr/>
        </p:nvSpPr>
        <p:spPr>
          <a:xfrm>
            <a:off x="749349" y="8787714"/>
            <a:ext cx="1908007" cy="1625348"/>
          </a:xfrm>
          <a:prstGeom prst="rect">
            <a:avLst/>
          </a:prstGeom>
        </p:spPr>
        <p:txBody>
          <a:bodyPr lIns="0" tIns="0" rIns="0" bIns="0" rtlCol="0" anchor="t">
            <a:spAutoFit/>
          </a:bodyPr>
          <a:lstStyle/>
          <a:p>
            <a:pPr algn="ctr">
              <a:lnSpc>
                <a:spcPts val="3143"/>
              </a:lnSpc>
            </a:pPr>
            <a:r>
              <a:rPr lang="en-US" sz="2993">
                <a:solidFill>
                  <a:srgbClr val="FF5757"/>
                </a:solidFill>
                <a:latin typeface="Kollektif Bold"/>
              </a:rPr>
              <a:t>Novembre</a:t>
            </a:r>
          </a:p>
          <a:p>
            <a:pPr algn="ctr">
              <a:lnSpc>
                <a:spcPts val="3143"/>
              </a:lnSpc>
            </a:pPr>
            <a:endParaRPr lang="en-US" sz="2993">
              <a:solidFill>
                <a:srgbClr val="FF5757"/>
              </a:solidFill>
              <a:latin typeface="Kollektif Bold"/>
            </a:endParaRPr>
          </a:p>
          <a:p>
            <a:pPr algn="ctr">
              <a:lnSpc>
                <a:spcPts val="3143"/>
              </a:lnSpc>
            </a:pPr>
            <a:endParaRPr lang="en-US" sz="2993">
              <a:solidFill>
                <a:srgbClr val="FF5757"/>
              </a:solidFill>
              <a:latin typeface="Kollektif Bold"/>
            </a:endParaRPr>
          </a:p>
          <a:p>
            <a:pPr algn="ctr">
              <a:lnSpc>
                <a:spcPts val="3143"/>
              </a:lnSpc>
            </a:pPr>
            <a:endParaRPr lang="en-US" sz="2993">
              <a:solidFill>
                <a:srgbClr val="FF5757"/>
              </a:solidFill>
              <a:latin typeface="Kollektif Bold"/>
            </a:endParaRPr>
          </a:p>
        </p:txBody>
      </p:sp>
      <p:sp>
        <p:nvSpPr>
          <p:cNvPr id="39" name="TextBox 39"/>
          <p:cNvSpPr txBox="1"/>
          <p:nvPr/>
        </p:nvSpPr>
        <p:spPr>
          <a:xfrm>
            <a:off x="4193615" y="8778189"/>
            <a:ext cx="2961015" cy="419100"/>
          </a:xfrm>
          <a:prstGeom prst="rect">
            <a:avLst/>
          </a:prstGeom>
        </p:spPr>
        <p:txBody>
          <a:bodyPr lIns="0" tIns="0" rIns="0" bIns="0" rtlCol="0" anchor="t">
            <a:spAutoFit/>
          </a:bodyPr>
          <a:lstStyle/>
          <a:p>
            <a:pPr algn="ctr">
              <a:lnSpc>
                <a:spcPts val="3150"/>
              </a:lnSpc>
            </a:pPr>
            <a:r>
              <a:rPr lang="en-US" sz="3000">
                <a:solidFill>
                  <a:srgbClr val="FF5757"/>
                </a:solidFill>
                <a:latin typeface="Kollektif"/>
              </a:rPr>
              <a:t>128</a:t>
            </a:r>
          </a:p>
        </p:txBody>
      </p:sp>
      <p:sp>
        <p:nvSpPr>
          <p:cNvPr id="40" name="TextBox 40"/>
          <p:cNvSpPr txBox="1"/>
          <p:nvPr/>
        </p:nvSpPr>
        <p:spPr>
          <a:xfrm>
            <a:off x="7082899" y="8766950"/>
            <a:ext cx="2961015" cy="419100"/>
          </a:xfrm>
          <a:prstGeom prst="rect">
            <a:avLst/>
          </a:prstGeom>
        </p:spPr>
        <p:txBody>
          <a:bodyPr lIns="0" tIns="0" rIns="0" bIns="0" rtlCol="0" anchor="t">
            <a:spAutoFit/>
          </a:bodyPr>
          <a:lstStyle/>
          <a:p>
            <a:pPr algn="ctr">
              <a:lnSpc>
                <a:spcPts val="3150"/>
              </a:lnSpc>
            </a:pPr>
            <a:r>
              <a:rPr lang="en-US" sz="3000">
                <a:solidFill>
                  <a:srgbClr val="FF5757"/>
                </a:solidFill>
                <a:latin typeface="Kollektif"/>
              </a:rPr>
              <a:t>8824</a:t>
            </a:r>
          </a:p>
        </p:txBody>
      </p:sp>
      <p:sp>
        <p:nvSpPr>
          <p:cNvPr id="41" name="TextBox 41"/>
          <p:cNvSpPr txBox="1"/>
          <p:nvPr/>
        </p:nvSpPr>
        <p:spPr>
          <a:xfrm>
            <a:off x="592774" y="9449249"/>
            <a:ext cx="1908007" cy="1625348"/>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Dicembre</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42" name="TextBox 42"/>
          <p:cNvSpPr txBox="1"/>
          <p:nvPr/>
        </p:nvSpPr>
        <p:spPr>
          <a:xfrm>
            <a:off x="4193615" y="9425889"/>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129</a:t>
            </a:r>
          </a:p>
        </p:txBody>
      </p:sp>
      <p:sp>
        <p:nvSpPr>
          <p:cNvPr id="43" name="TextBox 43"/>
          <p:cNvSpPr txBox="1"/>
          <p:nvPr/>
        </p:nvSpPr>
        <p:spPr>
          <a:xfrm>
            <a:off x="7082899" y="9330639"/>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8929</a:t>
            </a:r>
          </a:p>
        </p:txBody>
      </p:sp>
      <p:sp>
        <p:nvSpPr>
          <p:cNvPr id="44" name="TextBox 44"/>
          <p:cNvSpPr txBox="1"/>
          <p:nvPr/>
        </p:nvSpPr>
        <p:spPr>
          <a:xfrm>
            <a:off x="10200702" y="2859739"/>
            <a:ext cx="4840335" cy="2445868"/>
          </a:xfrm>
          <a:prstGeom prst="rect">
            <a:avLst/>
          </a:prstGeom>
        </p:spPr>
        <p:txBody>
          <a:bodyPr lIns="0" tIns="0" rIns="0" bIns="0" rtlCol="0" anchor="t">
            <a:spAutoFit/>
          </a:bodyPr>
          <a:lstStyle/>
          <a:p>
            <a:pPr algn="ctr">
              <a:lnSpc>
                <a:spcPts val="6318"/>
              </a:lnSpc>
            </a:pPr>
            <a:r>
              <a:rPr lang="en-US" sz="6017">
                <a:solidFill>
                  <a:srgbClr val="192954"/>
                </a:solidFill>
                <a:latin typeface="Kollektif"/>
              </a:rPr>
              <a:t>Numero Totale viaggi</a:t>
            </a:r>
          </a:p>
          <a:p>
            <a:pPr algn="ctr">
              <a:lnSpc>
                <a:spcPts val="6318"/>
              </a:lnSpc>
            </a:pPr>
            <a:endParaRPr lang="en-US" sz="6017">
              <a:solidFill>
                <a:srgbClr val="192954"/>
              </a:solidFill>
              <a:latin typeface="Kollektif"/>
            </a:endParaRPr>
          </a:p>
        </p:txBody>
      </p:sp>
      <p:sp>
        <p:nvSpPr>
          <p:cNvPr id="45" name="TextBox 45"/>
          <p:cNvSpPr txBox="1"/>
          <p:nvPr/>
        </p:nvSpPr>
        <p:spPr>
          <a:xfrm>
            <a:off x="13429513" y="5950766"/>
            <a:ext cx="4858487" cy="651510"/>
          </a:xfrm>
          <a:prstGeom prst="rect">
            <a:avLst/>
          </a:prstGeom>
        </p:spPr>
        <p:txBody>
          <a:bodyPr lIns="0" tIns="0" rIns="0" bIns="0" rtlCol="0" anchor="t">
            <a:spAutoFit/>
          </a:bodyPr>
          <a:lstStyle/>
          <a:p>
            <a:pPr algn="ctr">
              <a:lnSpc>
                <a:spcPts val="4934"/>
              </a:lnSpc>
            </a:pPr>
            <a:r>
              <a:rPr lang="en-US" sz="4699">
                <a:solidFill>
                  <a:srgbClr val="192954"/>
                </a:solidFill>
                <a:latin typeface="Kollektif"/>
              </a:rPr>
              <a:t>112.222</a:t>
            </a:r>
          </a:p>
        </p:txBody>
      </p:sp>
      <p:sp>
        <p:nvSpPr>
          <p:cNvPr id="46" name="TextBox 46"/>
          <p:cNvSpPr txBox="1"/>
          <p:nvPr/>
        </p:nvSpPr>
        <p:spPr>
          <a:xfrm>
            <a:off x="13929653" y="4016144"/>
            <a:ext cx="4671185" cy="651510"/>
          </a:xfrm>
          <a:prstGeom prst="rect">
            <a:avLst/>
          </a:prstGeom>
        </p:spPr>
        <p:txBody>
          <a:bodyPr lIns="0" tIns="0" rIns="0" bIns="0" rtlCol="0" anchor="t">
            <a:spAutoFit/>
          </a:bodyPr>
          <a:lstStyle/>
          <a:p>
            <a:pPr algn="ctr">
              <a:lnSpc>
                <a:spcPts val="4934"/>
              </a:lnSpc>
            </a:pPr>
            <a:r>
              <a:rPr lang="en-US" sz="4699">
                <a:solidFill>
                  <a:srgbClr val="192954"/>
                </a:solidFill>
                <a:latin typeface="Kollektif"/>
              </a:rPr>
              <a:t>1.688</a:t>
            </a:r>
          </a:p>
        </p:txBody>
      </p:sp>
      <p:sp>
        <p:nvSpPr>
          <p:cNvPr id="47" name="TextBox 47"/>
          <p:cNvSpPr txBox="1"/>
          <p:nvPr/>
        </p:nvSpPr>
        <p:spPr>
          <a:xfrm>
            <a:off x="10526241" y="5655491"/>
            <a:ext cx="4189256" cy="2438400"/>
          </a:xfrm>
          <a:prstGeom prst="rect">
            <a:avLst/>
          </a:prstGeom>
        </p:spPr>
        <p:txBody>
          <a:bodyPr lIns="0" tIns="0" rIns="0" bIns="0" rtlCol="0" anchor="t">
            <a:spAutoFit/>
          </a:bodyPr>
          <a:lstStyle/>
          <a:p>
            <a:pPr algn="ctr">
              <a:lnSpc>
                <a:spcPts val="6300"/>
              </a:lnSpc>
            </a:pPr>
            <a:r>
              <a:rPr lang="en-US" sz="6000">
                <a:solidFill>
                  <a:srgbClr val="192954"/>
                </a:solidFill>
                <a:latin typeface="Kollektif"/>
              </a:rPr>
              <a:t>Numero Totale Km</a:t>
            </a:r>
          </a:p>
          <a:p>
            <a:pPr algn="ctr">
              <a:lnSpc>
                <a:spcPts val="6300"/>
              </a:lnSpc>
            </a:pPr>
            <a:endParaRPr lang="en-US" sz="6000">
              <a:solidFill>
                <a:srgbClr val="192954"/>
              </a:solidFill>
              <a:latin typeface="Kollektif"/>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56186" y="2505260"/>
            <a:ext cx="8406858" cy="5474966"/>
          </a:xfrm>
          <a:prstGeom prst="rect">
            <a:avLst/>
          </a:prstGeom>
        </p:spPr>
      </p:pic>
      <p:sp>
        <p:nvSpPr>
          <p:cNvPr id="3" name="TextBox 3"/>
          <p:cNvSpPr txBox="1"/>
          <p:nvPr/>
        </p:nvSpPr>
        <p:spPr>
          <a:xfrm>
            <a:off x="7901847" y="2171885"/>
            <a:ext cx="545211" cy="678561"/>
          </a:xfrm>
          <a:prstGeom prst="rect">
            <a:avLst/>
          </a:prstGeom>
        </p:spPr>
        <p:txBody>
          <a:bodyPr lIns="0" tIns="0" rIns="0" bIns="0" rtlCol="0" anchor="t">
            <a:spAutoFit/>
          </a:bodyPr>
          <a:lstStyle/>
          <a:p>
            <a:pPr algn="ctr">
              <a:lnSpc>
                <a:spcPts val="5652"/>
              </a:lnSpc>
            </a:pPr>
            <a:r>
              <a:rPr lang="en-US" sz="3600">
                <a:solidFill>
                  <a:srgbClr val="FDFCFB"/>
                </a:solidFill>
                <a:latin typeface="Red Hat Display Bold"/>
              </a:rPr>
              <a:t>1</a:t>
            </a:r>
          </a:p>
        </p:txBody>
      </p:sp>
      <p:sp>
        <p:nvSpPr>
          <p:cNvPr id="4" name="TextBox 4"/>
          <p:cNvSpPr txBox="1"/>
          <p:nvPr/>
        </p:nvSpPr>
        <p:spPr>
          <a:xfrm>
            <a:off x="7901847" y="4731566"/>
            <a:ext cx="545211" cy="678561"/>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DFCFB"/>
                </a:solidFill>
                <a:latin typeface="Red Hat Display Bold"/>
              </a:rPr>
              <a:t>3</a:t>
            </a:r>
          </a:p>
        </p:txBody>
      </p:sp>
      <p:sp>
        <p:nvSpPr>
          <p:cNvPr id="5" name="TextBox 5"/>
          <p:cNvSpPr txBox="1"/>
          <p:nvPr/>
        </p:nvSpPr>
        <p:spPr>
          <a:xfrm>
            <a:off x="6359896" y="404045"/>
            <a:ext cx="5568207" cy="805815"/>
          </a:xfrm>
          <a:prstGeom prst="rect">
            <a:avLst/>
          </a:prstGeom>
        </p:spPr>
        <p:txBody>
          <a:bodyPr lIns="0" tIns="0" rIns="0" bIns="0" rtlCol="0" anchor="t">
            <a:spAutoFit/>
          </a:bodyPr>
          <a:lstStyle/>
          <a:p>
            <a:pPr>
              <a:lnSpc>
                <a:spcPts val="6089"/>
              </a:lnSpc>
            </a:pPr>
            <a:r>
              <a:rPr lang="en-US" sz="5799">
                <a:solidFill>
                  <a:srgbClr val="192954"/>
                </a:solidFill>
                <a:latin typeface="Kollektif Bold"/>
              </a:rPr>
              <a:t>riabilitazione</a:t>
            </a:r>
          </a:p>
        </p:txBody>
      </p:sp>
      <p:sp>
        <p:nvSpPr>
          <p:cNvPr id="6" name="TextBox 6"/>
          <p:cNvSpPr txBox="1"/>
          <p:nvPr/>
        </p:nvSpPr>
        <p:spPr>
          <a:xfrm>
            <a:off x="4193615" y="1714685"/>
            <a:ext cx="2961015" cy="121920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Numero</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
        <p:nvSpPr>
          <p:cNvPr id="7" name="TextBox 7"/>
          <p:cNvSpPr txBox="1"/>
          <p:nvPr/>
        </p:nvSpPr>
        <p:spPr>
          <a:xfrm>
            <a:off x="7356906" y="1714685"/>
            <a:ext cx="2413002" cy="121920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Km</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
        <p:nvSpPr>
          <p:cNvPr id="8" name="TextBox 8"/>
          <p:cNvSpPr txBox="1"/>
          <p:nvPr/>
        </p:nvSpPr>
        <p:spPr>
          <a:xfrm>
            <a:off x="344466" y="3764054"/>
            <a:ext cx="1908007" cy="1226125"/>
          </a:xfrm>
          <a:prstGeom prst="rect">
            <a:avLst/>
          </a:prstGeom>
        </p:spPr>
        <p:txBody>
          <a:bodyPr lIns="0" tIns="0" rIns="0" bIns="0" rtlCol="0" anchor="t">
            <a:spAutoFit/>
          </a:bodyPr>
          <a:lstStyle/>
          <a:p>
            <a:pPr algn="ctr">
              <a:lnSpc>
                <a:spcPts val="3143"/>
              </a:lnSpc>
            </a:pPr>
            <a:r>
              <a:rPr lang="en-US" sz="2993">
                <a:solidFill>
                  <a:srgbClr val="7ED957"/>
                </a:solidFill>
                <a:latin typeface="Kollektif Bold"/>
              </a:rPr>
              <a:t>Marzo</a:t>
            </a:r>
          </a:p>
          <a:p>
            <a:pPr algn="ctr">
              <a:lnSpc>
                <a:spcPts val="3143"/>
              </a:lnSpc>
            </a:pPr>
            <a:endParaRPr lang="en-US" sz="2993">
              <a:solidFill>
                <a:srgbClr val="7ED957"/>
              </a:solidFill>
              <a:latin typeface="Kollektif Bold"/>
            </a:endParaRPr>
          </a:p>
          <a:p>
            <a:pPr algn="ctr">
              <a:lnSpc>
                <a:spcPts val="3143"/>
              </a:lnSpc>
            </a:pPr>
            <a:endParaRPr lang="en-US" sz="2993">
              <a:solidFill>
                <a:srgbClr val="7ED957"/>
              </a:solidFill>
              <a:latin typeface="Kollektif Bold"/>
            </a:endParaRPr>
          </a:p>
        </p:txBody>
      </p:sp>
      <p:sp>
        <p:nvSpPr>
          <p:cNvPr id="9" name="TextBox 9"/>
          <p:cNvSpPr txBox="1"/>
          <p:nvPr/>
        </p:nvSpPr>
        <p:spPr>
          <a:xfrm>
            <a:off x="344466" y="4391404"/>
            <a:ext cx="1908007" cy="1226125"/>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Aprile</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0" name="TextBox 10"/>
          <p:cNvSpPr txBox="1"/>
          <p:nvPr/>
        </p:nvSpPr>
        <p:spPr>
          <a:xfrm>
            <a:off x="485384" y="5044847"/>
            <a:ext cx="1908007" cy="1200032"/>
          </a:xfrm>
          <a:prstGeom prst="rect">
            <a:avLst/>
          </a:prstGeom>
        </p:spPr>
        <p:txBody>
          <a:bodyPr lIns="0" tIns="0" rIns="0" bIns="0" rtlCol="0" anchor="t">
            <a:spAutoFit/>
          </a:bodyPr>
          <a:lstStyle/>
          <a:p>
            <a:pPr algn="ctr">
              <a:lnSpc>
                <a:spcPts val="3143"/>
              </a:lnSpc>
            </a:pPr>
            <a:r>
              <a:rPr lang="en-US" sz="2993">
                <a:solidFill>
                  <a:srgbClr val="7ED957"/>
                </a:solidFill>
                <a:latin typeface="Kollektif Bold"/>
              </a:rPr>
              <a:t>Maggio</a:t>
            </a:r>
          </a:p>
          <a:p>
            <a:pPr algn="ctr">
              <a:lnSpc>
                <a:spcPts val="3143"/>
              </a:lnSpc>
            </a:pPr>
            <a:endParaRPr lang="en-US" sz="2993">
              <a:solidFill>
                <a:srgbClr val="7ED957"/>
              </a:solidFill>
              <a:latin typeface="Kollektif Bold"/>
            </a:endParaRPr>
          </a:p>
          <a:p>
            <a:pPr algn="ctr">
              <a:lnSpc>
                <a:spcPts val="3143"/>
              </a:lnSpc>
            </a:pPr>
            <a:endParaRPr lang="en-US" sz="2993">
              <a:solidFill>
                <a:srgbClr val="7ED957"/>
              </a:solidFill>
              <a:latin typeface="Kollektif Bold"/>
            </a:endParaRPr>
          </a:p>
        </p:txBody>
      </p:sp>
      <p:sp>
        <p:nvSpPr>
          <p:cNvPr id="11" name="TextBox 11"/>
          <p:cNvSpPr txBox="1"/>
          <p:nvPr/>
        </p:nvSpPr>
        <p:spPr>
          <a:xfrm>
            <a:off x="485384" y="5646104"/>
            <a:ext cx="1908007" cy="1625348"/>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Giugno </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2" name="TextBox 12"/>
          <p:cNvSpPr txBox="1"/>
          <p:nvPr/>
        </p:nvSpPr>
        <p:spPr>
          <a:xfrm>
            <a:off x="344466" y="6273454"/>
            <a:ext cx="1908007" cy="1590557"/>
          </a:xfrm>
          <a:prstGeom prst="rect">
            <a:avLst/>
          </a:prstGeom>
        </p:spPr>
        <p:txBody>
          <a:bodyPr lIns="0" tIns="0" rIns="0" bIns="0" rtlCol="0" anchor="t">
            <a:spAutoFit/>
          </a:bodyPr>
          <a:lstStyle/>
          <a:p>
            <a:pPr algn="ctr">
              <a:lnSpc>
                <a:spcPts val="3143"/>
              </a:lnSpc>
            </a:pPr>
            <a:r>
              <a:rPr lang="en-US" sz="2993">
                <a:solidFill>
                  <a:srgbClr val="7ED957"/>
                </a:solidFill>
                <a:latin typeface="Kollektif Bold"/>
              </a:rPr>
              <a:t>Luglio</a:t>
            </a:r>
          </a:p>
          <a:p>
            <a:pPr algn="ctr">
              <a:lnSpc>
                <a:spcPts val="3143"/>
              </a:lnSpc>
            </a:pPr>
            <a:endParaRPr lang="en-US" sz="2993">
              <a:solidFill>
                <a:srgbClr val="7ED957"/>
              </a:solidFill>
              <a:latin typeface="Kollektif Bold"/>
            </a:endParaRPr>
          </a:p>
          <a:p>
            <a:pPr algn="ctr">
              <a:lnSpc>
                <a:spcPts val="3143"/>
              </a:lnSpc>
            </a:pPr>
            <a:endParaRPr lang="en-US" sz="2993">
              <a:solidFill>
                <a:srgbClr val="7ED957"/>
              </a:solidFill>
              <a:latin typeface="Kollektif Bold"/>
            </a:endParaRPr>
          </a:p>
          <a:p>
            <a:pPr algn="ctr">
              <a:lnSpc>
                <a:spcPts val="3143"/>
              </a:lnSpc>
            </a:pPr>
            <a:endParaRPr lang="en-US" sz="2993">
              <a:solidFill>
                <a:srgbClr val="7ED957"/>
              </a:solidFill>
              <a:latin typeface="Kollektif Bold"/>
            </a:endParaRPr>
          </a:p>
        </p:txBody>
      </p:sp>
      <p:sp>
        <p:nvSpPr>
          <p:cNvPr id="13" name="TextBox 13"/>
          <p:cNvSpPr txBox="1"/>
          <p:nvPr/>
        </p:nvSpPr>
        <p:spPr>
          <a:xfrm>
            <a:off x="485384" y="6904364"/>
            <a:ext cx="1908007" cy="1226125"/>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Agosto</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4" name="TextBox 14"/>
          <p:cNvSpPr txBox="1"/>
          <p:nvPr/>
        </p:nvSpPr>
        <p:spPr>
          <a:xfrm>
            <a:off x="749349" y="7547676"/>
            <a:ext cx="1908007" cy="1625348"/>
          </a:xfrm>
          <a:prstGeom prst="rect">
            <a:avLst/>
          </a:prstGeom>
        </p:spPr>
        <p:txBody>
          <a:bodyPr lIns="0" tIns="0" rIns="0" bIns="0" rtlCol="0" anchor="t">
            <a:spAutoFit/>
          </a:bodyPr>
          <a:lstStyle/>
          <a:p>
            <a:pPr algn="ctr">
              <a:lnSpc>
                <a:spcPts val="3143"/>
              </a:lnSpc>
            </a:pPr>
            <a:r>
              <a:rPr lang="en-US" sz="2993">
                <a:solidFill>
                  <a:srgbClr val="7ED957"/>
                </a:solidFill>
                <a:latin typeface="Kollektif Bold"/>
              </a:rPr>
              <a:t>Settembre</a:t>
            </a:r>
          </a:p>
          <a:p>
            <a:pPr algn="ctr">
              <a:lnSpc>
                <a:spcPts val="3143"/>
              </a:lnSpc>
            </a:pPr>
            <a:endParaRPr lang="en-US" sz="2993">
              <a:solidFill>
                <a:srgbClr val="7ED957"/>
              </a:solidFill>
              <a:latin typeface="Kollektif Bold"/>
            </a:endParaRPr>
          </a:p>
          <a:p>
            <a:pPr algn="ctr">
              <a:lnSpc>
                <a:spcPts val="3143"/>
              </a:lnSpc>
            </a:pPr>
            <a:endParaRPr lang="en-US" sz="2993">
              <a:solidFill>
                <a:srgbClr val="7ED957"/>
              </a:solidFill>
              <a:latin typeface="Kollektif Bold"/>
            </a:endParaRPr>
          </a:p>
          <a:p>
            <a:pPr algn="ctr">
              <a:lnSpc>
                <a:spcPts val="3143"/>
              </a:lnSpc>
            </a:pPr>
            <a:endParaRPr lang="en-US" sz="2993">
              <a:solidFill>
                <a:srgbClr val="7ED957"/>
              </a:solidFill>
              <a:latin typeface="Kollektif Bold"/>
            </a:endParaRPr>
          </a:p>
        </p:txBody>
      </p:sp>
      <p:sp>
        <p:nvSpPr>
          <p:cNvPr id="15" name="TextBox 15"/>
          <p:cNvSpPr txBox="1"/>
          <p:nvPr/>
        </p:nvSpPr>
        <p:spPr>
          <a:xfrm>
            <a:off x="485384" y="8159064"/>
            <a:ext cx="1908007" cy="1625348"/>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Ottobre</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6" name="TextBox 16"/>
          <p:cNvSpPr txBox="1"/>
          <p:nvPr/>
        </p:nvSpPr>
        <p:spPr>
          <a:xfrm>
            <a:off x="4193615" y="2664641"/>
            <a:ext cx="2961015" cy="1219200"/>
          </a:xfrm>
          <a:prstGeom prst="rect">
            <a:avLst/>
          </a:prstGeom>
        </p:spPr>
        <p:txBody>
          <a:bodyPr lIns="0" tIns="0" rIns="0" bIns="0" rtlCol="0" anchor="t">
            <a:spAutoFit/>
          </a:bodyPr>
          <a:lstStyle/>
          <a:p>
            <a:pPr algn="ctr">
              <a:lnSpc>
                <a:spcPts val="3150"/>
              </a:lnSpc>
            </a:pPr>
            <a:r>
              <a:rPr lang="en-US" sz="3000">
                <a:solidFill>
                  <a:srgbClr val="7ED957"/>
                </a:solidFill>
                <a:latin typeface="Kollektif"/>
              </a:rPr>
              <a:t>-</a:t>
            </a:r>
          </a:p>
          <a:p>
            <a:pPr algn="ctr">
              <a:lnSpc>
                <a:spcPts val="3150"/>
              </a:lnSpc>
            </a:pPr>
            <a:endParaRPr lang="en-US" sz="3000">
              <a:solidFill>
                <a:srgbClr val="7ED957"/>
              </a:solidFill>
              <a:latin typeface="Kollektif"/>
            </a:endParaRPr>
          </a:p>
          <a:p>
            <a:pPr algn="ctr">
              <a:lnSpc>
                <a:spcPts val="3150"/>
              </a:lnSpc>
            </a:pPr>
            <a:endParaRPr lang="en-US" sz="3000">
              <a:solidFill>
                <a:srgbClr val="7ED957"/>
              </a:solidFill>
              <a:latin typeface="Kollektif"/>
            </a:endParaRPr>
          </a:p>
        </p:txBody>
      </p:sp>
      <p:sp>
        <p:nvSpPr>
          <p:cNvPr id="17" name="TextBox 17"/>
          <p:cNvSpPr txBox="1"/>
          <p:nvPr/>
        </p:nvSpPr>
        <p:spPr>
          <a:xfrm>
            <a:off x="4193615" y="3206431"/>
            <a:ext cx="2961015" cy="41910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5</a:t>
            </a:r>
          </a:p>
        </p:txBody>
      </p:sp>
      <p:sp>
        <p:nvSpPr>
          <p:cNvPr id="18" name="TextBox 18"/>
          <p:cNvSpPr txBox="1"/>
          <p:nvPr/>
        </p:nvSpPr>
        <p:spPr>
          <a:xfrm>
            <a:off x="4193615" y="3724689"/>
            <a:ext cx="2961015" cy="819150"/>
          </a:xfrm>
          <a:prstGeom prst="rect">
            <a:avLst/>
          </a:prstGeom>
        </p:spPr>
        <p:txBody>
          <a:bodyPr lIns="0" tIns="0" rIns="0" bIns="0" rtlCol="0" anchor="t">
            <a:spAutoFit/>
          </a:bodyPr>
          <a:lstStyle/>
          <a:p>
            <a:pPr algn="ctr">
              <a:lnSpc>
                <a:spcPts val="3150"/>
              </a:lnSpc>
            </a:pPr>
            <a:r>
              <a:rPr lang="en-US" sz="3000">
                <a:solidFill>
                  <a:srgbClr val="7ED957"/>
                </a:solidFill>
                <a:latin typeface="Kollektif"/>
              </a:rPr>
              <a:t>9</a:t>
            </a:r>
          </a:p>
          <a:p>
            <a:pPr algn="ctr">
              <a:lnSpc>
                <a:spcPts val="3150"/>
              </a:lnSpc>
            </a:pPr>
            <a:endParaRPr lang="en-US" sz="3000">
              <a:solidFill>
                <a:srgbClr val="7ED957"/>
              </a:solidFill>
              <a:latin typeface="Kollektif"/>
            </a:endParaRPr>
          </a:p>
        </p:txBody>
      </p:sp>
      <p:sp>
        <p:nvSpPr>
          <p:cNvPr id="19" name="TextBox 19"/>
          <p:cNvSpPr txBox="1"/>
          <p:nvPr/>
        </p:nvSpPr>
        <p:spPr>
          <a:xfrm>
            <a:off x="4193615" y="4324350"/>
            <a:ext cx="2961015" cy="81915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5</a:t>
            </a:r>
          </a:p>
          <a:p>
            <a:pPr algn="ctr">
              <a:lnSpc>
                <a:spcPts val="3150"/>
              </a:lnSpc>
            </a:pPr>
            <a:endParaRPr lang="en-US" sz="3000">
              <a:solidFill>
                <a:srgbClr val="192954"/>
              </a:solidFill>
              <a:latin typeface="Kollektif"/>
            </a:endParaRPr>
          </a:p>
        </p:txBody>
      </p:sp>
      <p:sp>
        <p:nvSpPr>
          <p:cNvPr id="20" name="TextBox 20"/>
          <p:cNvSpPr txBox="1"/>
          <p:nvPr/>
        </p:nvSpPr>
        <p:spPr>
          <a:xfrm>
            <a:off x="7154631" y="2615941"/>
            <a:ext cx="2961015" cy="419100"/>
          </a:xfrm>
          <a:prstGeom prst="rect">
            <a:avLst/>
          </a:prstGeom>
        </p:spPr>
        <p:txBody>
          <a:bodyPr lIns="0" tIns="0" rIns="0" bIns="0" rtlCol="0" anchor="t">
            <a:spAutoFit/>
          </a:bodyPr>
          <a:lstStyle/>
          <a:p>
            <a:pPr algn="ctr">
              <a:lnSpc>
                <a:spcPts val="3150"/>
              </a:lnSpc>
            </a:pPr>
            <a:r>
              <a:rPr lang="en-US" sz="3000">
                <a:solidFill>
                  <a:srgbClr val="7ED957"/>
                </a:solidFill>
                <a:latin typeface="Kollektif"/>
              </a:rPr>
              <a:t>-</a:t>
            </a:r>
          </a:p>
        </p:txBody>
      </p:sp>
      <p:sp>
        <p:nvSpPr>
          <p:cNvPr id="21" name="TextBox 21"/>
          <p:cNvSpPr txBox="1"/>
          <p:nvPr/>
        </p:nvSpPr>
        <p:spPr>
          <a:xfrm>
            <a:off x="7082899" y="3150416"/>
            <a:ext cx="2961015" cy="81915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208</a:t>
            </a:r>
          </a:p>
          <a:p>
            <a:pPr algn="ctr">
              <a:lnSpc>
                <a:spcPts val="3150"/>
              </a:lnSpc>
            </a:pPr>
            <a:endParaRPr lang="en-US" sz="3000">
              <a:solidFill>
                <a:srgbClr val="192954"/>
              </a:solidFill>
              <a:latin typeface="Kollektif"/>
            </a:endParaRPr>
          </a:p>
        </p:txBody>
      </p:sp>
      <p:sp>
        <p:nvSpPr>
          <p:cNvPr id="22" name="TextBox 22"/>
          <p:cNvSpPr txBox="1"/>
          <p:nvPr/>
        </p:nvSpPr>
        <p:spPr>
          <a:xfrm>
            <a:off x="7082899" y="3765389"/>
            <a:ext cx="2961015" cy="819150"/>
          </a:xfrm>
          <a:prstGeom prst="rect">
            <a:avLst/>
          </a:prstGeom>
        </p:spPr>
        <p:txBody>
          <a:bodyPr lIns="0" tIns="0" rIns="0" bIns="0" rtlCol="0" anchor="t">
            <a:spAutoFit/>
          </a:bodyPr>
          <a:lstStyle/>
          <a:p>
            <a:pPr algn="ctr">
              <a:lnSpc>
                <a:spcPts val="3150"/>
              </a:lnSpc>
            </a:pPr>
            <a:r>
              <a:rPr lang="en-US" sz="3000">
                <a:solidFill>
                  <a:srgbClr val="7ED957"/>
                </a:solidFill>
                <a:latin typeface="Kollektif"/>
              </a:rPr>
              <a:t>349</a:t>
            </a:r>
          </a:p>
          <a:p>
            <a:pPr algn="ctr">
              <a:lnSpc>
                <a:spcPts val="3150"/>
              </a:lnSpc>
            </a:pPr>
            <a:endParaRPr lang="en-US" sz="3000">
              <a:solidFill>
                <a:srgbClr val="7ED957"/>
              </a:solidFill>
              <a:latin typeface="Kollektif"/>
            </a:endParaRPr>
          </a:p>
        </p:txBody>
      </p:sp>
      <p:sp>
        <p:nvSpPr>
          <p:cNvPr id="23" name="TextBox 23"/>
          <p:cNvSpPr txBox="1"/>
          <p:nvPr/>
        </p:nvSpPr>
        <p:spPr>
          <a:xfrm>
            <a:off x="485384" y="2677470"/>
            <a:ext cx="1908007" cy="809507"/>
          </a:xfrm>
          <a:prstGeom prst="rect">
            <a:avLst/>
          </a:prstGeom>
        </p:spPr>
        <p:txBody>
          <a:bodyPr lIns="0" tIns="0" rIns="0" bIns="0" rtlCol="0" anchor="t">
            <a:spAutoFit/>
          </a:bodyPr>
          <a:lstStyle/>
          <a:p>
            <a:pPr algn="ctr">
              <a:lnSpc>
                <a:spcPts val="3143"/>
              </a:lnSpc>
            </a:pPr>
            <a:r>
              <a:rPr lang="en-US" sz="2993">
                <a:solidFill>
                  <a:srgbClr val="7ED957"/>
                </a:solidFill>
                <a:latin typeface="Kollektif Bold"/>
              </a:rPr>
              <a:t>Gennaio</a:t>
            </a:r>
          </a:p>
          <a:p>
            <a:pPr algn="ctr">
              <a:lnSpc>
                <a:spcPts val="3143"/>
              </a:lnSpc>
            </a:pPr>
            <a:endParaRPr lang="en-US" sz="2993">
              <a:solidFill>
                <a:srgbClr val="7ED957"/>
              </a:solidFill>
              <a:latin typeface="Kollektif Bold"/>
            </a:endParaRPr>
          </a:p>
        </p:txBody>
      </p:sp>
      <p:sp>
        <p:nvSpPr>
          <p:cNvPr id="24" name="TextBox 24"/>
          <p:cNvSpPr txBox="1"/>
          <p:nvPr/>
        </p:nvSpPr>
        <p:spPr>
          <a:xfrm>
            <a:off x="592774" y="3235066"/>
            <a:ext cx="1908007" cy="809507"/>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Febbraio</a:t>
            </a:r>
          </a:p>
          <a:p>
            <a:pPr algn="ctr">
              <a:lnSpc>
                <a:spcPts val="3143"/>
              </a:lnSpc>
            </a:pPr>
            <a:endParaRPr lang="en-US" sz="2993">
              <a:solidFill>
                <a:srgbClr val="192954"/>
              </a:solidFill>
              <a:latin typeface="Kollektif Bold"/>
            </a:endParaRPr>
          </a:p>
        </p:txBody>
      </p:sp>
      <p:sp>
        <p:nvSpPr>
          <p:cNvPr id="25" name="TextBox 25"/>
          <p:cNvSpPr txBox="1"/>
          <p:nvPr/>
        </p:nvSpPr>
        <p:spPr>
          <a:xfrm>
            <a:off x="4193615" y="4984589"/>
            <a:ext cx="2961015" cy="419100"/>
          </a:xfrm>
          <a:prstGeom prst="rect">
            <a:avLst/>
          </a:prstGeom>
        </p:spPr>
        <p:txBody>
          <a:bodyPr lIns="0" tIns="0" rIns="0" bIns="0" rtlCol="0" anchor="t">
            <a:spAutoFit/>
          </a:bodyPr>
          <a:lstStyle/>
          <a:p>
            <a:pPr algn="ctr">
              <a:lnSpc>
                <a:spcPts val="3150"/>
              </a:lnSpc>
            </a:pPr>
            <a:r>
              <a:rPr lang="en-US" sz="3000">
                <a:solidFill>
                  <a:srgbClr val="7ED957"/>
                </a:solidFill>
                <a:latin typeface="Kollektif"/>
              </a:rPr>
              <a:t>-</a:t>
            </a:r>
          </a:p>
        </p:txBody>
      </p:sp>
      <p:sp>
        <p:nvSpPr>
          <p:cNvPr id="26" name="TextBox 26"/>
          <p:cNvSpPr txBox="1"/>
          <p:nvPr/>
        </p:nvSpPr>
        <p:spPr>
          <a:xfrm>
            <a:off x="4193615" y="5498939"/>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7</a:t>
            </a:r>
          </a:p>
        </p:txBody>
      </p:sp>
      <p:sp>
        <p:nvSpPr>
          <p:cNvPr id="27" name="TextBox 27"/>
          <p:cNvSpPr txBox="1"/>
          <p:nvPr/>
        </p:nvSpPr>
        <p:spPr>
          <a:xfrm>
            <a:off x="7082899" y="4394039"/>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200</a:t>
            </a:r>
          </a:p>
        </p:txBody>
      </p:sp>
      <p:sp>
        <p:nvSpPr>
          <p:cNvPr id="28" name="TextBox 28"/>
          <p:cNvSpPr txBox="1"/>
          <p:nvPr/>
        </p:nvSpPr>
        <p:spPr>
          <a:xfrm>
            <a:off x="7082899" y="5058102"/>
            <a:ext cx="2961015" cy="419100"/>
          </a:xfrm>
          <a:prstGeom prst="rect">
            <a:avLst/>
          </a:prstGeom>
        </p:spPr>
        <p:txBody>
          <a:bodyPr lIns="0" tIns="0" rIns="0" bIns="0" rtlCol="0" anchor="t">
            <a:spAutoFit/>
          </a:bodyPr>
          <a:lstStyle/>
          <a:p>
            <a:pPr algn="ctr">
              <a:lnSpc>
                <a:spcPts val="3150"/>
              </a:lnSpc>
            </a:pPr>
            <a:r>
              <a:rPr lang="en-US" sz="3000">
                <a:solidFill>
                  <a:srgbClr val="7ED957"/>
                </a:solidFill>
                <a:latin typeface="Kollektif"/>
              </a:rPr>
              <a:t>-</a:t>
            </a:r>
          </a:p>
        </p:txBody>
      </p:sp>
      <p:sp>
        <p:nvSpPr>
          <p:cNvPr id="29" name="TextBox 29"/>
          <p:cNvSpPr txBox="1"/>
          <p:nvPr/>
        </p:nvSpPr>
        <p:spPr>
          <a:xfrm>
            <a:off x="7082899" y="5505377"/>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277</a:t>
            </a:r>
          </a:p>
        </p:txBody>
      </p:sp>
      <p:sp>
        <p:nvSpPr>
          <p:cNvPr id="30" name="TextBox 30"/>
          <p:cNvSpPr txBox="1"/>
          <p:nvPr/>
        </p:nvSpPr>
        <p:spPr>
          <a:xfrm>
            <a:off x="4193615" y="6164438"/>
            <a:ext cx="2961015" cy="419100"/>
          </a:xfrm>
          <a:prstGeom prst="rect">
            <a:avLst/>
          </a:prstGeom>
        </p:spPr>
        <p:txBody>
          <a:bodyPr lIns="0" tIns="0" rIns="0" bIns="0" rtlCol="0" anchor="t">
            <a:spAutoFit/>
          </a:bodyPr>
          <a:lstStyle/>
          <a:p>
            <a:pPr algn="ctr">
              <a:lnSpc>
                <a:spcPts val="3150"/>
              </a:lnSpc>
            </a:pPr>
            <a:r>
              <a:rPr lang="en-US" sz="3000">
                <a:solidFill>
                  <a:srgbClr val="7ED957"/>
                </a:solidFill>
                <a:latin typeface="Kollektif"/>
              </a:rPr>
              <a:t>5</a:t>
            </a:r>
          </a:p>
        </p:txBody>
      </p:sp>
      <p:sp>
        <p:nvSpPr>
          <p:cNvPr id="31" name="TextBox 31"/>
          <p:cNvSpPr txBox="1"/>
          <p:nvPr/>
        </p:nvSpPr>
        <p:spPr>
          <a:xfrm>
            <a:off x="7154631" y="6141266"/>
            <a:ext cx="2961015" cy="419100"/>
          </a:xfrm>
          <a:prstGeom prst="rect">
            <a:avLst/>
          </a:prstGeom>
        </p:spPr>
        <p:txBody>
          <a:bodyPr lIns="0" tIns="0" rIns="0" bIns="0" rtlCol="0" anchor="t">
            <a:spAutoFit/>
          </a:bodyPr>
          <a:lstStyle/>
          <a:p>
            <a:pPr algn="ctr">
              <a:lnSpc>
                <a:spcPts val="3150"/>
              </a:lnSpc>
            </a:pPr>
            <a:r>
              <a:rPr lang="en-US" sz="3000">
                <a:solidFill>
                  <a:srgbClr val="7ED957"/>
                </a:solidFill>
                <a:latin typeface="Kollektif"/>
              </a:rPr>
              <a:t>274</a:t>
            </a:r>
          </a:p>
        </p:txBody>
      </p:sp>
      <p:sp>
        <p:nvSpPr>
          <p:cNvPr id="32" name="TextBox 32"/>
          <p:cNvSpPr txBox="1"/>
          <p:nvPr/>
        </p:nvSpPr>
        <p:spPr>
          <a:xfrm>
            <a:off x="4193615" y="6726413"/>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4</a:t>
            </a:r>
          </a:p>
        </p:txBody>
      </p:sp>
      <p:sp>
        <p:nvSpPr>
          <p:cNvPr id="33" name="TextBox 33"/>
          <p:cNvSpPr txBox="1"/>
          <p:nvPr/>
        </p:nvSpPr>
        <p:spPr>
          <a:xfrm>
            <a:off x="7082899" y="6802613"/>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255</a:t>
            </a:r>
          </a:p>
        </p:txBody>
      </p:sp>
      <p:sp>
        <p:nvSpPr>
          <p:cNvPr id="34" name="TextBox 34"/>
          <p:cNvSpPr txBox="1"/>
          <p:nvPr/>
        </p:nvSpPr>
        <p:spPr>
          <a:xfrm>
            <a:off x="4193615" y="7497938"/>
            <a:ext cx="2961015" cy="419100"/>
          </a:xfrm>
          <a:prstGeom prst="rect">
            <a:avLst/>
          </a:prstGeom>
        </p:spPr>
        <p:txBody>
          <a:bodyPr lIns="0" tIns="0" rIns="0" bIns="0" rtlCol="0" anchor="t">
            <a:spAutoFit/>
          </a:bodyPr>
          <a:lstStyle/>
          <a:p>
            <a:pPr algn="ctr">
              <a:lnSpc>
                <a:spcPts val="3150"/>
              </a:lnSpc>
            </a:pPr>
            <a:r>
              <a:rPr lang="en-US" sz="3000">
                <a:solidFill>
                  <a:srgbClr val="7ED957"/>
                </a:solidFill>
                <a:latin typeface="Kollektif"/>
              </a:rPr>
              <a:t>9</a:t>
            </a:r>
          </a:p>
        </p:txBody>
      </p:sp>
      <p:sp>
        <p:nvSpPr>
          <p:cNvPr id="35" name="TextBox 35"/>
          <p:cNvSpPr txBox="1"/>
          <p:nvPr/>
        </p:nvSpPr>
        <p:spPr>
          <a:xfrm>
            <a:off x="7082899" y="7503341"/>
            <a:ext cx="2961015" cy="419100"/>
          </a:xfrm>
          <a:prstGeom prst="rect">
            <a:avLst/>
          </a:prstGeom>
        </p:spPr>
        <p:txBody>
          <a:bodyPr lIns="0" tIns="0" rIns="0" bIns="0" rtlCol="0" anchor="t">
            <a:spAutoFit/>
          </a:bodyPr>
          <a:lstStyle/>
          <a:p>
            <a:pPr algn="ctr">
              <a:lnSpc>
                <a:spcPts val="3150"/>
              </a:lnSpc>
            </a:pPr>
            <a:r>
              <a:rPr lang="en-US" sz="3000">
                <a:solidFill>
                  <a:srgbClr val="7ED957"/>
                </a:solidFill>
                <a:latin typeface="Kollektif"/>
              </a:rPr>
              <a:t>540</a:t>
            </a:r>
          </a:p>
        </p:txBody>
      </p:sp>
      <p:sp>
        <p:nvSpPr>
          <p:cNvPr id="36" name="TextBox 36"/>
          <p:cNvSpPr txBox="1"/>
          <p:nvPr/>
        </p:nvSpPr>
        <p:spPr>
          <a:xfrm>
            <a:off x="4193615" y="8036741"/>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a:t>
            </a:r>
          </a:p>
        </p:txBody>
      </p:sp>
      <p:sp>
        <p:nvSpPr>
          <p:cNvPr id="37" name="TextBox 37"/>
          <p:cNvSpPr txBox="1"/>
          <p:nvPr/>
        </p:nvSpPr>
        <p:spPr>
          <a:xfrm>
            <a:off x="7082899" y="8168589"/>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a:t>
            </a:r>
          </a:p>
        </p:txBody>
      </p:sp>
      <p:sp>
        <p:nvSpPr>
          <p:cNvPr id="38" name="TextBox 38"/>
          <p:cNvSpPr txBox="1"/>
          <p:nvPr/>
        </p:nvSpPr>
        <p:spPr>
          <a:xfrm>
            <a:off x="749349" y="8787714"/>
            <a:ext cx="1908007" cy="1625348"/>
          </a:xfrm>
          <a:prstGeom prst="rect">
            <a:avLst/>
          </a:prstGeom>
        </p:spPr>
        <p:txBody>
          <a:bodyPr lIns="0" tIns="0" rIns="0" bIns="0" rtlCol="0" anchor="t">
            <a:spAutoFit/>
          </a:bodyPr>
          <a:lstStyle/>
          <a:p>
            <a:pPr algn="ctr">
              <a:lnSpc>
                <a:spcPts val="3143"/>
              </a:lnSpc>
            </a:pPr>
            <a:r>
              <a:rPr lang="en-US" sz="2993">
                <a:solidFill>
                  <a:srgbClr val="7ED957"/>
                </a:solidFill>
                <a:latin typeface="Kollektif Bold"/>
              </a:rPr>
              <a:t>Novembre</a:t>
            </a:r>
          </a:p>
          <a:p>
            <a:pPr algn="ctr">
              <a:lnSpc>
                <a:spcPts val="3143"/>
              </a:lnSpc>
            </a:pPr>
            <a:endParaRPr lang="en-US" sz="2993">
              <a:solidFill>
                <a:srgbClr val="7ED957"/>
              </a:solidFill>
              <a:latin typeface="Kollektif Bold"/>
            </a:endParaRPr>
          </a:p>
          <a:p>
            <a:pPr algn="ctr">
              <a:lnSpc>
                <a:spcPts val="3143"/>
              </a:lnSpc>
            </a:pPr>
            <a:endParaRPr lang="en-US" sz="2993">
              <a:solidFill>
                <a:srgbClr val="7ED957"/>
              </a:solidFill>
              <a:latin typeface="Kollektif Bold"/>
            </a:endParaRPr>
          </a:p>
          <a:p>
            <a:pPr algn="ctr">
              <a:lnSpc>
                <a:spcPts val="3143"/>
              </a:lnSpc>
            </a:pPr>
            <a:endParaRPr lang="en-US" sz="2993">
              <a:solidFill>
                <a:srgbClr val="7ED957"/>
              </a:solidFill>
              <a:latin typeface="Kollektif Bold"/>
            </a:endParaRPr>
          </a:p>
        </p:txBody>
      </p:sp>
      <p:sp>
        <p:nvSpPr>
          <p:cNvPr id="39" name="TextBox 39"/>
          <p:cNvSpPr txBox="1"/>
          <p:nvPr/>
        </p:nvSpPr>
        <p:spPr>
          <a:xfrm>
            <a:off x="4193615" y="8692464"/>
            <a:ext cx="2961015" cy="419100"/>
          </a:xfrm>
          <a:prstGeom prst="rect">
            <a:avLst/>
          </a:prstGeom>
        </p:spPr>
        <p:txBody>
          <a:bodyPr lIns="0" tIns="0" rIns="0" bIns="0" rtlCol="0" anchor="t">
            <a:spAutoFit/>
          </a:bodyPr>
          <a:lstStyle/>
          <a:p>
            <a:pPr algn="ctr">
              <a:lnSpc>
                <a:spcPts val="3150"/>
              </a:lnSpc>
            </a:pPr>
            <a:r>
              <a:rPr lang="en-US" sz="3000">
                <a:solidFill>
                  <a:srgbClr val="7ED957"/>
                </a:solidFill>
                <a:latin typeface="Kollektif"/>
              </a:rPr>
              <a:t>-</a:t>
            </a:r>
          </a:p>
        </p:txBody>
      </p:sp>
      <p:sp>
        <p:nvSpPr>
          <p:cNvPr id="40" name="TextBox 40"/>
          <p:cNvSpPr txBox="1"/>
          <p:nvPr/>
        </p:nvSpPr>
        <p:spPr>
          <a:xfrm>
            <a:off x="7082899" y="8766950"/>
            <a:ext cx="2961015" cy="419100"/>
          </a:xfrm>
          <a:prstGeom prst="rect">
            <a:avLst/>
          </a:prstGeom>
        </p:spPr>
        <p:txBody>
          <a:bodyPr lIns="0" tIns="0" rIns="0" bIns="0" rtlCol="0" anchor="t">
            <a:spAutoFit/>
          </a:bodyPr>
          <a:lstStyle/>
          <a:p>
            <a:pPr algn="ctr">
              <a:lnSpc>
                <a:spcPts val="3150"/>
              </a:lnSpc>
            </a:pPr>
            <a:r>
              <a:rPr lang="en-US" sz="3000">
                <a:solidFill>
                  <a:srgbClr val="7ED957"/>
                </a:solidFill>
                <a:latin typeface="Kollektif"/>
              </a:rPr>
              <a:t>-</a:t>
            </a:r>
          </a:p>
        </p:txBody>
      </p:sp>
      <p:sp>
        <p:nvSpPr>
          <p:cNvPr id="41" name="TextBox 41"/>
          <p:cNvSpPr txBox="1"/>
          <p:nvPr/>
        </p:nvSpPr>
        <p:spPr>
          <a:xfrm>
            <a:off x="592774" y="9347975"/>
            <a:ext cx="1908007" cy="1625348"/>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Dicembre</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42" name="TextBox 42"/>
          <p:cNvSpPr txBox="1"/>
          <p:nvPr/>
        </p:nvSpPr>
        <p:spPr>
          <a:xfrm>
            <a:off x="4193615" y="9328925"/>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a:t>
            </a:r>
          </a:p>
        </p:txBody>
      </p:sp>
      <p:sp>
        <p:nvSpPr>
          <p:cNvPr id="43" name="TextBox 43"/>
          <p:cNvSpPr txBox="1"/>
          <p:nvPr/>
        </p:nvSpPr>
        <p:spPr>
          <a:xfrm>
            <a:off x="7082899" y="9357500"/>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a:t>
            </a:r>
          </a:p>
        </p:txBody>
      </p:sp>
      <p:sp>
        <p:nvSpPr>
          <p:cNvPr id="44" name="TextBox 44"/>
          <p:cNvSpPr txBox="1"/>
          <p:nvPr/>
        </p:nvSpPr>
        <p:spPr>
          <a:xfrm>
            <a:off x="10200702" y="3243571"/>
            <a:ext cx="4840335" cy="2445868"/>
          </a:xfrm>
          <a:prstGeom prst="rect">
            <a:avLst/>
          </a:prstGeom>
        </p:spPr>
        <p:txBody>
          <a:bodyPr lIns="0" tIns="0" rIns="0" bIns="0" rtlCol="0" anchor="t">
            <a:spAutoFit/>
          </a:bodyPr>
          <a:lstStyle/>
          <a:p>
            <a:pPr algn="ctr">
              <a:lnSpc>
                <a:spcPts val="6318"/>
              </a:lnSpc>
            </a:pPr>
            <a:r>
              <a:rPr lang="en-US" sz="6017">
                <a:solidFill>
                  <a:srgbClr val="192954"/>
                </a:solidFill>
                <a:latin typeface="Kollektif"/>
              </a:rPr>
              <a:t>Numero Totale viaggi</a:t>
            </a:r>
          </a:p>
          <a:p>
            <a:pPr algn="ctr">
              <a:lnSpc>
                <a:spcPts val="6318"/>
              </a:lnSpc>
            </a:pPr>
            <a:endParaRPr lang="en-US" sz="6017">
              <a:solidFill>
                <a:srgbClr val="192954"/>
              </a:solidFill>
              <a:latin typeface="Kollektif"/>
            </a:endParaRPr>
          </a:p>
        </p:txBody>
      </p:sp>
      <p:sp>
        <p:nvSpPr>
          <p:cNvPr id="45" name="TextBox 45"/>
          <p:cNvSpPr txBox="1"/>
          <p:nvPr/>
        </p:nvSpPr>
        <p:spPr>
          <a:xfrm>
            <a:off x="13523164" y="6034586"/>
            <a:ext cx="4858487" cy="651510"/>
          </a:xfrm>
          <a:prstGeom prst="rect">
            <a:avLst/>
          </a:prstGeom>
        </p:spPr>
        <p:txBody>
          <a:bodyPr lIns="0" tIns="0" rIns="0" bIns="0" rtlCol="0" anchor="t">
            <a:spAutoFit/>
          </a:bodyPr>
          <a:lstStyle/>
          <a:p>
            <a:pPr algn="ctr">
              <a:lnSpc>
                <a:spcPts val="4934"/>
              </a:lnSpc>
            </a:pPr>
            <a:r>
              <a:rPr lang="en-US" sz="4699">
                <a:solidFill>
                  <a:srgbClr val="192954"/>
                </a:solidFill>
                <a:latin typeface="Kollektif"/>
              </a:rPr>
              <a:t>2.103</a:t>
            </a:r>
          </a:p>
        </p:txBody>
      </p:sp>
      <p:sp>
        <p:nvSpPr>
          <p:cNvPr id="46" name="TextBox 46"/>
          <p:cNvSpPr txBox="1"/>
          <p:nvPr/>
        </p:nvSpPr>
        <p:spPr>
          <a:xfrm>
            <a:off x="13616815" y="3792629"/>
            <a:ext cx="4671185" cy="1270635"/>
          </a:xfrm>
          <a:prstGeom prst="rect">
            <a:avLst/>
          </a:prstGeom>
        </p:spPr>
        <p:txBody>
          <a:bodyPr lIns="0" tIns="0" rIns="0" bIns="0" rtlCol="0" anchor="t">
            <a:spAutoFit/>
          </a:bodyPr>
          <a:lstStyle/>
          <a:p>
            <a:pPr algn="ctr">
              <a:lnSpc>
                <a:spcPts val="4934"/>
              </a:lnSpc>
            </a:pPr>
            <a:r>
              <a:rPr lang="en-US" sz="4699">
                <a:solidFill>
                  <a:srgbClr val="192954"/>
                </a:solidFill>
                <a:latin typeface="Kollektif"/>
              </a:rPr>
              <a:t>44</a:t>
            </a:r>
          </a:p>
          <a:p>
            <a:pPr algn="ctr">
              <a:lnSpc>
                <a:spcPts val="4934"/>
              </a:lnSpc>
            </a:pPr>
            <a:endParaRPr lang="en-US" sz="4699">
              <a:solidFill>
                <a:srgbClr val="192954"/>
              </a:solidFill>
              <a:latin typeface="Kollektif"/>
            </a:endParaRPr>
          </a:p>
        </p:txBody>
      </p:sp>
      <p:sp>
        <p:nvSpPr>
          <p:cNvPr id="47" name="TextBox 47"/>
          <p:cNvSpPr txBox="1"/>
          <p:nvPr/>
        </p:nvSpPr>
        <p:spPr>
          <a:xfrm>
            <a:off x="10526241" y="5655491"/>
            <a:ext cx="4189256" cy="2438400"/>
          </a:xfrm>
          <a:prstGeom prst="rect">
            <a:avLst/>
          </a:prstGeom>
        </p:spPr>
        <p:txBody>
          <a:bodyPr lIns="0" tIns="0" rIns="0" bIns="0" rtlCol="0" anchor="t">
            <a:spAutoFit/>
          </a:bodyPr>
          <a:lstStyle/>
          <a:p>
            <a:pPr algn="ctr">
              <a:lnSpc>
                <a:spcPts val="6300"/>
              </a:lnSpc>
            </a:pPr>
            <a:r>
              <a:rPr lang="en-US" sz="6000">
                <a:solidFill>
                  <a:srgbClr val="192954"/>
                </a:solidFill>
                <a:latin typeface="Kollektif"/>
              </a:rPr>
              <a:t>Numero Totale Km</a:t>
            </a:r>
          </a:p>
          <a:p>
            <a:pPr algn="ctr">
              <a:lnSpc>
                <a:spcPts val="6300"/>
              </a:lnSpc>
            </a:pPr>
            <a:endParaRPr lang="en-US" sz="6000">
              <a:solidFill>
                <a:srgbClr val="192954"/>
              </a:solidFill>
              <a:latin typeface="Kollektif"/>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56186" y="2505260"/>
            <a:ext cx="8406858" cy="5474966"/>
          </a:xfrm>
          <a:prstGeom prst="rect">
            <a:avLst/>
          </a:prstGeom>
        </p:spPr>
      </p:pic>
      <p:sp>
        <p:nvSpPr>
          <p:cNvPr id="3" name="TextBox 3"/>
          <p:cNvSpPr txBox="1"/>
          <p:nvPr/>
        </p:nvSpPr>
        <p:spPr>
          <a:xfrm>
            <a:off x="7901847" y="2171885"/>
            <a:ext cx="545211" cy="678561"/>
          </a:xfrm>
          <a:prstGeom prst="rect">
            <a:avLst/>
          </a:prstGeom>
        </p:spPr>
        <p:txBody>
          <a:bodyPr lIns="0" tIns="0" rIns="0" bIns="0" rtlCol="0" anchor="t">
            <a:spAutoFit/>
          </a:bodyPr>
          <a:lstStyle/>
          <a:p>
            <a:pPr algn="ctr">
              <a:lnSpc>
                <a:spcPts val="5652"/>
              </a:lnSpc>
            </a:pPr>
            <a:r>
              <a:rPr lang="en-US" sz="3600">
                <a:solidFill>
                  <a:srgbClr val="FDFCFB"/>
                </a:solidFill>
                <a:latin typeface="Red Hat Display Bold"/>
              </a:rPr>
              <a:t>1</a:t>
            </a:r>
          </a:p>
        </p:txBody>
      </p:sp>
      <p:sp>
        <p:nvSpPr>
          <p:cNvPr id="4" name="TextBox 4"/>
          <p:cNvSpPr txBox="1"/>
          <p:nvPr/>
        </p:nvSpPr>
        <p:spPr>
          <a:xfrm>
            <a:off x="7901847" y="4731566"/>
            <a:ext cx="545211" cy="678561"/>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DFCFB"/>
                </a:solidFill>
                <a:latin typeface="Red Hat Display Bold"/>
              </a:rPr>
              <a:t>3</a:t>
            </a:r>
          </a:p>
        </p:txBody>
      </p:sp>
      <p:sp>
        <p:nvSpPr>
          <p:cNvPr id="5" name="TextBox 5"/>
          <p:cNvSpPr txBox="1"/>
          <p:nvPr/>
        </p:nvSpPr>
        <p:spPr>
          <a:xfrm>
            <a:off x="6672083" y="384995"/>
            <a:ext cx="5568207" cy="805815"/>
          </a:xfrm>
          <a:prstGeom prst="rect">
            <a:avLst/>
          </a:prstGeom>
        </p:spPr>
        <p:txBody>
          <a:bodyPr lIns="0" tIns="0" rIns="0" bIns="0" rtlCol="0" anchor="t">
            <a:spAutoFit/>
          </a:bodyPr>
          <a:lstStyle/>
          <a:p>
            <a:pPr>
              <a:lnSpc>
                <a:spcPts val="6089"/>
              </a:lnSpc>
            </a:pPr>
            <a:r>
              <a:rPr lang="en-US" sz="5799">
                <a:solidFill>
                  <a:srgbClr val="192954"/>
                </a:solidFill>
                <a:latin typeface="Kollektif Bold"/>
              </a:rPr>
              <a:t>oncologico</a:t>
            </a:r>
          </a:p>
        </p:txBody>
      </p:sp>
      <p:sp>
        <p:nvSpPr>
          <p:cNvPr id="6" name="TextBox 6"/>
          <p:cNvSpPr txBox="1"/>
          <p:nvPr/>
        </p:nvSpPr>
        <p:spPr>
          <a:xfrm>
            <a:off x="4193615" y="1714685"/>
            <a:ext cx="2961015" cy="121920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Numero</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
        <p:nvSpPr>
          <p:cNvPr id="7" name="TextBox 7"/>
          <p:cNvSpPr txBox="1"/>
          <p:nvPr/>
        </p:nvSpPr>
        <p:spPr>
          <a:xfrm>
            <a:off x="7356906" y="1714685"/>
            <a:ext cx="2413002" cy="121920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Km</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
        <p:nvSpPr>
          <p:cNvPr id="8" name="TextBox 8"/>
          <p:cNvSpPr txBox="1"/>
          <p:nvPr/>
        </p:nvSpPr>
        <p:spPr>
          <a:xfrm>
            <a:off x="344466" y="3764054"/>
            <a:ext cx="1908007" cy="1226125"/>
          </a:xfrm>
          <a:prstGeom prst="rect">
            <a:avLst/>
          </a:prstGeom>
        </p:spPr>
        <p:txBody>
          <a:bodyPr lIns="0" tIns="0" rIns="0" bIns="0" rtlCol="0" anchor="t">
            <a:spAutoFit/>
          </a:bodyPr>
          <a:lstStyle/>
          <a:p>
            <a:pPr algn="ctr">
              <a:lnSpc>
                <a:spcPts val="3143"/>
              </a:lnSpc>
            </a:pPr>
            <a:r>
              <a:rPr lang="en-US" sz="2993">
                <a:solidFill>
                  <a:srgbClr val="FFBD59"/>
                </a:solidFill>
                <a:latin typeface="Kollektif Bold"/>
              </a:rPr>
              <a:t>Marzo</a:t>
            </a:r>
          </a:p>
          <a:p>
            <a:pPr algn="ctr">
              <a:lnSpc>
                <a:spcPts val="3143"/>
              </a:lnSpc>
            </a:pPr>
            <a:endParaRPr lang="en-US" sz="2993">
              <a:solidFill>
                <a:srgbClr val="FFBD59"/>
              </a:solidFill>
              <a:latin typeface="Kollektif Bold"/>
            </a:endParaRPr>
          </a:p>
          <a:p>
            <a:pPr algn="ctr">
              <a:lnSpc>
                <a:spcPts val="3143"/>
              </a:lnSpc>
            </a:pPr>
            <a:endParaRPr lang="en-US" sz="2993">
              <a:solidFill>
                <a:srgbClr val="FFBD59"/>
              </a:solidFill>
              <a:latin typeface="Kollektif Bold"/>
            </a:endParaRPr>
          </a:p>
        </p:txBody>
      </p:sp>
      <p:sp>
        <p:nvSpPr>
          <p:cNvPr id="9" name="TextBox 9"/>
          <p:cNvSpPr txBox="1"/>
          <p:nvPr/>
        </p:nvSpPr>
        <p:spPr>
          <a:xfrm>
            <a:off x="344466" y="4391404"/>
            <a:ext cx="1908007" cy="1226125"/>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Aprile</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0" name="TextBox 10"/>
          <p:cNvSpPr txBox="1"/>
          <p:nvPr/>
        </p:nvSpPr>
        <p:spPr>
          <a:xfrm>
            <a:off x="485384" y="5044847"/>
            <a:ext cx="1908007" cy="1200032"/>
          </a:xfrm>
          <a:prstGeom prst="rect">
            <a:avLst/>
          </a:prstGeom>
        </p:spPr>
        <p:txBody>
          <a:bodyPr lIns="0" tIns="0" rIns="0" bIns="0" rtlCol="0" anchor="t">
            <a:spAutoFit/>
          </a:bodyPr>
          <a:lstStyle/>
          <a:p>
            <a:pPr algn="ctr">
              <a:lnSpc>
                <a:spcPts val="3143"/>
              </a:lnSpc>
            </a:pPr>
            <a:r>
              <a:rPr lang="en-US" sz="2993">
                <a:solidFill>
                  <a:srgbClr val="FFBD59"/>
                </a:solidFill>
                <a:latin typeface="Kollektif Bold"/>
              </a:rPr>
              <a:t>Maggio</a:t>
            </a:r>
          </a:p>
          <a:p>
            <a:pPr algn="ctr">
              <a:lnSpc>
                <a:spcPts val="3143"/>
              </a:lnSpc>
            </a:pPr>
            <a:endParaRPr lang="en-US" sz="2993">
              <a:solidFill>
                <a:srgbClr val="FFBD59"/>
              </a:solidFill>
              <a:latin typeface="Kollektif Bold"/>
            </a:endParaRPr>
          </a:p>
          <a:p>
            <a:pPr algn="ctr">
              <a:lnSpc>
                <a:spcPts val="3143"/>
              </a:lnSpc>
            </a:pPr>
            <a:endParaRPr lang="en-US" sz="2993">
              <a:solidFill>
                <a:srgbClr val="FFBD59"/>
              </a:solidFill>
              <a:latin typeface="Kollektif Bold"/>
            </a:endParaRPr>
          </a:p>
        </p:txBody>
      </p:sp>
      <p:sp>
        <p:nvSpPr>
          <p:cNvPr id="11" name="TextBox 11"/>
          <p:cNvSpPr txBox="1"/>
          <p:nvPr/>
        </p:nvSpPr>
        <p:spPr>
          <a:xfrm>
            <a:off x="485384" y="5646104"/>
            <a:ext cx="1908007" cy="1625348"/>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Giugno </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2" name="TextBox 12"/>
          <p:cNvSpPr txBox="1"/>
          <p:nvPr/>
        </p:nvSpPr>
        <p:spPr>
          <a:xfrm>
            <a:off x="344466" y="6273454"/>
            <a:ext cx="1908007" cy="1590557"/>
          </a:xfrm>
          <a:prstGeom prst="rect">
            <a:avLst/>
          </a:prstGeom>
        </p:spPr>
        <p:txBody>
          <a:bodyPr lIns="0" tIns="0" rIns="0" bIns="0" rtlCol="0" anchor="t">
            <a:spAutoFit/>
          </a:bodyPr>
          <a:lstStyle/>
          <a:p>
            <a:pPr algn="ctr">
              <a:lnSpc>
                <a:spcPts val="3143"/>
              </a:lnSpc>
            </a:pPr>
            <a:r>
              <a:rPr lang="en-US" sz="2993">
                <a:solidFill>
                  <a:srgbClr val="FFBD59"/>
                </a:solidFill>
                <a:latin typeface="Kollektif Bold"/>
              </a:rPr>
              <a:t>Luglio</a:t>
            </a:r>
          </a:p>
          <a:p>
            <a:pPr algn="ctr">
              <a:lnSpc>
                <a:spcPts val="3143"/>
              </a:lnSpc>
            </a:pPr>
            <a:endParaRPr lang="en-US" sz="2993">
              <a:solidFill>
                <a:srgbClr val="FFBD59"/>
              </a:solidFill>
              <a:latin typeface="Kollektif Bold"/>
            </a:endParaRPr>
          </a:p>
          <a:p>
            <a:pPr algn="ctr">
              <a:lnSpc>
                <a:spcPts val="3143"/>
              </a:lnSpc>
            </a:pPr>
            <a:endParaRPr lang="en-US" sz="2993">
              <a:solidFill>
                <a:srgbClr val="FFBD59"/>
              </a:solidFill>
              <a:latin typeface="Kollektif Bold"/>
            </a:endParaRPr>
          </a:p>
          <a:p>
            <a:pPr algn="ctr">
              <a:lnSpc>
                <a:spcPts val="3143"/>
              </a:lnSpc>
            </a:pPr>
            <a:endParaRPr lang="en-US" sz="2993">
              <a:solidFill>
                <a:srgbClr val="FFBD59"/>
              </a:solidFill>
              <a:latin typeface="Kollektif Bold"/>
            </a:endParaRPr>
          </a:p>
        </p:txBody>
      </p:sp>
      <p:sp>
        <p:nvSpPr>
          <p:cNvPr id="13" name="TextBox 13"/>
          <p:cNvSpPr txBox="1"/>
          <p:nvPr/>
        </p:nvSpPr>
        <p:spPr>
          <a:xfrm>
            <a:off x="485384" y="6904364"/>
            <a:ext cx="1908007" cy="1226125"/>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Agosto</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4" name="TextBox 14"/>
          <p:cNvSpPr txBox="1"/>
          <p:nvPr/>
        </p:nvSpPr>
        <p:spPr>
          <a:xfrm>
            <a:off x="749349" y="7547676"/>
            <a:ext cx="1908007" cy="1625348"/>
          </a:xfrm>
          <a:prstGeom prst="rect">
            <a:avLst/>
          </a:prstGeom>
        </p:spPr>
        <p:txBody>
          <a:bodyPr lIns="0" tIns="0" rIns="0" bIns="0" rtlCol="0" anchor="t">
            <a:spAutoFit/>
          </a:bodyPr>
          <a:lstStyle/>
          <a:p>
            <a:pPr algn="ctr">
              <a:lnSpc>
                <a:spcPts val="3143"/>
              </a:lnSpc>
            </a:pPr>
            <a:r>
              <a:rPr lang="en-US" sz="2993">
                <a:solidFill>
                  <a:srgbClr val="FFBD59"/>
                </a:solidFill>
                <a:latin typeface="Kollektif Bold"/>
              </a:rPr>
              <a:t>Settembre</a:t>
            </a:r>
          </a:p>
          <a:p>
            <a:pPr algn="ctr">
              <a:lnSpc>
                <a:spcPts val="3143"/>
              </a:lnSpc>
            </a:pPr>
            <a:endParaRPr lang="en-US" sz="2993">
              <a:solidFill>
                <a:srgbClr val="FFBD59"/>
              </a:solidFill>
              <a:latin typeface="Kollektif Bold"/>
            </a:endParaRPr>
          </a:p>
          <a:p>
            <a:pPr algn="ctr">
              <a:lnSpc>
                <a:spcPts val="3143"/>
              </a:lnSpc>
            </a:pPr>
            <a:endParaRPr lang="en-US" sz="2993">
              <a:solidFill>
                <a:srgbClr val="FFBD59"/>
              </a:solidFill>
              <a:latin typeface="Kollektif Bold"/>
            </a:endParaRPr>
          </a:p>
          <a:p>
            <a:pPr algn="ctr">
              <a:lnSpc>
                <a:spcPts val="3143"/>
              </a:lnSpc>
            </a:pPr>
            <a:endParaRPr lang="en-US" sz="2993">
              <a:solidFill>
                <a:srgbClr val="FFBD59"/>
              </a:solidFill>
              <a:latin typeface="Kollektif Bold"/>
            </a:endParaRPr>
          </a:p>
        </p:txBody>
      </p:sp>
      <p:sp>
        <p:nvSpPr>
          <p:cNvPr id="15" name="TextBox 15"/>
          <p:cNvSpPr txBox="1"/>
          <p:nvPr/>
        </p:nvSpPr>
        <p:spPr>
          <a:xfrm>
            <a:off x="485384" y="8159064"/>
            <a:ext cx="1908007" cy="1625348"/>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Ottobre</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6" name="TextBox 16"/>
          <p:cNvSpPr txBox="1"/>
          <p:nvPr/>
        </p:nvSpPr>
        <p:spPr>
          <a:xfrm>
            <a:off x="4193615" y="2667414"/>
            <a:ext cx="2961015" cy="819150"/>
          </a:xfrm>
          <a:prstGeom prst="rect">
            <a:avLst/>
          </a:prstGeom>
        </p:spPr>
        <p:txBody>
          <a:bodyPr lIns="0" tIns="0" rIns="0" bIns="0" rtlCol="0" anchor="t">
            <a:spAutoFit/>
          </a:bodyPr>
          <a:lstStyle/>
          <a:p>
            <a:pPr algn="ctr">
              <a:lnSpc>
                <a:spcPts val="3150"/>
              </a:lnSpc>
            </a:pPr>
            <a:r>
              <a:rPr lang="en-US" sz="3000">
                <a:solidFill>
                  <a:srgbClr val="FFBD59"/>
                </a:solidFill>
                <a:latin typeface="Kollektif"/>
              </a:rPr>
              <a:t>2</a:t>
            </a:r>
          </a:p>
          <a:p>
            <a:pPr algn="ctr">
              <a:lnSpc>
                <a:spcPts val="3150"/>
              </a:lnSpc>
            </a:pPr>
            <a:endParaRPr lang="en-US" sz="3000">
              <a:solidFill>
                <a:srgbClr val="FFBD59"/>
              </a:solidFill>
              <a:latin typeface="Kollektif"/>
            </a:endParaRPr>
          </a:p>
        </p:txBody>
      </p:sp>
      <p:sp>
        <p:nvSpPr>
          <p:cNvPr id="17" name="TextBox 17"/>
          <p:cNvSpPr txBox="1"/>
          <p:nvPr/>
        </p:nvSpPr>
        <p:spPr>
          <a:xfrm>
            <a:off x="4193615" y="3188516"/>
            <a:ext cx="2961015" cy="81915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29</a:t>
            </a:r>
          </a:p>
          <a:p>
            <a:pPr algn="ctr">
              <a:lnSpc>
                <a:spcPts val="3150"/>
              </a:lnSpc>
            </a:pPr>
            <a:endParaRPr lang="en-US" sz="3000">
              <a:solidFill>
                <a:srgbClr val="192954"/>
              </a:solidFill>
              <a:latin typeface="Kollektif"/>
            </a:endParaRPr>
          </a:p>
        </p:txBody>
      </p:sp>
      <p:sp>
        <p:nvSpPr>
          <p:cNvPr id="18" name="TextBox 18"/>
          <p:cNvSpPr txBox="1"/>
          <p:nvPr/>
        </p:nvSpPr>
        <p:spPr>
          <a:xfrm>
            <a:off x="4193615" y="3817166"/>
            <a:ext cx="2961015" cy="419100"/>
          </a:xfrm>
          <a:prstGeom prst="rect">
            <a:avLst/>
          </a:prstGeom>
        </p:spPr>
        <p:txBody>
          <a:bodyPr lIns="0" tIns="0" rIns="0" bIns="0" rtlCol="0" anchor="t">
            <a:spAutoFit/>
          </a:bodyPr>
          <a:lstStyle/>
          <a:p>
            <a:pPr algn="ctr">
              <a:lnSpc>
                <a:spcPts val="3150"/>
              </a:lnSpc>
            </a:pPr>
            <a:r>
              <a:rPr lang="en-US" sz="3000">
                <a:solidFill>
                  <a:srgbClr val="FFBD59"/>
                </a:solidFill>
                <a:latin typeface="Kollektif"/>
              </a:rPr>
              <a:t>11</a:t>
            </a:r>
          </a:p>
        </p:txBody>
      </p:sp>
      <p:sp>
        <p:nvSpPr>
          <p:cNvPr id="19" name="TextBox 19"/>
          <p:cNvSpPr txBox="1"/>
          <p:nvPr/>
        </p:nvSpPr>
        <p:spPr>
          <a:xfrm>
            <a:off x="4193615" y="4394039"/>
            <a:ext cx="2961015" cy="81915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2</a:t>
            </a:r>
          </a:p>
          <a:p>
            <a:pPr algn="ctr">
              <a:lnSpc>
                <a:spcPts val="3150"/>
              </a:lnSpc>
            </a:pPr>
            <a:endParaRPr lang="en-US" sz="3000">
              <a:solidFill>
                <a:srgbClr val="192954"/>
              </a:solidFill>
              <a:latin typeface="Kollektif"/>
            </a:endParaRPr>
          </a:p>
        </p:txBody>
      </p:sp>
      <p:sp>
        <p:nvSpPr>
          <p:cNvPr id="20" name="TextBox 20"/>
          <p:cNvSpPr txBox="1"/>
          <p:nvPr/>
        </p:nvSpPr>
        <p:spPr>
          <a:xfrm>
            <a:off x="7154631" y="2648836"/>
            <a:ext cx="2961015" cy="419100"/>
          </a:xfrm>
          <a:prstGeom prst="rect">
            <a:avLst/>
          </a:prstGeom>
        </p:spPr>
        <p:txBody>
          <a:bodyPr lIns="0" tIns="0" rIns="0" bIns="0" rtlCol="0" anchor="t">
            <a:spAutoFit/>
          </a:bodyPr>
          <a:lstStyle/>
          <a:p>
            <a:pPr algn="ctr">
              <a:lnSpc>
                <a:spcPts val="3150"/>
              </a:lnSpc>
            </a:pPr>
            <a:r>
              <a:rPr lang="en-US" sz="3000">
                <a:solidFill>
                  <a:srgbClr val="FFBD59"/>
                </a:solidFill>
                <a:latin typeface="Kollektif"/>
              </a:rPr>
              <a:t>180</a:t>
            </a:r>
          </a:p>
        </p:txBody>
      </p:sp>
      <p:sp>
        <p:nvSpPr>
          <p:cNvPr id="21" name="TextBox 21"/>
          <p:cNvSpPr txBox="1"/>
          <p:nvPr/>
        </p:nvSpPr>
        <p:spPr>
          <a:xfrm>
            <a:off x="7154631" y="3236141"/>
            <a:ext cx="2961015" cy="81915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2581</a:t>
            </a:r>
          </a:p>
          <a:p>
            <a:pPr algn="ctr">
              <a:lnSpc>
                <a:spcPts val="3150"/>
              </a:lnSpc>
            </a:pPr>
            <a:endParaRPr lang="en-US" sz="3000">
              <a:solidFill>
                <a:srgbClr val="192954"/>
              </a:solidFill>
              <a:latin typeface="Kollektif"/>
            </a:endParaRPr>
          </a:p>
        </p:txBody>
      </p:sp>
      <p:sp>
        <p:nvSpPr>
          <p:cNvPr id="22" name="TextBox 22"/>
          <p:cNvSpPr txBox="1"/>
          <p:nvPr/>
        </p:nvSpPr>
        <p:spPr>
          <a:xfrm>
            <a:off x="7197159" y="3895725"/>
            <a:ext cx="2961015" cy="819150"/>
          </a:xfrm>
          <a:prstGeom prst="rect">
            <a:avLst/>
          </a:prstGeom>
        </p:spPr>
        <p:txBody>
          <a:bodyPr lIns="0" tIns="0" rIns="0" bIns="0" rtlCol="0" anchor="t">
            <a:spAutoFit/>
          </a:bodyPr>
          <a:lstStyle/>
          <a:p>
            <a:pPr algn="ctr">
              <a:lnSpc>
                <a:spcPts val="3150"/>
              </a:lnSpc>
            </a:pPr>
            <a:r>
              <a:rPr lang="en-US" sz="3000">
                <a:solidFill>
                  <a:srgbClr val="FFBD59"/>
                </a:solidFill>
                <a:latin typeface="Kollektif"/>
              </a:rPr>
              <a:t>1024</a:t>
            </a:r>
          </a:p>
          <a:p>
            <a:pPr algn="ctr">
              <a:lnSpc>
                <a:spcPts val="3150"/>
              </a:lnSpc>
            </a:pPr>
            <a:endParaRPr lang="en-US" sz="3000">
              <a:solidFill>
                <a:srgbClr val="FFBD59"/>
              </a:solidFill>
              <a:latin typeface="Kollektif"/>
            </a:endParaRPr>
          </a:p>
        </p:txBody>
      </p:sp>
      <p:sp>
        <p:nvSpPr>
          <p:cNvPr id="23" name="TextBox 23"/>
          <p:cNvSpPr txBox="1"/>
          <p:nvPr/>
        </p:nvSpPr>
        <p:spPr>
          <a:xfrm>
            <a:off x="485384" y="2677470"/>
            <a:ext cx="1908007" cy="809507"/>
          </a:xfrm>
          <a:prstGeom prst="rect">
            <a:avLst/>
          </a:prstGeom>
        </p:spPr>
        <p:txBody>
          <a:bodyPr lIns="0" tIns="0" rIns="0" bIns="0" rtlCol="0" anchor="t">
            <a:spAutoFit/>
          </a:bodyPr>
          <a:lstStyle/>
          <a:p>
            <a:pPr algn="ctr">
              <a:lnSpc>
                <a:spcPts val="3143"/>
              </a:lnSpc>
            </a:pPr>
            <a:r>
              <a:rPr lang="en-US" sz="2993">
                <a:solidFill>
                  <a:srgbClr val="FFBD59"/>
                </a:solidFill>
                <a:latin typeface="Kollektif Bold"/>
              </a:rPr>
              <a:t>Gennaio</a:t>
            </a:r>
          </a:p>
          <a:p>
            <a:pPr algn="ctr">
              <a:lnSpc>
                <a:spcPts val="3143"/>
              </a:lnSpc>
            </a:pPr>
            <a:endParaRPr lang="en-US" sz="2993">
              <a:solidFill>
                <a:srgbClr val="FFBD59"/>
              </a:solidFill>
              <a:latin typeface="Kollektif Bold"/>
            </a:endParaRPr>
          </a:p>
        </p:txBody>
      </p:sp>
      <p:sp>
        <p:nvSpPr>
          <p:cNvPr id="24" name="TextBox 24"/>
          <p:cNvSpPr txBox="1"/>
          <p:nvPr/>
        </p:nvSpPr>
        <p:spPr>
          <a:xfrm>
            <a:off x="592774" y="3235066"/>
            <a:ext cx="1908007" cy="809507"/>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Febbraio</a:t>
            </a:r>
          </a:p>
          <a:p>
            <a:pPr algn="ctr">
              <a:lnSpc>
                <a:spcPts val="3143"/>
              </a:lnSpc>
            </a:pPr>
            <a:endParaRPr lang="en-US" sz="2993">
              <a:solidFill>
                <a:srgbClr val="192954"/>
              </a:solidFill>
              <a:latin typeface="Kollektif Bold"/>
            </a:endParaRPr>
          </a:p>
        </p:txBody>
      </p:sp>
      <p:sp>
        <p:nvSpPr>
          <p:cNvPr id="25" name="TextBox 25"/>
          <p:cNvSpPr txBox="1"/>
          <p:nvPr/>
        </p:nvSpPr>
        <p:spPr>
          <a:xfrm>
            <a:off x="4236143" y="5052243"/>
            <a:ext cx="2961015" cy="419100"/>
          </a:xfrm>
          <a:prstGeom prst="rect">
            <a:avLst/>
          </a:prstGeom>
        </p:spPr>
        <p:txBody>
          <a:bodyPr lIns="0" tIns="0" rIns="0" bIns="0" rtlCol="0" anchor="t">
            <a:spAutoFit/>
          </a:bodyPr>
          <a:lstStyle/>
          <a:p>
            <a:pPr algn="ctr">
              <a:lnSpc>
                <a:spcPts val="3150"/>
              </a:lnSpc>
            </a:pPr>
            <a:r>
              <a:rPr lang="en-US" sz="3000">
                <a:solidFill>
                  <a:srgbClr val="FFBD59"/>
                </a:solidFill>
                <a:latin typeface="Kollektif"/>
              </a:rPr>
              <a:t>1</a:t>
            </a:r>
          </a:p>
        </p:txBody>
      </p:sp>
      <p:sp>
        <p:nvSpPr>
          <p:cNvPr id="26" name="TextBox 26"/>
          <p:cNvSpPr txBox="1"/>
          <p:nvPr/>
        </p:nvSpPr>
        <p:spPr>
          <a:xfrm>
            <a:off x="4193615" y="5531666"/>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a:t>
            </a:r>
          </a:p>
        </p:txBody>
      </p:sp>
      <p:sp>
        <p:nvSpPr>
          <p:cNvPr id="27" name="TextBox 27"/>
          <p:cNvSpPr txBox="1"/>
          <p:nvPr/>
        </p:nvSpPr>
        <p:spPr>
          <a:xfrm>
            <a:off x="7154631" y="4407716"/>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144</a:t>
            </a:r>
          </a:p>
        </p:txBody>
      </p:sp>
      <p:sp>
        <p:nvSpPr>
          <p:cNvPr id="28" name="TextBox 28"/>
          <p:cNvSpPr txBox="1"/>
          <p:nvPr/>
        </p:nvSpPr>
        <p:spPr>
          <a:xfrm>
            <a:off x="7154631" y="5028279"/>
            <a:ext cx="2961015" cy="419100"/>
          </a:xfrm>
          <a:prstGeom prst="rect">
            <a:avLst/>
          </a:prstGeom>
        </p:spPr>
        <p:txBody>
          <a:bodyPr lIns="0" tIns="0" rIns="0" bIns="0" rtlCol="0" anchor="t">
            <a:spAutoFit/>
          </a:bodyPr>
          <a:lstStyle/>
          <a:p>
            <a:pPr algn="ctr">
              <a:lnSpc>
                <a:spcPts val="3150"/>
              </a:lnSpc>
            </a:pPr>
            <a:r>
              <a:rPr lang="en-US" sz="3000">
                <a:solidFill>
                  <a:srgbClr val="FFBD59"/>
                </a:solidFill>
                <a:latin typeface="Kollektif"/>
              </a:rPr>
              <a:t>80</a:t>
            </a:r>
          </a:p>
        </p:txBody>
      </p:sp>
      <p:sp>
        <p:nvSpPr>
          <p:cNvPr id="29" name="TextBox 29"/>
          <p:cNvSpPr txBox="1"/>
          <p:nvPr/>
        </p:nvSpPr>
        <p:spPr>
          <a:xfrm>
            <a:off x="7082899" y="5489414"/>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a:t>
            </a:r>
          </a:p>
        </p:txBody>
      </p:sp>
      <p:sp>
        <p:nvSpPr>
          <p:cNvPr id="30" name="TextBox 30"/>
          <p:cNvSpPr txBox="1"/>
          <p:nvPr/>
        </p:nvSpPr>
        <p:spPr>
          <a:xfrm>
            <a:off x="4236143" y="6150791"/>
            <a:ext cx="2961015" cy="419100"/>
          </a:xfrm>
          <a:prstGeom prst="rect">
            <a:avLst/>
          </a:prstGeom>
        </p:spPr>
        <p:txBody>
          <a:bodyPr lIns="0" tIns="0" rIns="0" bIns="0" rtlCol="0" anchor="t">
            <a:spAutoFit/>
          </a:bodyPr>
          <a:lstStyle/>
          <a:p>
            <a:pPr algn="ctr">
              <a:lnSpc>
                <a:spcPts val="3150"/>
              </a:lnSpc>
            </a:pPr>
            <a:r>
              <a:rPr lang="en-US" sz="3000">
                <a:solidFill>
                  <a:srgbClr val="FFBD59"/>
                </a:solidFill>
                <a:latin typeface="Kollektif"/>
              </a:rPr>
              <a:t>2</a:t>
            </a:r>
          </a:p>
        </p:txBody>
      </p:sp>
      <p:sp>
        <p:nvSpPr>
          <p:cNvPr id="31" name="TextBox 31"/>
          <p:cNvSpPr txBox="1"/>
          <p:nvPr/>
        </p:nvSpPr>
        <p:spPr>
          <a:xfrm>
            <a:off x="7082899" y="6179366"/>
            <a:ext cx="2961015" cy="419100"/>
          </a:xfrm>
          <a:prstGeom prst="rect">
            <a:avLst/>
          </a:prstGeom>
        </p:spPr>
        <p:txBody>
          <a:bodyPr lIns="0" tIns="0" rIns="0" bIns="0" rtlCol="0" anchor="t">
            <a:spAutoFit/>
          </a:bodyPr>
          <a:lstStyle/>
          <a:p>
            <a:pPr algn="ctr">
              <a:lnSpc>
                <a:spcPts val="3150"/>
              </a:lnSpc>
            </a:pPr>
            <a:r>
              <a:rPr lang="en-US" sz="3000">
                <a:solidFill>
                  <a:srgbClr val="FFBD59"/>
                </a:solidFill>
                <a:latin typeface="Kollektif"/>
              </a:rPr>
              <a:t>177</a:t>
            </a:r>
          </a:p>
        </p:txBody>
      </p:sp>
      <p:sp>
        <p:nvSpPr>
          <p:cNvPr id="32" name="TextBox 32"/>
          <p:cNvSpPr txBox="1"/>
          <p:nvPr/>
        </p:nvSpPr>
        <p:spPr>
          <a:xfrm>
            <a:off x="4193615" y="6874691"/>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6</a:t>
            </a:r>
          </a:p>
        </p:txBody>
      </p:sp>
      <p:sp>
        <p:nvSpPr>
          <p:cNvPr id="33" name="TextBox 33"/>
          <p:cNvSpPr txBox="1"/>
          <p:nvPr/>
        </p:nvSpPr>
        <p:spPr>
          <a:xfrm>
            <a:off x="7082899" y="6836591"/>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516</a:t>
            </a:r>
          </a:p>
        </p:txBody>
      </p:sp>
      <p:sp>
        <p:nvSpPr>
          <p:cNvPr id="34" name="TextBox 34"/>
          <p:cNvSpPr txBox="1"/>
          <p:nvPr/>
        </p:nvSpPr>
        <p:spPr>
          <a:xfrm>
            <a:off x="4193615" y="7531916"/>
            <a:ext cx="2961015" cy="419100"/>
          </a:xfrm>
          <a:prstGeom prst="rect">
            <a:avLst/>
          </a:prstGeom>
        </p:spPr>
        <p:txBody>
          <a:bodyPr lIns="0" tIns="0" rIns="0" bIns="0" rtlCol="0" anchor="t">
            <a:spAutoFit/>
          </a:bodyPr>
          <a:lstStyle/>
          <a:p>
            <a:pPr algn="ctr">
              <a:lnSpc>
                <a:spcPts val="3150"/>
              </a:lnSpc>
            </a:pPr>
            <a:r>
              <a:rPr lang="en-US" sz="3000">
                <a:solidFill>
                  <a:srgbClr val="FFBD59"/>
                </a:solidFill>
                <a:latin typeface="Kollektif"/>
              </a:rPr>
              <a:t>9</a:t>
            </a:r>
          </a:p>
        </p:txBody>
      </p:sp>
      <p:sp>
        <p:nvSpPr>
          <p:cNvPr id="35" name="TextBox 35"/>
          <p:cNvSpPr txBox="1"/>
          <p:nvPr/>
        </p:nvSpPr>
        <p:spPr>
          <a:xfrm>
            <a:off x="7082899" y="7444910"/>
            <a:ext cx="2961015" cy="419100"/>
          </a:xfrm>
          <a:prstGeom prst="rect">
            <a:avLst/>
          </a:prstGeom>
        </p:spPr>
        <p:txBody>
          <a:bodyPr lIns="0" tIns="0" rIns="0" bIns="0" rtlCol="0" anchor="t">
            <a:spAutoFit/>
          </a:bodyPr>
          <a:lstStyle/>
          <a:p>
            <a:pPr algn="ctr">
              <a:lnSpc>
                <a:spcPts val="3150"/>
              </a:lnSpc>
            </a:pPr>
            <a:r>
              <a:rPr lang="en-US" sz="3000">
                <a:solidFill>
                  <a:srgbClr val="FFBD59"/>
                </a:solidFill>
                <a:latin typeface="Kollektif"/>
              </a:rPr>
              <a:t>682</a:t>
            </a:r>
          </a:p>
        </p:txBody>
      </p:sp>
      <p:sp>
        <p:nvSpPr>
          <p:cNvPr id="36" name="TextBox 36"/>
          <p:cNvSpPr txBox="1"/>
          <p:nvPr/>
        </p:nvSpPr>
        <p:spPr>
          <a:xfrm>
            <a:off x="4193615" y="8141516"/>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9</a:t>
            </a:r>
          </a:p>
        </p:txBody>
      </p:sp>
      <p:sp>
        <p:nvSpPr>
          <p:cNvPr id="37" name="TextBox 37"/>
          <p:cNvSpPr txBox="1"/>
          <p:nvPr/>
        </p:nvSpPr>
        <p:spPr>
          <a:xfrm>
            <a:off x="7082899" y="8168589"/>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786</a:t>
            </a:r>
          </a:p>
        </p:txBody>
      </p:sp>
      <p:sp>
        <p:nvSpPr>
          <p:cNvPr id="38" name="TextBox 38"/>
          <p:cNvSpPr txBox="1"/>
          <p:nvPr/>
        </p:nvSpPr>
        <p:spPr>
          <a:xfrm>
            <a:off x="749349" y="8787714"/>
            <a:ext cx="1908007" cy="1625348"/>
          </a:xfrm>
          <a:prstGeom prst="rect">
            <a:avLst/>
          </a:prstGeom>
        </p:spPr>
        <p:txBody>
          <a:bodyPr lIns="0" tIns="0" rIns="0" bIns="0" rtlCol="0" anchor="t">
            <a:spAutoFit/>
          </a:bodyPr>
          <a:lstStyle/>
          <a:p>
            <a:pPr algn="ctr">
              <a:lnSpc>
                <a:spcPts val="3143"/>
              </a:lnSpc>
            </a:pPr>
            <a:r>
              <a:rPr lang="en-US" sz="2993">
                <a:solidFill>
                  <a:srgbClr val="FFBD59"/>
                </a:solidFill>
                <a:latin typeface="Kollektif Bold"/>
              </a:rPr>
              <a:t>Novembre</a:t>
            </a:r>
          </a:p>
          <a:p>
            <a:pPr algn="ctr">
              <a:lnSpc>
                <a:spcPts val="3143"/>
              </a:lnSpc>
            </a:pPr>
            <a:endParaRPr lang="en-US" sz="2993">
              <a:solidFill>
                <a:srgbClr val="FFBD59"/>
              </a:solidFill>
              <a:latin typeface="Kollektif Bold"/>
            </a:endParaRPr>
          </a:p>
          <a:p>
            <a:pPr algn="ctr">
              <a:lnSpc>
                <a:spcPts val="3143"/>
              </a:lnSpc>
            </a:pPr>
            <a:endParaRPr lang="en-US" sz="2993">
              <a:solidFill>
                <a:srgbClr val="FFBD59"/>
              </a:solidFill>
              <a:latin typeface="Kollektif Bold"/>
            </a:endParaRPr>
          </a:p>
          <a:p>
            <a:pPr algn="ctr">
              <a:lnSpc>
                <a:spcPts val="3143"/>
              </a:lnSpc>
            </a:pPr>
            <a:endParaRPr lang="en-US" sz="2993">
              <a:solidFill>
                <a:srgbClr val="FFBD59"/>
              </a:solidFill>
              <a:latin typeface="Kollektif Bold"/>
            </a:endParaRPr>
          </a:p>
        </p:txBody>
      </p:sp>
      <p:sp>
        <p:nvSpPr>
          <p:cNvPr id="39" name="TextBox 39"/>
          <p:cNvSpPr txBox="1"/>
          <p:nvPr/>
        </p:nvSpPr>
        <p:spPr>
          <a:xfrm>
            <a:off x="4193615" y="8778189"/>
            <a:ext cx="2961015" cy="419100"/>
          </a:xfrm>
          <a:prstGeom prst="rect">
            <a:avLst/>
          </a:prstGeom>
        </p:spPr>
        <p:txBody>
          <a:bodyPr lIns="0" tIns="0" rIns="0" bIns="0" rtlCol="0" anchor="t">
            <a:spAutoFit/>
          </a:bodyPr>
          <a:lstStyle/>
          <a:p>
            <a:pPr algn="ctr">
              <a:lnSpc>
                <a:spcPts val="3150"/>
              </a:lnSpc>
            </a:pPr>
            <a:r>
              <a:rPr lang="en-US" sz="3000">
                <a:solidFill>
                  <a:srgbClr val="FFBD59"/>
                </a:solidFill>
                <a:latin typeface="Kollektif"/>
              </a:rPr>
              <a:t>-</a:t>
            </a:r>
          </a:p>
        </p:txBody>
      </p:sp>
      <p:sp>
        <p:nvSpPr>
          <p:cNvPr id="40" name="TextBox 40"/>
          <p:cNvSpPr txBox="1"/>
          <p:nvPr/>
        </p:nvSpPr>
        <p:spPr>
          <a:xfrm>
            <a:off x="7082899" y="8766950"/>
            <a:ext cx="2961015" cy="419100"/>
          </a:xfrm>
          <a:prstGeom prst="rect">
            <a:avLst/>
          </a:prstGeom>
        </p:spPr>
        <p:txBody>
          <a:bodyPr lIns="0" tIns="0" rIns="0" bIns="0" rtlCol="0" anchor="t">
            <a:spAutoFit/>
          </a:bodyPr>
          <a:lstStyle/>
          <a:p>
            <a:pPr algn="ctr">
              <a:lnSpc>
                <a:spcPts val="3150"/>
              </a:lnSpc>
            </a:pPr>
            <a:r>
              <a:rPr lang="en-US" sz="3000">
                <a:solidFill>
                  <a:srgbClr val="FFBD59"/>
                </a:solidFill>
                <a:latin typeface="Kollektif"/>
              </a:rPr>
              <a:t>-</a:t>
            </a:r>
          </a:p>
        </p:txBody>
      </p:sp>
      <p:sp>
        <p:nvSpPr>
          <p:cNvPr id="41" name="TextBox 41"/>
          <p:cNvSpPr txBox="1"/>
          <p:nvPr/>
        </p:nvSpPr>
        <p:spPr>
          <a:xfrm>
            <a:off x="592774" y="9449249"/>
            <a:ext cx="1908007" cy="1625348"/>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Dicembre</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42" name="TextBox 42"/>
          <p:cNvSpPr txBox="1"/>
          <p:nvPr/>
        </p:nvSpPr>
        <p:spPr>
          <a:xfrm>
            <a:off x="4236143" y="9425889"/>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8</a:t>
            </a:r>
          </a:p>
        </p:txBody>
      </p:sp>
      <p:sp>
        <p:nvSpPr>
          <p:cNvPr id="43" name="TextBox 43"/>
          <p:cNvSpPr txBox="1"/>
          <p:nvPr/>
        </p:nvSpPr>
        <p:spPr>
          <a:xfrm>
            <a:off x="7154631" y="9397314"/>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695</a:t>
            </a:r>
          </a:p>
        </p:txBody>
      </p:sp>
      <p:sp>
        <p:nvSpPr>
          <p:cNvPr id="44" name="TextBox 44"/>
          <p:cNvSpPr txBox="1"/>
          <p:nvPr/>
        </p:nvSpPr>
        <p:spPr>
          <a:xfrm>
            <a:off x="10200702" y="2859739"/>
            <a:ext cx="4840335" cy="2445868"/>
          </a:xfrm>
          <a:prstGeom prst="rect">
            <a:avLst/>
          </a:prstGeom>
        </p:spPr>
        <p:txBody>
          <a:bodyPr lIns="0" tIns="0" rIns="0" bIns="0" rtlCol="0" anchor="t">
            <a:spAutoFit/>
          </a:bodyPr>
          <a:lstStyle/>
          <a:p>
            <a:pPr algn="ctr">
              <a:lnSpc>
                <a:spcPts val="6318"/>
              </a:lnSpc>
            </a:pPr>
            <a:r>
              <a:rPr lang="en-US" sz="6017">
                <a:solidFill>
                  <a:srgbClr val="192954"/>
                </a:solidFill>
                <a:latin typeface="Kollektif"/>
              </a:rPr>
              <a:t>Numero Totale viaggi</a:t>
            </a:r>
          </a:p>
          <a:p>
            <a:pPr algn="ctr">
              <a:lnSpc>
                <a:spcPts val="6318"/>
              </a:lnSpc>
            </a:pPr>
            <a:endParaRPr lang="en-US" sz="6017">
              <a:solidFill>
                <a:srgbClr val="192954"/>
              </a:solidFill>
              <a:latin typeface="Kollektif"/>
            </a:endParaRPr>
          </a:p>
        </p:txBody>
      </p:sp>
      <p:sp>
        <p:nvSpPr>
          <p:cNvPr id="45" name="TextBox 45"/>
          <p:cNvSpPr txBox="1"/>
          <p:nvPr/>
        </p:nvSpPr>
        <p:spPr>
          <a:xfrm>
            <a:off x="13429513" y="5965664"/>
            <a:ext cx="4858487" cy="651510"/>
          </a:xfrm>
          <a:prstGeom prst="rect">
            <a:avLst/>
          </a:prstGeom>
        </p:spPr>
        <p:txBody>
          <a:bodyPr lIns="0" tIns="0" rIns="0" bIns="0" rtlCol="0" anchor="t">
            <a:spAutoFit/>
          </a:bodyPr>
          <a:lstStyle/>
          <a:p>
            <a:pPr algn="ctr">
              <a:lnSpc>
                <a:spcPts val="4934"/>
              </a:lnSpc>
            </a:pPr>
            <a:r>
              <a:rPr lang="en-US" sz="4699">
                <a:solidFill>
                  <a:srgbClr val="192954"/>
                </a:solidFill>
                <a:latin typeface="Kollektif"/>
              </a:rPr>
              <a:t>6.865</a:t>
            </a:r>
          </a:p>
        </p:txBody>
      </p:sp>
      <p:sp>
        <p:nvSpPr>
          <p:cNvPr id="46" name="TextBox 46"/>
          <p:cNvSpPr txBox="1"/>
          <p:nvPr/>
        </p:nvSpPr>
        <p:spPr>
          <a:xfrm>
            <a:off x="13757420" y="3663729"/>
            <a:ext cx="4671185" cy="651510"/>
          </a:xfrm>
          <a:prstGeom prst="rect">
            <a:avLst/>
          </a:prstGeom>
        </p:spPr>
        <p:txBody>
          <a:bodyPr lIns="0" tIns="0" rIns="0" bIns="0" rtlCol="0" anchor="t">
            <a:spAutoFit/>
          </a:bodyPr>
          <a:lstStyle/>
          <a:p>
            <a:pPr algn="ctr">
              <a:lnSpc>
                <a:spcPts val="4934"/>
              </a:lnSpc>
            </a:pPr>
            <a:r>
              <a:rPr lang="en-US" sz="4699">
                <a:solidFill>
                  <a:srgbClr val="192954"/>
                </a:solidFill>
                <a:latin typeface="Kollektif"/>
              </a:rPr>
              <a:t>79</a:t>
            </a:r>
          </a:p>
        </p:txBody>
      </p:sp>
      <p:sp>
        <p:nvSpPr>
          <p:cNvPr id="47" name="TextBox 47"/>
          <p:cNvSpPr txBox="1"/>
          <p:nvPr/>
        </p:nvSpPr>
        <p:spPr>
          <a:xfrm>
            <a:off x="10526241" y="5655491"/>
            <a:ext cx="4189256" cy="2438400"/>
          </a:xfrm>
          <a:prstGeom prst="rect">
            <a:avLst/>
          </a:prstGeom>
        </p:spPr>
        <p:txBody>
          <a:bodyPr lIns="0" tIns="0" rIns="0" bIns="0" rtlCol="0" anchor="t">
            <a:spAutoFit/>
          </a:bodyPr>
          <a:lstStyle/>
          <a:p>
            <a:pPr algn="ctr">
              <a:lnSpc>
                <a:spcPts val="6300"/>
              </a:lnSpc>
            </a:pPr>
            <a:r>
              <a:rPr lang="en-US" sz="6000">
                <a:solidFill>
                  <a:srgbClr val="192954"/>
                </a:solidFill>
                <a:latin typeface="Kollektif"/>
              </a:rPr>
              <a:t>Numero Totale Km</a:t>
            </a:r>
          </a:p>
          <a:p>
            <a:pPr algn="ctr">
              <a:lnSpc>
                <a:spcPts val="6300"/>
              </a:lnSpc>
            </a:pPr>
            <a:endParaRPr lang="en-US" sz="6000">
              <a:solidFill>
                <a:srgbClr val="192954"/>
              </a:solidFill>
              <a:latin typeface="Kollektif"/>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56186" y="2505260"/>
            <a:ext cx="8406858" cy="5474966"/>
          </a:xfrm>
          <a:prstGeom prst="rect">
            <a:avLst/>
          </a:prstGeom>
        </p:spPr>
      </p:pic>
      <p:sp>
        <p:nvSpPr>
          <p:cNvPr id="3" name="TextBox 3"/>
          <p:cNvSpPr txBox="1"/>
          <p:nvPr/>
        </p:nvSpPr>
        <p:spPr>
          <a:xfrm>
            <a:off x="7901847" y="2171885"/>
            <a:ext cx="545211" cy="678561"/>
          </a:xfrm>
          <a:prstGeom prst="rect">
            <a:avLst/>
          </a:prstGeom>
        </p:spPr>
        <p:txBody>
          <a:bodyPr lIns="0" tIns="0" rIns="0" bIns="0" rtlCol="0" anchor="t">
            <a:spAutoFit/>
          </a:bodyPr>
          <a:lstStyle/>
          <a:p>
            <a:pPr algn="ctr">
              <a:lnSpc>
                <a:spcPts val="5652"/>
              </a:lnSpc>
            </a:pPr>
            <a:r>
              <a:rPr lang="en-US" sz="3600">
                <a:solidFill>
                  <a:srgbClr val="FDFCFB"/>
                </a:solidFill>
                <a:latin typeface="Red Hat Display Bold"/>
              </a:rPr>
              <a:t>1</a:t>
            </a:r>
          </a:p>
        </p:txBody>
      </p:sp>
      <p:sp>
        <p:nvSpPr>
          <p:cNvPr id="4" name="TextBox 4"/>
          <p:cNvSpPr txBox="1"/>
          <p:nvPr/>
        </p:nvSpPr>
        <p:spPr>
          <a:xfrm>
            <a:off x="7901847" y="4731566"/>
            <a:ext cx="545211" cy="678561"/>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DFCFB"/>
                </a:solidFill>
                <a:latin typeface="Red Hat Display Bold"/>
              </a:rPr>
              <a:t>3</a:t>
            </a:r>
          </a:p>
        </p:txBody>
      </p:sp>
      <p:sp>
        <p:nvSpPr>
          <p:cNvPr id="5" name="TextBox 5"/>
          <p:cNvSpPr txBox="1"/>
          <p:nvPr/>
        </p:nvSpPr>
        <p:spPr>
          <a:xfrm>
            <a:off x="5674123" y="384995"/>
            <a:ext cx="5568207" cy="805815"/>
          </a:xfrm>
          <a:prstGeom prst="rect">
            <a:avLst/>
          </a:prstGeom>
        </p:spPr>
        <p:txBody>
          <a:bodyPr lIns="0" tIns="0" rIns="0" bIns="0" rtlCol="0" anchor="t">
            <a:spAutoFit/>
          </a:bodyPr>
          <a:lstStyle/>
          <a:p>
            <a:pPr>
              <a:lnSpc>
                <a:spcPts val="6089"/>
              </a:lnSpc>
            </a:pPr>
            <a:r>
              <a:rPr lang="en-US" sz="5799">
                <a:solidFill>
                  <a:srgbClr val="192954"/>
                </a:solidFill>
                <a:latin typeface="Kollektif Bold"/>
              </a:rPr>
              <a:t>Covid ordinario</a:t>
            </a:r>
          </a:p>
        </p:txBody>
      </p:sp>
      <p:sp>
        <p:nvSpPr>
          <p:cNvPr id="6" name="TextBox 6"/>
          <p:cNvSpPr txBox="1"/>
          <p:nvPr/>
        </p:nvSpPr>
        <p:spPr>
          <a:xfrm>
            <a:off x="4193615" y="1714685"/>
            <a:ext cx="2961015" cy="121920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Numero</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
        <p:nvSpPr>
          <p:cNvPr id="7" name="TextBox 7"/>
          <p:cNvSpPr txBox="1"/>
          <p:nvPr/>
        </p:nvSpPr>
        <p:spPr>
          <a:xfrm>
            <a:off x="7356906" y="1714685"/>
            <a:ext cx="2413002" cy="121920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Km</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
        <p:nvSpPr>
          <p:cNvPr id="8" name="TextBox 8"/>
          <p:cNvSpPr txBox="1"/>
          <p:nvPr/>
        </p:nvSpPr>
        <p:spPr>
          <a:xfrm>
            <a:off x="344466" y="3764054"/>
            <a:ext cx="1908007" cy="1226125"/>
          </a:xfrm>
          <a:prstGeom prst="rect">
            <a:avLst/>
          </a:prstGeom>
        </p:spPr>
        <p:txBody>
          <a:bodyPr lIns="0" tIns="0" rIns="0" bIns="0" rtlCol="0" anchor="t">
            <a:spAutoFit/>
          </a:bodyPr>
          <a:lstStyle/>
          <a:p>
            <a:pPr algn="ctr">
              <a:lnSpc>
                <a:spcPts val="3143"/>
              </a:lnSpc>
            </a:pPr>
            <a:r>
              <a:rPr lang="en-US" sz="2993">
                <a:solidFill>
                  <a:srgbClr val="E2682A"/>
                </a:solidFill>
                <a:latin typeface="Kollektif Bold"/>
              </a:rPr>
              <a:t>Marzo</a:t>
            </a:r>
          </a:p>
          <a:p>
            <a:pPr algn="ctr">
              <a:lnSpc>
                <a:spcPts val="3143"/>
              </a:lnSpc>
            </a:pPr>
            <a:endParaRPr lang="en-US" sz="2993">
              <a:solidFill>
                <a:srgbClr val="E2682A"/>
              </a:solidFill>
              <a:latin typeface="Kollektif Bold"/>
            </a:endParaRPr>
          </a:p>
          <a:p>
            <a:pPr algn="ctr">
              <a:lnSpc>
                <a:spcPts val="3143"/>
              </a:lnSpc>
            </a:pPr>
            <a:endParaRPr lang="en-US" sz="2993">
              <a:solidFill>
                <a:srgbClr val="E2682A"/>
              </a:solidFill>
              <a:latin typeface="Kollektif Bold"/>
            </a:endParaRPr>
          </a:p>
        </p:txBody>
      </p:sp>
      <p:sp>
        <p:nvSpPr>
          <p:cNvPr id="9" name="TextBox 9"/>
          <p:cNvSpPr txBox="1"/>
          <p:nvPr/>
        </p:nvSpPr>
        <p:spPr>
          <a:xfrm>
            <a:off x="344466" y="4391404"/>
            <a:ext cx="1908007" cy="1226125"/>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Aprile</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0" name="TextBox 10"/>
          <p:cNvSpPr txBox="1"/>
          <p:nvPr/>
        </p:nvSpPr>
        <p:spPr>
          <a:xfrm>
            <a:off x="485384" y="5044847"/>
            <a:ext cx="1908007" cy="1200032"/>
          </a:xfrm>
          <a:prstGeom prst="rect">
            <a:avLst/>
          </a:prstGeom>
        </p:spPr>
        <p:txBody>
          <a:bodyPr lIns="0" tIns="0" rIns="0" bIns="0" rtlCol="0" anchor="t">
            <a:spAutoFit/>
          </a:bodyPr>
          <a:lstStyle/>
          <a:p>
            <a:pPr algn="ctr">
              <a:lnSpc>
                <a:spcPts val="3143"/>
              </a:lnSpc>
            </a:pPr>
            <a:r>
              <a:rPr lang="en-US" sz="2993">
                <a:solidFill>
                  <a:srgbClr val="E2682A"/>
                </a:solidFill>
                <a:latin typeface="Kollektif Bold"/>
              </a:rPr>
              <a:t>Maggio</a:t>
            </a:r>
          </a:p>
          <a:p>
            <a:pPr algn="ctr">
              <a:lnSpc>
                <a:spcPts val="3143"/>
              </a:lnSpc>
            </a:pPr>
            <a:endParaRPr lang="en-US" sz="2993">
              <a:solidFill>
                <a:srgbClr val="E2682A"/>
              </a:solidFill>
              <a:latin typeface="Kollektif Bold"/>
            </a:endParaRPr>
          </a:p>
          <a:p>
            <a:pPr algn="ctr">
              <a:lnSpc>
                <a:spcPts val="3143"/>
              </a:lnSpc>
            </a:pPr>
            <a:endParaRPr lang="en-US" sz="2993">
              <a:solidFill>
                <a:srgbClr val="E2682A"/>
              </a:solidFill>
              <a:latin typeface="Kollektif Bold"/>
            </a:endParaRPr>
          </a:p>
        </p:txBody>
      </p:sp>
      <p:sp>
        <p:nvSpPr>
          <p:cNvPr id="11" name="TextBox 11"/>
          <p:cNvSpPr txBox="1"/>
          <p:nvPr/>
        </p:nvSpPr>
        <p:spPr>
          <a:xfrm>
            <a:off x="485384" y="5646104"/>
            <a:ext cx="1908007" cy="1625348"/>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Giugno </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2" name="TextBox 12"/>
          <p:cNvSpPr txBox="1"/>
          <p:nvPr/>
        </p:nvSpPr>
        <p:spPr>
          <a:xfrm>
            <a:off x="344466" y="6273454"/>
            <a:ext cx="1908007" cy="1590557"/>
          </a:xfrm>
          <a:prstGeom prst="rect">
            <a:avLst/>
          </a:prstGeom>
        </p:spPr>
        <p:txBody>
          <a:bodyPr lIns="0" tIns="0" rIns="0" bIns="0" rtlCol="0" anchor="t">
            <a:spAutoFit/>
          </a:bodyPr>
          <a:lstStyle/>
          <a:p>
            <a:pPr algn="ctr">
              <a:lnSpc>
                <a:spcPts val="3143"/>
              </a:lnSpc>
            </a:pPr>
            <a:r>
              <a:rPr lang="en-US" sz="2993">
                <a:solidFill>
                  <a:srgbClr val="E2682A"/>
                </a:solidFill>
                <a:latin typeface="Kollektif Bold"/>
              </a:rPr>
              <a:t>Luglio</a:t>
            </a:r>
          </a:p>
          <a:p>
            <a:pPr algn="ctr">
              <a:lnSpc>
                <a:spcPts val="3143"/>
              </a:lnSpc>
            </a:pPr>
            <a:endParaRPr lang="en-US" sz="2993">
              <a:solidFill>
                <a:srgbClr val="E2682A"/>
              </a:solidFill>
              <a:latin typeface="Kollektif Bold"/>
            </a:endParaRPr>
          </a:p>
          <a:p>
            <a:pPr algn="ctr">
              <a:lnSpc>
                <a:spcPts val="3143"/>
              </a:lnSpc>
            </a:pPr>
            <a:endParaRPr lang="en-US" sz="2993">
              <a:solidFill>
                <a:srgbClr val="E2682A"/>
              </a:solidFill>
              <a:latin typeface="Kollektif Bold"/>
            </a:endParaRPr>
          </a:p>
          <a:p>
            <a:pPr algn="ctr">
              <a:lnSpc>
                <a:spcPts val="3143"/>
              </a:lnSpc>
            </a:pPr>
            <a:endParaRPr lang="en-US" sz="2993">
              <a:solidFill>
                <a:srgbClr val="E2682A"/>
              </a:solidFill>
              <a:latin typeface="Kollektif Bold"/>
            </a:endParaRPr>
          </a:p>
        </p:txBody>
      </p:sp>
      <p:sp>
        <p:nvSpPr>
          <p:cNvPr id="13" name="TextBox 13"/>
          <p:cNvSpPr txBox="1"/>
          <p:nvPr/>
        </p:nvSpPr>
        <p:spPr>
          <a:xfrm>
            <a:off x="485384" y="6904364"/>
            <a:ext cx="1908007" cy="1226125"/>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Agosto</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4" name="TextBox 14"/>
          <p:cNvSpPr txBox="1"/>
          <p:nvPr/>
        </p:nvSpPr>
        <p:spPr>
          <a:xfrm>
            <a:off x="749349" y="7547676"/>
            <a:ext cx="1908007" cy="1625348"/>
          </a:xfrm>
          <a:prstGeom prst="rect">
            <a:avLst/>
          </a:prstGeom>
        </p:spPr>
        <p:txBody>
          <a:bodyPr lIns="0" tIns="0" rIns="0" bIns="0" rtlCol="0" anchor="t">
            <a:spAutoFit/>
          </a:bodyPr>
          <a:lstStyle/>
          <a:p>
            <a:pPr algn="ctr">
              <a:lnSpc>
                <a:spcPts val="3143"/>
              </a:lnSpc>
            </a:pPr>
            <a:r>
              <a:rPr lang="en-US" sz="2993">
                <a:solidFill>
                  <a:srgbClr val="E2682A"/>
                </a:solidFill>
                <a:latin typeface="Kollektif Bold"/>
              </a:rPr>
              <a:t>Settembre</a:t>
            </a:r>
          </a:p>
          <a:p>
            <a:pPr algn="ctr">
              <a:lnSpc>
                <a:spcPts val="3143"/>
              </a:lnSpc>
            </a:pPr>
            <a:endParaRPr lang="en-US" sz="2993">
              <a:solidFill>
                <a:srgbClr val="E2682A"/>
              </a:solidFill>
              <a:latin typeface="Kollektif Bold"/>
            </a:endParaRPr>
          </a:p>
          <a:p>
            <a:pPr algn="ctr">
              <a:lnSpc>
                <a:spcPts val="3143"/>
              </a:lnSpc>
            </a:pPr>
            <a:endParaRPr lang="en-US" sz="2993">
              <a:solidFill>
                <a:srgbClr val="E2682A"/>
              </a:solidFill>
              <a:latin typeface="Kollektif Bold"/>
            </a:endParaRPr>
          </a:p>
          <a:p>
            <a:pPr algn="ctr">
              <a:lnSpc>
                <a:spcPts val="3143"/>
              </a:lnSpc>
            </a:pPr>
            <a:endParaRPr lang="en-US" sz="2993">
              <a:solidFill>
                <a:srgbClr val="E2682A"/>
              </a:solidFill>
              <a:latin typeface="Kollektif Bold"/>
            </a:endParaRPr>
          </a:p>
        </p:txBody>
      </p:sp>
      <p:sp>
        <p:nvSpPr>
          <p:cNvPr id="15" name="TextBox 15"/>
          <p:cNvSpPr txBox="1"/>
          <p:nvPr/>
        </p:nvSpPr>
        <p:spPr>
          <a:xfrm>
            <a:off x="485384" y="8159064"/>
            <a:ext cx="1908007" cy="1625348"/>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Ottobre</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6" name="TextBox 16"/>
          <p:cNvSpPr txBox="1"/>
          <p:nvPr/>
        </p:nvSpPr>
        <p:spPr>
          <a:xfrm>
            <a:off x="4193615" y="2615941"/>
            <a:ext cx="2961015" cy="1219200"/>
          </a:xfrm>
          <a:prstGeom prst="rect">
            <a:avLst/>
          </a:prstGeom>
        </p:spPr>
        <p:txBody>
          <a:bodyPr lIns="0" tIns="0" rIns="0" bIns="0" rtlCol="0" anchor="t">
            <a:spAutoFit/>
          </a:bodyPr>
          <a:lstStyle/>
          <a:p>
            <a:pPr algn="ctr">
              <a:lnSpc>
                <a:spcPts val="3150"/>
              </a:lnSpc>
            </a:pPr>
            <a:r>
              <a:rPr lang="en-US" sz="3000">
                <a:solidFill>
                  <a:srgbClr val="E2682A"/>
                </a:solidFill>
                <a:latin typeface="Kollektif"/>
              </a:rPr>
              <a:t>11</a:t>
            </a:r>
          </a:p>
          <a:p>
            <a:pPr algn="ctr">
              <a:lnSpc>
                <a:spcPts val="3150"/>
              </a:lnSpc>
            </a:pPr>
            <a:endParaRPr lang="en-US" sz="3000">
              <a:solidFill>
                <a:srgbClr val="E2682A"/>
              </a:solidFill>
              <a:latin typeface="Kollektif"/>
            </a:endParaRPr>
          </a:p>
          <a:p>
            <a:pPr algn="ctr">
              <a:lnSpc>
                <a:spcPts val="3150"/>
              </a:lnSpc>
            </a:pPr>
            <a:endParaRPr lang="en-US" sz="3000">
              <a:solidFill>
                <a:srgbClr val="E2682A"/>
              </a:solidFill>
              <a:latin typeface="Kollektif"/>
            </a:endParaRPr>
          </a:p>
        </p:txBody>
      </p:sp>
      <p:sp>
        <p:nvSpPr>
          <p:cNvPr id="17" name="TextBox 17"/>
          <p:cNvSpPr txBox="1"/>
          <p:nvPr/>
        </p:nvSpPr>
        <p:spPr>
          <a:xfrm>
            <a:off x="4193615" y="3244591"/>
            <a:ext cx="2961015" cy="41910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8</a:t>
            </a:r>
          </a:p>
        </p:txBody>
      </p:sp>
      <p:sp>
        <p:nvSpPr>
          <p:cNvPr id="18" name="TextBox 18"/>
          <p:cNvSpPr txBox="1"/>
          <p:nvPr/>
        </p:nvSpPr>
        <p:spPr>
          <a:xfrm>
            <a:off x="4193615" y="3833719"/>
            <a:ext cx="2961015" cy="419100"/>
          </a:xfrm>
          <a:prstGeom prst="rect">
            <a:avLst/>
          </a:prstGeom>
        </p:spPr>
        <p:txBody>
          <a:bodyPr lIns="0" tIns="0" rIns="0" bIns="0" rtlCol="0" anchor="t">
            <a:spAutoFit/>
          </a:bodyPr>
          <a:lstStyle/>
          <a:p>
            <a:pPr algn="ctr">
              <a:lnSpc>
                <a:spcPts val="3150"/>
              </a:lnSpc>
            </a:pPr>
            <a:r>
              <a:rPr lang="en-US" sz="3000">
                <a:solidFill>
                  <a:srgbClr val="E2682A"/>
                </a:solidFill>
                <a:latin typeface="Kollektif"/>
              </a:rPr>
              <a:t>5</a:t>
            </a:r>
          </a:p>
        </p:txBody>
      </p:sp>
      <p:sp>
        <p:nvSpPr>
          <p:cNvPr id="19" name="TextBox 19"/>
          <p:cNvSpPr txBox="1"/>
          <p:nvPr/>
        </p:nvSpPr>
        <p:spPr>
          <a:xfrm>
            <a:off x="4193615" y="4347241"/>
            <a:ext cx="2961015" cy="81915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2</a:t>
            </a:r>
          </a:p>
          <a:p>
            <a:pPr algn="ctr">
              <a:lnSpc>
                <a:spcPts val="3150"/>
              </a:lnSpc>
            </a:pPr>
            <a:endParaRPr lang="en-US" sz="3000">
              <a:solidFill>
                <a:srgbClr val="192954"/>
              </a:solidFill>
              <a:latin typeface="Kollektif"/>
            </a:endParaRPr>
          </a:p>
        </p:txBody>
      </p:sp>
      <p:sp>
        <p:nvSpPr>
          <p:cNvPr id="20" name="TextBox 20"/>
          <p:cNvSpPr txBox="1"/>
          <p:nvPr/>
        </p:nvSpPr>
        <p:spPr>
          <a:xfrm>
            <a:off x="7154631" y="2535821"/>
            <a:ext cx="2961015" cy="419100"/>
          </a:xfrm>
          <a:prstGeom prst="rect">
            <a:avLst/>
          </a:prstGeom>
        </p:spPr>
        <p:txBody>
          <a:bodyPr lIns="0" tIns="0" rIns="0" bIns="0" rtlCol="0" anchor="t">
            <a:spAutoFit/>
          </a:bodyPr>
          <a:lstStyle/>
          <a:p>
            <a:pPr algn="ctr">
              <a:lnSpc>
                <a:spcPts val="3150"/>
              </a:lnSpc>
            </a:pPr>
            <a:r>
              <a:rPr lang="en-US" sz="3000">
                <a:solidFill>
                  <a:srgbClr val="E2682A"/>
                </a:solidFill>
                <a:latin typeface="Kollektif"/>
              </a:rPr>
              <a:t>882</a:t>
            </a:r>
          </a:p>
        </p:txBody>
      </p:sp>
      <p:sp>
        <p:nvSpPr>
          <p:cNvPr id="21" name="TextBox 21"/>
          <p:cNvSpPr txBox="1"/>
          <p:nvPr/>
        </p:nvSpPr>
        <p:spPr>
          <a:xfrm>
            <a:off x="7154631" y="3205069"/>
            <a:ext cx="2961015" cy="81915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636</a:t>
            </a:r>
          </a:p>
          <a:p>
            <a:pPr algn="ctr">
              <a:lnSpc>
                <a:spcPts val="3150"/>
              </a:lnSpc>
            </a:pPr>
            <a:endParaRPr lang="en-US" sz="3000">
              <a:solidFill>
                <a:srgbClr val="192954"/>
              </a:solidFill>
              <a:latin typeface="Kollektif"/>
            </a:endParaRPr>
          </a:p>
        </p:txBody>
      </p:sp>
      <p:sp>
        <p:nvSpPr>
          <p:cNvPr id="22" name="TextBox 22"/>
          <p:cNvSpPr txBox="1"/>
          <p:nvPr/>
        </p:nvSpPr>
        <p:spPr>
          <a:xfrm>
            <a:off x="7154631" y="3774914"/>
            <a:ext cx="2961015" cy="819150"/>
          </a:xfrm>
          <a:prstGeom prst="rect">
            <a:avLst/>
          </a:prstGeom>
        </p:spPr>
        <p:txBody>
          <a:bodyPr lIns="0" tIns="0" rIns="0" bIns="0" rtlCol="0" anchor="t">
            <a:spAutoFit/>
          </a:bodyPr>
          <a:lstStyle/>
          <a:p>
            <a:pPr algn="ctr">
              <a:lnSpc>
                <a:spcPts val="3150"/>
              </a:lnSpc>
            </a:pPr>
            <a:r>
              <a:rPr lang="en-US" sz="3000">
                <a:solidFill>
                  <a:srgbClr val="E2682A"/>
                </a:solidFill>
                <a:latin typeface="Kollektif"/>
              </a:rPr>
              <a:t>334</a:t>
            </a:r>
          </a:p>
          <a:p>
            <a:pPr algn="ctr">
              <a:lnSpc>
                <a:spcPts val="3150"/>
              </a:lnSpc>
            </a:pPr>
            <a:endParaRPr lang="en-US" sz="3000">
              <a:solidFill>
                <a:srgbClr val="E2682A"/>
              </a:solidFill>
              <a:latin typeface="Kollektif"/>
            </a:endParaRPr>
          </a:p>
        </p:txBody>
      </p:sp>
      <p:sp>
        <p:nvSpPr>
          <p:cNvPr id="23" name="TextBox 23"/>
          <p:cNvSpPr txBox="1"/>
          <p:nvPr/>
        </p:nvSpPr>
        <p:spPr>
          <a:xfrm>
            <a:off x="485384" y="2677470"/>
            <a:ext cx="1908007" cy="809507"/>
          </a:xfrm>
          <a:prstGeom prst="rect">
            <a:avLst/>
          </a:prstGeom>
        </p:spPr>
        <p:txBody>
          <a:bodyPr lIns="0" tIns="0" rIns="0" bIns="0" rtlCol="0" anchor="t">
            <a:spAutoFit/>
          </a:bodyPr>
          <a:lstStyle/>
          <a:p>
            <a:pPr algn="ctr">
              <a:lnSpc>
                <a:spcPts val="3143"/>
              </a:lnSpc>
            </a:pPr>
            <a:r>
              <a:rPr lang="en-US" sz="2993">
                <a:solidFill>
                  <a:srgbClr val="E2682A"/>
                </a:solidFill>
                <a:latin typeface="Kollektif Bold"/>
              </a:rPr>
              <a:t>Gennaio</a:t>
            </a:r>
          </a:p>
          <a:p>
            <a:pPr algn="ctr">
              <a:lnSpc>
                <a:spcPts val="3143"/>
              </a:lnSpc>
            </a:pPr>
            <a:endParaRPr lang="en-US" sz="2993">
              <a:solidFill>
                <a:srgbClr val="E2682A"/>
              </a:solidFill>
              <a:latin typeface="Kollektif Bold"/>
            </a:endParaRPr>
          </a:p>
        </p:txBody>
      </p:sp>
      <p:sp>
        <p:nvSpPr>
          <p:cNvPr id="24" name="TextBox 24"/>
          <p:cNvSpPr txBox="1"/>
          <p:nvPr/>
        </p:nvSpPr>
        <p:spPr>
          <a:xfrm>
            <a:off x="592774" y="3235066"/>
            <a:ext cx="1908007" cy="809507"/>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Febbraio</a:t>
            </a:r>
          </a:p>
          <a:p>
            <a:pPr algn="ctr">
              <a:lnSpc>
                <a:spcPts val="3143"/>
              </a:lnSpc>
            </a:pPr>
            <a:endParaRPr lang="en-US" sz="2993">
              <a:solidFill>
                <a:srgbClr val="192954"/>
              </a:solidFill>
              <a:latin typeface="Kollektif Bold"/>
            </a:endParaRPr>
          </a:p>
        </p:txBody>
      </p:sp>
      <p:sp>
        <p:nvSpPr>
          <p:cNvPr id="25" name="TextBox 25"/>
          <p:cNvSpPr txBox="1"/>
          <p:nvPr/>
        </p:nvSpPr>
        <p:spPr>
          <a:xfrm>
            <a:off x="4193615" y="4903016"/>
            <a:ext cx="2961015" cy="819150"/>
          </a:xfrm>
          <a:prstGeom prst="rect">
            <a:avLst/>
          </a:prstGeom>
        </p:spPr>
        <p:txBody>
          <a:bodyPr lIns="0" tIns="0" rIns="0" bIns="0" rtlCol="0" anchor="t">
            <a:spAutoFit/>
          </a:bodyPr>
          <a:lstStyle/>
          <a:p>
            <a:pPr algn="ctr">
              <a:lnSpc>
                <a:spcPts val="3150"/>
              </a:lnSpc>
            </a:pPr>
            <a:r>
              <a:rPr lang="en-US" sz="3000">
                <a:solidFill>
                  <a:srgbClr val="E2682A"/>
                </a:solidFill>
                <a:latin typeface="Kollektif"/>
              </a:rPr>
              <a:t>-</a:t>
            </a:r>
          </a:p>
          <a:p>
            <a:pPr algn="ctr">
              <a:lnSpc>
                <a:spcPts val="3150"/>
              </a:lnSpc>
            </a:pPr>
            <a:endParaRPr lang="en-US" sz="3000">
              <a:solidFill>
                <a:srgbClr val="E2682A"/>
              </a:solidFill>
              <a:latin typeface="Kollektif"/>
            </a:endParaRPr>
          </a:p>
        </p:txBody>
      </p:sp>
      <p:sp>
        <p:nvSpPr>
          <p:cNvPr id="26" name="TextBox 26"/>
          <p:cNvSpPr txBox="1"/>
          <p:nvPr/>
        </p:nvSpPr>
        <p:spPr>
          <a:xfrm>
            <a:off x="4193615" y="5531666"/>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1</a:t>
            </a:r>
          </a:p>
        </p:txBody>
      </p:sp>
      <p:sp>
        <p:nvSpPr>
          <p:cNvPr id="27" name="TextBox 27"/>
          <p:cNvSpPr txBox="1"/>
          <p:nvPr/>
        </p:nvSpPr>
        <p:spPr>
          <a:xfrm>
            <a:off x="7154631" y="4347241"/>
            <a:ext cx="2961015" cy="81915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102</a:t>
            </a:r>
          </a:p>
          <a:p>
            <a:pPr algn="ctr">
              <a:lnSpc>
                <a:spcPts val="3150"/>
              </a:lnSpc>
            </a:pPr>
            <a:endParaRPr lang="en-US" sz="3000">
              <a:solidFill>
                <a:srgbClr val="000000"/>
              </a:solidFill>
              <a:latin typeface="Kollektif"/>
            </a:endParaRPr>
          </a:p>
        </p:txBody>
      </p:sp>
      <p:sp>
        <p:nvSpPr>
          <p:cNvPr id="28" name="TextBox 28"/>
          <p:cNvSpPr txBox="1"/>
          <p:nvPr/>
        </p:nvSpPr>
        <p:spPr>
          <a:xfrm>
            <a:off x="7082899" y="4903016"/>
            <a:ext cx="2961015" cy="419100"/>
          </a:xfrm>
          <a:prstGeom prst="rect">
            <a:avLst/>
          </a:prstGeom>
        </p:spPr>
        <p:txBody>
          <a:bodyPr lIns="0" tIns="0" rIns="0" bIns="0" rtlCol="0" anchor="t">
            <a:spAutoFit/>
          </a:bodyPr>
          <a:lstStyle/>
          <a:p>
            <a:pPr algn="ctr">
              <a:lnSpc>
                <a:spcPts val="3150"/>
              </a:lnSpc>
            </a:pPr>
            <a:r>
              <a:rPr lang="en-US" sz="3000">
                <a:solidFill>
                  <a:srgbClr val="E2682A"/>
                </a:solidFill>
                <a:latin typeface="Kollektif"/>
              </a:rPr>
              <a:t>-</a:t>
            </a:r>
          </a:p>
        </p:txBody>
      </p:sp>
      <p:sp>
        <p:nvSpPr>
          <p:cNvPr id="29" name="TextBox 29"/>
          <p:cNvSpPr txBox="1"/>
          <p:nvPr/>
        </p:nvSpPr>
        <p:spPr>
          <a:xfrm>
            <a:off x="7082899" y="5489414"/>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79</a:t>
            </a:r>
          </a:p>
        </p:txBody>
      </p:sp>
      <p:sp>
        <p:nvSpPr>
          <p:cNvPr id="30" name="TextBox 30"/>
          <p:cNvSpPr txBox="1"/>
          <p:nvPr/>
        </p:nvSpPr>
        <p:spPr>
          <a:xfrm>
            <a:off x="4193615" y="6188891"/>
            <a:ext cx="2961015" cy="419100"/>
          </a:xfrm>
          <a:prstGeom prst="rect">
            <a:avLst/>
          </a:prstGeom>
        </p:spPr>
        <p:txBody>
          <a:bodyPr lIns="0" tIns="0" rIns="0" bIns="0" rtlCol="0" anchor="t">
            <a:spAutoFit/>
          </a:bodyPr>
          <a:lstStyle/>
          <a:p>
            <a:pPr algn="ctr">
              <a:lnSpc>
                <a:spcPts val="3150"/>
              </a:lnSpc>
            </a:pPr>
            <a:r>
              <a:rPr lang="en-US" sz="3000">
                <a:solidFill>
                  <a:srgbClr val="E2682A"/>
                </a:solidFill>
                <a:latin typeface="Kollektif"/>
              </a:rPr>
              <a:t>3</a:t>
            </a:r>
          </a:p>
        </p:txBody>
      </p:sp>
      <p:sp>
        <p:nvSpPr>
          <p:cNvPr id="31" name="TextBox 31"/>
          <p:cNvSpPr txBox="1"/>
          <p:nvPr/>
        </p:nvSpPr>
        <p:spPr>
          <a:xfrm>
            <a:off x="7082899" y="6179366"/>
            <a:ext cx="2961015" cy="419100"/>
          </a:xfrm>
          <a:prstGeom prst="rect">
            <a:avLst/>
          </a:prstGeom>
        </p:spPr>
        <p:txBody>
          <a:bodyPr lIns="0" tIns="0" rIns="0" bIns="0" rtlCol="0" anchor="t">
            <a:spAutoFit/>
          </a:bodyPr>
          <a:lstStyle/>
          <a:p>
            <a:pPr algn="ctr">
              <a:lnSpc>
                <a:spcPts val="3150"/>
              </a:lnSpc>
            </a:pPr>
            <a:r>
              <a:rPr lang="en-US" sz="3000">
                <a:solidFill>
                  <a:srgbClr val="E2682A"/>
                </a:solidFill>
                <a:latin typeface="Kollektif"/>
              </a:rPr>
              <a:t>195</a:t>
            </a:r>
          </a:p>
        </p:txBody>
      </p:sp>
      <p:sp>
        <p:nvSpPr>
          <p:cNvPr id="32" name="TextBox 32"/>
          <p:cNvSpPr txBox="1"/>
          <p:nvPr/>
        </p:nvSpPr>
        <p:spPr>
          <a:xfrm>
            <a:off x="4193615" y="6874691"/>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2</a:t>
            </a:r>
          </a:p>
        </p:txBody>
      </p:sp>
      <p:sp>
        <p:nvSpPr>
          <p:cNvPr id="33" name="TextBox 33"/>
          <p:cNvSpPr txBox="1"/>
          <p:nvPr/>
        </p:nvSpPr>
        <p:spPr>
          <a:xfrm>
            <a:off x="7082899" y="6836591"/>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99</a:t>
            </a:r>
          </a:p>
        </p:txBody>
      </p:sp>
      <p:sp>
        <p:nvSpPr>
          <p:cNvPr id="34" name="TextBox 34"/>
          <p:cNvSpPr txBox="1"/>
          <p:nvPr/>
        </p:nvSpPr>
        <p:spPr>
          <a:xfrm>
            <a:off x="4193615" y="7531916"/>
            <a:ext cx="2961015" cy="419100"/>
          </a:xfrm>
          <a:prstGeom prst="rect">
            <a:avLst/>
          </a:prstGeom>
        </p:spPr>
        <p:txBody>
          <a:bodyPr lIns="0" tIns="0" rIns="0" bIns="0" rtlCol="0" anchor="t">
            <a:spAutoFit/>
          </a:bodyPr>
          <a:lstStyle/>
          <a:p>
            <a:pPr algn="ctr">
              <a:lnSpc>
                <a:spcPts val="3150"/>
              </a:lnSpc>
            </a:pPr>
            <a:r>
              <a:rPr lang="en-US" sz="3000">
                <a:solidFill>
                  <a:srgbClr val="E2682A"/>
                </a:solidFill>
                <a:latin typeface="Kollektif"/>
              </a:rPr>
              <a:t>3</a:t>
            </a:r>
          </a:p>
        </p:txBody>
      </p:sp>
      <p:sp>
        <p:nvSpPr>
          <p:cNvPr id="35" name="TextBox 35"/>
          <p:cNvSpPr txBox="1"/>
          <p:nvPr/>
        </p:nvSpPr>
        <p:spPr>
          <a:xfrm>
            <a:off x="7082899" y="7444910"/>
            <a:ext cx="2961015" cy="419100"/>
          </a:xfrm>
          <a:prstGeom prst="rect">
            <a:avLst/>
          </a:prstGeom>
        </p:spPr>
        <p:txBody>
          <a:bodyPr lIns="0" tIns="0" rIns="0" bIns="0" rtlCol="0" anchor="t">
            <a:spAutoFit/>
          </a:bodyPr>
          <a:lstStyle/>
          <a:p>
            <a:pPr algn="ctr">
              <a:lnSpc>
                <a:spcPts val="3150"/>
              </a:lnSpc>
            </a:pPr>
            <a:r>
              <a:rPr lang="en-US" sz="3000">
                <a:solidFill>
                  <a:srgbClr val="E2682A"/>
                </a:solidFill>
                <a:latin typeface="Kollektif"/>
              </a:rPr>
              <a:t>276</a:t>
            </a:r>
          </a:p>
        </p:txBody>
      </p:sp>
      <p:sp>
        <p:nvSpPr>
          <p:cNvPr id="36" name="TextBox 36"/>
          <p:cNvSpPr txBox="1"/>
          <p:nvPr/>
        </p:nvSpPr>
        <p:spPr>
          <a:xfrm>
            <a:off x="4193615" y="8141516"/>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10</a:t>
            </a:r>
          </a:p>
        </p:txBody>
      </p:sp>
      <p:sp>
        <p:nvSpPr>
          <p:cNvPr id="37" name="TextBox 37"/>
          <p:cNvSpPr txBox="1"/>
          <p:nvPr/>
        </p:nvSpPr>
        <p:spPr>
          <a:xfrm>
            <a:off x="7082899" y="8168589"/>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681</a:t>
            </a:r>
          </a:p>
        </p:txBody>
      </p:sp>
      <p:sp>
        <p:nvSpPr>
          <p:cNvPr id="38" name="TextBox 38"/>
          <p:cNvSpPr txBox="1"/>
          <p:nvPr/>
        </p:nvSpPr>
        <p:spPr>
          <a:xfrm>
            <a:off x="749349" y="8787714"/>
            <a:ext cx="1908007" cy="1625348"/>
          </a:xfrm>
          <a:prstGeom prst="rect">
            <a:avLst/>
          </a:prstGeom>
        </p:spPr>
        <p:txBody>
          <a:bodyPr lIns="0" tIns="0" rIns="0" bIns="0" rtlCol="0" anchor="t">
            <a:spAutoFit/>
          </a:bodyPr>
          <a:lstStyle/>
          <a:p>
            <a:pPr algn="ctr">
              <a:lnSpc>
                <a:spcPts val="3143"/>
              </a:lnSpc>
            </a:pPr>
            <a:r>
              <a:rPr lang="en-US" sz="2993">
                <a:solidFill>
                  <a:srgbClr val="E2682A"/>
                </a:solidFill>
                <a:latin typeface="Kollektif Bold"/>
              </a:rPr>
              <a:t>Novembre</a:t>
            </a:r>
          </a:p>
          <a:p>
            <a:pPr algn="ctr">
              <a:lnSpc>
                <a:spcPts val="3143"/>
              </a:lnSpc>
            </a:pPr>
            <a:endParaRPr lang="en-US" sz="2993">
              <a:solidFill>
                <a:srgbClr val="E2682A"/>
              </a:solidFill>
              <a:latin typeface="Kollektif Bold"/>
            </a:endParaRPr>
          </a:p>
          <a:p>
            <a:pPr algn="ctr">
              <a:lnSpc>
                <a:spcPts val="3143"/>
              </a:lnSpc>
            </a:pPr>
            <a:endParaRPr lang="en-US" sz="2993">
              <a:solidFill>
                <a:srgbClr val="E2682A"/>
              </a:solidFill>
              <a:latin typeface="Kollektif Bold"/>
            </a:endParaRPr>
          </a:p>
          <a:p>
            <a:pPr algn="ctr">
              <a:lnSpc>
                <a:spcPts val="3143"/>
              </a:lnSpc>
            </a:pPr>
            <a:endParaRPr lang="en-US" sz="2993">
              <a:solidFill>
                <a:srgbClr val="E2682A"/>
              </a:solidFill>
              <a:latin typeface="Kollektif Bold"/>
            </a:endParaRPr>
          </a:p>
        </p:txBody>
      </p:sp>
      <p:sp>
        <p:nvSpPr>
          <p:cNvPr id="39" name="TextBox 39"/>
          <p:cNvSpPr txBox="1"/>
          <p:nvPr/>
        </p:nvSpPr>
        <p:spPr>
          <a:xfrm>
            <a:off x="4193615" y="8778189"/>
            <a:ext cx="2961015" cy="419100"/>
          </a:xfrm>
          <a:prstGeom prst="rect">
            <a:avLst/>
          </a:prstGeom>
        </p:spPr>
        <p:txBody>
          <a:bodyPr lIns="0" tIns="0" rIns="0" bIns="0" rtlCol="0" anchor="t">
            <a:spAutoFit/>
          </a:bodyPr>
          <a:lstStyle/>
          <a:p>
            <a:pPr algn="ctr">
              <a:lnSpc>
                <a:spcPts val="3150"/>
              </a:lnSpc>
            </a:pPr>
            <a:r>
              <a:rPr lang="en-US" sz="3000">
                <a:solidFill>
                  <a:srgbClr val="E2682A"/>
                </a:solidFill>
                <a:latin typeface="Kollektif"/>
              </a:rPr>
              <a:t>4</a:t>
            </a:r>
          </a:p>
        </p:txBody>
      </p:sp>
      <p:sp>
        <p:nvSpPr>
          <p:cNvPr id="40" name="TextBox 40"/>
          <p:cNvSpPr txBox="1"/>
          <p:nvPr/>
        </p:nvSpPr>
        <p:spPr>
          <a:xfrm>
            <a:off x="7082899" y="8766950"/>
            <a:ext cx="2961015" cy="419100"/>
          </a:xfrm>
          <a:prstGeom prst="rect">
            <a:avLst/>
          </a:prstGeom>
        </p:spPr>
        <p:txBody>
          <a:bodyPr lIns="0" tIns="0" rIns="0" bIns="0" rtlCol="0" anchor="t">
            <a:spAutoFit/>
          </a:bodyPr>
          <a:lstStyle/>
          <a:p>
            <a:pPr algn="ctr">
              <a:lnSpc>
                <a:spcPts val="3150"/>
              </a:lnSpc>
            </a:pPr>
            <a:r>
              <a:rPr lang="en-US" sz="3000">
                <a:solidFill>
                  <a:srgbClr val="E2682A"/>
                </a:solidFill>
                <a:latin typeface="Kollektif"/>
              </a:rPr>
              <a:t>300</a:t>
            </a:r>
          </a:p>
        </p:txBody>
      </p:sp>
      <p:sp>
        <p:nvSpPr>
          <p:cNvPr id="41" name="TextBox 41"/>
          <p:cNvSpPr txBox="1"/>
          <p:nvPr/>
        </p:nvSpPr>
        <p:spPr>
          <a:xfrm>
            <a:off x="592774" y="9449249"/>
            <a:ext cx="1908007" cy="1625348"/>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Dicembre</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42" name="TextBox 42"/>
          <p:cNvSpPr txBox="1"/>
          <p:nvPr/>
        </p:nvSpPr>
        <p:spPr>
          <a:xfrm>
            <a:off x="4121883" y="9406839"/>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1</a:t>
            </a:r>
          </a:p>
        </p:txBody>
      </p:sp>
      <p:sp>
        <p:nvSpPr>
          <p:cNvPr id="43" name="TextBox 43"/>
          <p:cNvSpPr txBox="1"/>
          <p:nvPr/>
        </p:nvSpPr>
        <p:spPr>
          <a:xfrm>
            <a:off x="7154631" y="9349689"/>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69</a:t>
            </a:r>
          </a:p>
        </p:txBody>
      </p:sp>
      <p:sp>
        <p:nvSpPr>
          <p:cNvPr id="44" name="TextBox 44"/>
          <p:cNvSpPr txBox="1"/>
          <p:nvPr/>
        </p:nvSpPr>
        <p:spPr>
          <a:xfrm>
            <a:off x="10200702" y="3409230"/>
            <a:ext cx="4840335" cy="2445868"/>
          </a:xfrm>
          <a:prstGeom prst="rect">
            <a:avLst/>
          </a:prstGeom>
        </p:spPr>
        <p:txBody>
          <a:bodyPr lIns="0" tIns="0" rIns="0" bIns="0" rtlCol="0" anchor="t">
            <a:spAutoFit/>
          </a:bodyPr>
          <a:lstStyle/>
          <a:p>
            <a:pPr algn="ctr">
              <a:lnSpc>
                <a:spcPts val="6318"/>
              </a:lnSpc>
            </a:pPr>
            <a:r>
              <a:rPr lang="en-US" sz="6017">
                <a:solidFill>
                  <a:srgbClr val="192954"/>
                </a:solidFill>
                <a:latin typeface="Kollektif"/>
              </a:rPr>
              <a:t>Numero Totale viaggi</a:t>
            </a:r>
          </a:p>
          <a:p>
            <a:pPr algn="ctr">
              <a:lnSpc>
                <a:spcPts val="6318"/>
              </a:lnSpc>
            </a:pPr>
            <a:endParaRPr lang="en-US" sz="6017">
              <a:solidFill>
                <a:srgbClr val="192954"/>
              </a:solidFill>
              <a:latin typeface="Kollektif"/>
            </a:endParaRPr>
          </a:p>
        </p:txBody>
      </p:sp>
      <p:sp>
        <p:nvSpPr>
          <p:cNvPr id="45" name="TextBox 45"/>
          <p:cNvSpPr txBox="1"/>
          <p:nvPr/>
        </p:nvSpPr>
        <p:spPr>
          <a:xfrm>
            <a:off x="13429513" y="5947699"/>
            <a:ext cx="4858487" cy="651510"/>
          </a:xfrm>
          <a:prstGeom prst="rect">
            <a:avLst/>
          </a:prstGeom>
        </p:spPr>
        <p:txBody>
          <a:bodyPr lIns="0" tIns="0" rIns="0" bIns="0" rtlCol="0" anchor="t">
            <a:spAutoFit/>
          </a:bodyPr>
          <a:lstStyle/>
          <a:p>
            <a:pPr algn="ctr">
              <a:lnSpc>
                <a:spcPts val="4934"/>
              </a:lnSpc>
            </a:pPr>
            <a:r>
              <a:rPr lang="en-US" sz="4699">
                <a:solidFill>
                  <a:srgbClr val="192954"/>
                </a:solidFill>
                <a:latin typeface="Kollektif"/>
              </a:rPr>
              <a:t>3.653</a:t>
            </a:r>
          </a:p>
        </p:txBody>
      </p:sp>
      <p:sp>
        <p:nvSpPr>
          <p:cNvPr id="46" name="TextBox 46"/>
          <p:cNvSpPr txBox="1"/>
          <p:nvPr/>
        </p:nvSpPr>
        <p:spPr>
          <a:xfrm>
            <a:off x="13929653" y="4016144"/>
            <a:ext cx="4671185" cy="651510"/>
          </a:xfrm>
          <a:prstGeom prst="rect">
            <a:avLst/>
          </a:prstGeom>
        </p:spPr>
        <p:txBody>
          <a:bodyPr lIns="0" tIns="0" rIns="0" bIns="0" rtlCol="0" anchor="t">
            <a:spAutoFit/>
          </a:bodyPr>
          <a:lstStyle/>
          <a:p>
            <a:pPr algn="ctr">
              <a:lnSpc>
                <a:spcPts val="4934"/>
              </a:lnSpc>
            </a:pPr>
            <a:r>
              <a:rPr lang="en-US" sz="4699">
                <a:solidFill>
                  <a:srgbClr val="192954"/>
                </a:solidFill>
                <a:latin typeface="Kollektif"/>
              </a:rPr>
              <a:t>50</a:t>
            </a:r>
          </a:p>
        </p:txBody>
      </p:sp>
      <p:sp>
        <p:nvSpPr>
          <p:cNvPr id="47" name="TextBox 47"/>
          <p:cNvSpPr txBox="1"/>
          <p:nvPr/>
        </p:nvSpPr>
        <p:spPr>
          <a:xfrm>
            <a:off x="10526241" y="5655491"/>
            <a:ext cx="4189256" cy="2438400"/>
          </a:xfrm>
          <a:prstGeom prst="rect">
            <a:avLst/>
          </a:prstGeom>
        </p:spPr>
        <p:txBody>
          <a:bodyPr lIns="0" tIns="0" rIns="0" bIns="0" rtlCol="0" anchor="t">
            <a:spAutoFit/>
          </a:bodyPr>
          <a:lstStyle/>
          <a:p>
            <a:pPr algn="ctr">
              <a:lnSpc>
                <a:spcPts val="6300"/>
              </a:lnSpc>
            </a:pPr>
            <a:r>
              <a:rPr lang="en-US" sz="6000">
                <a:solidFill>
                  <a:srgbClr val="192954"/>
                </a:solidFill>
                <a:latin typeface="Kollektif"/>
              </a:rPr>
              <a:t>Numero Totale Km</a:t>
            </a:r>
          </a:p>
          <a:p>
            <a:pPr algn="ctr">
              <a:lnSpc>
                <a:spcPts val="6300"/>
              </a:lnSpc>
            </a:pPr>
            <a:endParaRPr lang="en-US" sz="6000">
              <a:solidFill>
                <a:srgbClr val="192954"/>
              </a:solidFill>
              <a:latin typeface="Kollektif"/>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56186" y="2505260"/>
            <a:ext cx="8406858" cy="5474966"/>
          </a:xfrm>
          <a:prstGeom prst="rect">
            <a:avLst/>
          </a:prstGeom>
        </p:spPr>
      </p:pic>
      <p:sp>
        <p:nvSpPr>
          <p:cNvPr id="3" name="TextBox 3"/>
          <p:cNvSpPr txBox="1"/>
          <p:nvPr/>
        </p:nvSpPr>
        <p:spPr>
          <a:xfrm>
            <a:off x="7901847" y="2171885"/>
            <a:ext cx="545211" cy="678561"/>
          </a:xfrm>
          <a:prstGeom prst="rect">
            <a:avLst/>
          </a:prstGeom>
        </p:spPr>
        <p:txBody>
          <a:bodyPr lIns="0" tIns="0" rIns="0" bIns="0" rtlCol="0" anchor="t">
            <a:spAutoFit/>
          </a:bodyPr>
          <a:lstStyle/>
          <a:p>
            <a:pPr algn="ctr">
              <a:lnSpc>
                <a:spcPts val="5652"/>
              </a:lnSpc>
            </a:pPr>
            <a:r>
              <a:rPr lang="en-US" sz="3600">
                <a:solidFill>
                  <a:srgbClr val="FDFCFB"/>
                </a:solidFill>
                <a:latin typeface="Red Hat Display Bold"/>
              </a:rPr>
              <a:t>1</a:t>
            </a:r>
          </a:p>
        </p:txBody>
      </p:sp>
      <p:sp>
        <p:nvSpPr>
          <p:cNvPr id="4" name="TextBox 4"/>
          <p:cNvSpPr txBox="1"/>
          <p:nvPr/>
        </p:nvSpPr>
        <p:spPr>
          <a:xfrm>
            <a:off x="7901847" y="4731566"/>
            <a:ext cx="545211" cy="678561"/>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DFCFB"/>
                </a:solidFill>
                <a:latin typeface="Red Hat Display Bold"/>
              </a:rPr>
              <a:t>3</a:t>
            </a:r>
          </a:p>
        </p:txBody>
      </p:sp>
      <p:sp>
        <p:nvSpPr>
          <p:cNvPr id="5" name="TextBox 5"/>
          <p:cNvSpPr txBox="1"/>
          <p:nvPr/>
        </p:nvSpPr>
        <p:spPr>
          <a:xfrm>
            <a:off x="5674123" y="384995"/>
            <a:ext cx="5568207" cy="805815"/>
          </a:xfrm>
          <a:prstGeom prst="rect">
            <a:avLst/>
          </a:prstGeom>
        </p:spPr>
        <p:txBody>
          <a:bodyPr lIns="0" tIns="0" rIns="0" bIns="0" rtlCol="0" anchor="t">
            <a:spAutoFit/>
          </a:bodyPr>
          <a:lstStyle/>
          <a:p>
            <a:pPr>
              <a:lnSpc>
                <a:spcPts val="6089"/>
              </a:lnSpc>
            </a:pPr>
            <a:r>
              <a:rPr lang="en-US" sz="5799">
                <a:solidFill>
                  <a:srgbClr val="192954"/>
                </a:solidFill>
                <a:latin typeface="Kollektif Bold"/>
              </a:rPr>
              <a:t>trasporto salma</a:t>
            </a:r>
          </a:p>
        </p:txBody>
      </p:sp>
      <p:sp>
        <p:nvSpPr>
          <p:cNvPr id="6" name="TextBox 6"/>
          <p:cNvSpPr txBox="1"/>
          <p:nvPr/>
        </p:nvSpPr>
        <p:spPr>
          <a:xfrm>
            <a:off x="4193615" y="1714685"/>
            <a:ext cx="2961015" cy="121920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Numero</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
        <p:nvSpPr>
          <p:cNvPr id="7" name="TextBox 7"/>
          <p:cNvSpPr txBox="1"/>
          <p:nvPr/>
        </p:nvSpPr>
        <p:spPr>
          <a:xfrm>
            <a:off x="7356906" y="1714685"/>
            <a:ext cx="2413002" cy="121920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Km</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
        <p:nvSpPr>
          <p:cNvPr id="8" name="TextBox 8"/>
          <p:cNvSpPr txBox="1"/>
          <p:nvPr/>
        </p:nvSpPr>
        <p:spPr>
          <a:xfrm>
            <a:off x="344466" y="3764054"/>
            <a:ext cx="1908007" cy="1226125"/>
          </a:xfrm>
          <a:prstGeom prst="rect">
            <a:avLst/>
          </a:prstGeom>
        </p:spPr>
        <p:txBody>
          <a:bodyPr lIns="0" tIns="0" rIns="0" bIns="0" rtlCol="0" anchor="t">
            <a:spAutoFit/>
          </a:bodyPr>
          <a:lstStyle/>
          <a:p>
            <a:pPr algn="ctr">
              <a:lnSpc>
                <a:spcPts val="3143"/>
              </a:lnSpc>
            </a:pPr>
            <a:r>
              <a:rPr lang="en-US" sz="2993">
                <a:solidFill>
                  <a:srgbClr val="B2B9BD"/>
                </a:solidFill>
                <a:latin typeface="Kollektif Bold"/>
              </a:rPr>
              <a:t>Marzo</a:t>
            </a:r>
          </a:p>
          <a:p>
            <a:pPr algn="ctr">
              <a:lnSpc>
                <a:spcPts val="3143"/>
              </a:lnSpc>
            </a:pPr>
            <a:endParaRPr lang="en-US" sz="2993">
              <a:solidFill>
                <a:srgbClr val="B2B9BD"/>
              </a:solidFill>
              <a:latin typeface="Kollektif Bold"/>
            </a:endParaRPr>
          </a:p>
          <a:p>
            <a:pPr algn="ctr">
              <a:lnSpc>
                <a:spcPts val="3143"/>
              </a:lnSpc>
            </a:pPr>
            <a:endParaRPr lang="en-US" sz="2993">
              <a:solidFill>
                <a:srgbClr val="B2B9BD"/>
              </a:solidFill>
              <a:latin typeface="Kollektif Bold"/>
            </a:endParaRPr>
          </a:p>
        </p:txBody>
      </p:sp>
      <p:sp>
        <p:nvSpPr>
          <p:cNvPr id="9" name="TextBox 9"/>
          <p:cNvSpPr txBox="1"/>
          <p:nvPr/>
        </p:nvSpPr>
        <p:spPr>
          <a:xfrm>
            <a:off x="344466" y="4391404"/>
            <a:ext cx="1908007" cy="1226125"/>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Aprile</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0" name="TextBox 10"/>
          <p:cNvSpPr txBox="1"/>
          <p:nvPr/>
        </p:nvSpPr>
        <p:spPr>
          <a:xfrm>
            <a:off x="485384" y="5044847"/>
            <a:ext cx="1908007" cy="1200032"/>
          </a:xfrm>
          <a:prstGeom prst="rect">
            <a:avLst/>
          </a:prstGeom>
        </p:spPr>
        <p:txBody>
          <a:bodyPr lIns="0" tIns="0" rIns="0" bIns="0" rtlCol="0" anchor="t">
            <a:spAutoFit/>
          </a:bodyPr>
          <a:lstStyle/>
          <a:p>
            <a:pPr algn="ctr">
              <a:lnSpc>
                <a:spcPts val="3143"/>
              </a:lnSpc>
            </a:pPr>
            <a:r>
              <a:rPr lang="en-US" sz="2993">
                <a:solidFill>
                  <a:srgbClr val="B2B9BD"/>
                </a:solidFill>
                <a:latin typeface="Kollektif Bold"/>
              </a:rPr>
              <a:t>Maggio</a:t>
            </a:r>
          </a:p>
          <a:p>
            <a:pPr algn="ctr">
              <a:lnSpc>
                <a:spcPts val="3143"/>
              </a:lnSpc>
            </a:pPr>
            <a:endParaRPr lang="en-US" sz="2993">
              <a:solidFill>
                <a:srgbClr val="B2B9BD"/>
              </a:solidFill>
              <a:latin typeface="Kollektif Bold"/>
            </a:endParaRPr>
          </a:p>
          <a:p>
            <a:pPr algn="ctr">
              <a:lnSpc>
                <a:spcPts val="3143"/>
              </a:lnSpc>
            </a:pPr>
            <a:endParaRPr lang="en-US" sz="2993">
              <a:solidFill>
                <a:srgbClr val="B2B9BD"/>
              </a:solidFill>
              <a:latin typeface="Kollektif Bold"/>
            </a:endParaRPr>
          </a:p>
        </p:txBody>
      </p:sp>
      <p:sp>
        <p:nvSpPr>
          <p:cNvPr id="11" name="TextBox 11"/>
          <p:cNvSpPr txBox="1"/>
          <p:nvPr/>
        </p:nvSpPr>
        <p:spPr>
          <a:xfrm>
            <a:off x="485384" y="5646104"/>
            <a:ext cx="1908007" cy="1625348"/>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Giugno </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2" name="TextBox 12"/>
          <p:cNvSpPr txBox="1"/>
          <p:nvPr/>
        </p:nvSpPr>
        <p:spPr>
          <a:xfrm>
            <a:off x="344466" y="6273454"/>
            <a:ext cx="1908007" cy="1590557"/>
          </a:xfrm>
          <a:prstGeom prst="rect">
            <a:avLst/>
          </a:prstGeom>
        </p:spPr>
        <p:txBody>
          <a:bodyPr lIns="0" tIns="0" rIns="0" bIns="0" rtlCol="0" anchor="t">
            <a:spAutoFit/>
          </a:bodyPr>
          <a:lstStyle/>
          <a:p>
            <a:pPr algn="ctr">
              <a:lnSpc>
                <a:spcPts val="3143"/>
              </a:lnSpc>
            </a:pPr>
            <a:r>
              <a:rPr lang="en-US" sz="2993">
                <a:solidFill>
                  <a:srgbClr val="B2B9BD"/>
                </a:solidFill>
                <a:latin typeface="Kollektif Bold"/>
              </a:rPr>
              <a:t>Luglio</a:t>
            </a:r>
          </a:p>
          <a:p>
            <a:pPr algn="ctr">
              <a:lnSpc>
                <a:spcPts val="3143"/>
              </a:lnSpc>
            </a:pPr>
            <a:endParaRPr lang="en-US" sz="2993">
              <a:solidFill>
                <a:srgbClr val="B2B9BD"/>
              </a:solidFill>
              <a:latin typeface="Kollektif Bold"/>
            </a:endParaRPr>
          </a:p>
          <a:p>
            <a:pPr algn="ctr">
              <a:lnSpc>
                <a:spcPts val="3143"/>
              </a:lnSpc>
            </a:pPr>
            <a:endParaRPr lang="en-US" sz="2993">
              <a:solidFill>
                <a:srgbClr val="B2B9BD"/>
              </a:solidFill>
              <a:latin typeface="Kollektif Bold"/>
            </a:endParaRPr>
          </a:p>
          <a:p>
            <a:pPr algn="ctr">
              <a:lnSpc>
                <a:spcPts val="3143"/>
              </a:lnSpc>
            </a:pPr>
            <a:endParaRPr lang="en-US" sz="2993">
              <a:solidFill>
                <a:srgbClr val="B2B9BD"/>
              </a:solidFill>
              <a:latin typeface="Kollektif Bold"/>
            </a:endParaRPr>
          </a:p>
        </p:txBody>
      </p:sp>
      <p:sp>
        <p:nvSpPr>
          <p:cNvPr id="13" name="TextBox 13"/>
          <p:cNvSpPr txBox="1"/>
          <p:nvPr/>
        </p:nvSpPr>
        <p:spPr>
          <a:xfrm>
            <a:off x="485384" y="6904364"/>
            <a:ext cx="1908007" cy="1226125"/>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Agosto</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4" name="TextBox 14"/>
          <p:cNvSpPr txBox="1"/>
          <p:nvPr/>
        </p:nvSpPr>
        <p:spPr>
          <a:xfrm>
            <a:off x="749349" y="7547676"/>
            <a:ext cx="1908007" cy="1625348"/>
          </a:xfrm>
          <a:prstGeom prst="rect">
            <a:avLst/>
          </a:prstGeom>
        </p:spPr>
        <p:txBody>
          <a:bodyPr lIns="0" tIns="0" rIns="0" bIns="0" rtlCol="0" anchor="t">
            <a:spAutoFit/>
          </a:bodyPr>
          <a:lstStyle/>
          <a:p>
            <a:pPr algn="ctr">
              <a:lnSpc>
                <a:spcPts val="3143"/>
              </a:lnSpc>
            </a:pPr>
            <a:r>
              <a:rPr lang="en-US" sz="2993">
                <a:solidFill>
                  <a:srgbClr val="B2B9BD"/>
                </a:solidFill>
                <a:latin typeface="Kollektif Bold"/>
              </a:rPr>
              <a:t>Settembre</a:t>
            </a:r>
          </a:p>
          <a:p>
            <a:pPr algn="ctr">
              <a:lnSpc>
                <a:spcPts val="3143"/>
              </a:lnSpc>
            </a:pPr>
            <a:endParaRPr lang="en-US" sz="2993">
              <a:solidFill>
                <a:srgbClr val="B2B9BD"/>
              </a:solidFill>
              <a:latin typeface="Kollektif Bold"/>
            </a:endParaRPr>
          </a:p>
          <a:p>
            <a:pPr algn="ctr">
              <a:lnSpc>
                <a:spcPts val="3143"/>
              </a:lnSpc>
            </a:pPr>
            <a:endParaRPr lang="en-US" sz="2993">
              <a:solidFill>
                <a:srgbClr val="B2B9BD"/>
              </a:solidFill>
              <a:latin typeface="Kollektif Bold"/>
            </a:endParaRPr>
          </a:p>
          <a:p>
            <a:pPr algn="ctr">
              <a:lnSpc>
                <a:spcPts val="3143"/>
              </a:lnSpc>
            </a:pPr>
            <a:endParaRPr lang="en-US" sz="2993">
              <a:solidFill>
                <a:srgbClr val="B2B9BD"/>
              </a:solidFill>
              <a:latin typeface="Kollektif Bold"/>
            </a:endParaRPr>
          </a:p>
        </p:txBody>
      </p:sp>
      <p:sp>
        <p:nvSpPr>
          <p:cNvPr id="15" name="TextBox 15"/>
          <p:cNvSpPr txBox="1"/>
          <p:nvPr/>
        </p:nvSpPr>
        <p:spPr>
          <a:xfrm>
            <a:off x="485384" y="8159064"/>
            <a:ext cx="1908007" cy="1625348"/>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Ottobre</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6" name="TextBox 16"/>
          <p:cNvSpPr txBox="1"/>
          <p:nvPr/>
        </p:nvSpPr>
        <p:spPr>
          <a:xfrm>
            <a:off x="4193615" y="2638839"/>
            <a:ext cx="2961015" cy="819150"/>
          </a:xfrm>
          <a:prstGeom prst="rect">
            <a:avLst/>
          </a:prstGeom>
        </p:spPr>
        <p:txBody>
          <a:bodyPr lIns="0" tIns="0" rIns="0" bIns="0" rtlCol="0" anchor="t">
            <a:spAutoFit/>
          </a:bodyPr>
          <a:lstStyle/>
          <a:p>
            <a:pPr algn="ctr">
              <a:lnSpc>
                <a:spcPts val="3150"/>
              </a:lnSpc>
            </a:pPr>
            <a:r>
              <a:rPr lang="en-US" sz="3000">
                <a:solidFill>
                  <a:srgbClr val="B2B9BD"/>
                </a:solidFill>
                <a:latin typeface="Kollektif"/>
              </a:rPr>
              <a:t>1</a:t>
            </a:r>
          </a:p>
          <a:p>
            <a:pPr algn="ctr">
              <a:lnSpc>
                <a:spcPts val="3150"/>
              </a:lnSpc>
            </a:pPr>
            <a:endParaRPr lang="en-US" sz="3000">
              <a:solidFill>
                <a:srgbClr val="B2B9BD"/>
              </a:solidFill>
              <a:latin typeface="Kollektif"/>
            </a:endParaRPr>
          </a:p>
        </p:txBody>
      </p:sp>
      <p:sp>
        <p:nvSpPr>
          <p:cNvPr id="17" name="TextBox 17"/>
          <p:cNvSpPr txBox="1"/>
          <p:nvPr/>
        </p:nvSpPr>
        <p:spPr>
          <a:xfrm>
            <a:off x="4193615" y="3244591"/>
            <a:ext cx="2961015" cy="41910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a:t>
            </a:r>
          </a:p>
        </p:txBody>
      </p:sp>
      <p:sp>
        <p:nvSpPr>
          <p:cNvPr id="18" name="TextBox 18"/>
          <p:cNvSpPr txBox="1"/>
          <p:nvPr/>
        </p:nvSpPr>
        <p:spPr>
          <a:xfrm>
            <a:off x="4236143" y="5032214"/>
            <a:ext cx="2961015" cy="419100"/>
          </a:xfrm>
          <a:prstGeom prst="rect">
            <a:avLst/>
          </a:prstGeom>
        </p:spPr>
        <p:txBody>
          <a:bodyPr lIns="0" tIns="0" rIns="0" bIns="0" rtlCol="0" anchor="t">
            <a:spAutoFit/>
          </a:bodyPr>
          <a:lstStyle/>
          <a:p>
            <a:pPr algn="ctr">
              <a:lnSpc>
                <a:spcPts val="3150"/>
              </a:lnSpc>
            </a:pPr>
            <a:r>
              <a:rPr lang="en-US" sz="3000">
                <a:solidFill>
                  <a:srgbClr val="B2B9BD"/>
                </a:solidFill>
                <a:latin typeface="Kollektif"/>
              </a:rPr>
              <a:t>-</a:t>
            </a:r>
          </a:p>
        </p:txBody>
      </p:sp>
      <p:sp>
        <p:nvSpPr>
          <p:cNvPr id="19" name="TextBox 19"/>
          <p:cNvSpPr txBox="1"/>
          <p:nvPr/>
        </p:nvSpPr>
        <p:spPr>
          <a:xfrm>
            <a:off x="4236143" y="4318372"/>
            <a:ext cx="2961015" cy="81915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a:t>
            </a:r>
          </a:p>
          <a:p>
            <a:pPr algn="ctr">
              <a:lnSpc>
                <a:spcPts val="3150"/>
              </a:lnSpc>
            </a:pPr>
            <a:endParaRPr lang="en-US" sz="3000">
              <a:solidFill>
                <a:srgbClr val="192954"/>
              </a:solidFill>
              <a:latin typeface="Kollektif"/>
            </a:endParaRPr>
          </a:p>
        </p:txBody>
      </p:sp>
      <p:sp>
        <p:nvSpPr>
          <p:cNvPr id="20" name="TextBox 20"/>
          <p:cNvSpPr txBox="1"/>
          <p:nvPr/>
        </p:nvSpPr>
        <p:spPr>
          <a:xfrm>
            <a:off x="7197159" y="2593039"/>
            <a:ext cx="2961015" cy="419100"/>
          </a:xfrm>
          <a:prstGeom prst="rect">
            <a:avLst/>
          </a:prstGeom>
        </p:spPr>
        <p:txBody>
          <a:bodyPr lIns="0" tIns="0" rIns="0" bIns="0" rtlCol="0" anchor="t">
            <a:spAutoFit/>
          </a:bodyPr>
          <a:lstStyle/>
          <a:p>
            <a:pPr algn="ctr">
              <a:lnSpc>
                <a:spcPts val="3150"/>
              </a:lnSpc>
            </a:pPr>
            <a:r>
              <a:rPr lang="en-US" sz="3000">
                <a:solidFill>
                  <a:srgbClr val="B2B9BD"/>
                </a:solidFill>
                <a:latin typeface="Kollektif"/>
              </a:rPr>
              <a:t>99</a:t>
            </a:r>
          </a:p>
        </p:txBody>
      </p:sp>
      <p:sp>
        <p:nvSpPr>
          <p:cNvPr id="21" name="TextBox 21"/>
          <p:cNvSpPr txBox="1"/>
          <p:nvPr/>
        </p:nvSpPr>
        <p:spPr>
          <a:xfrm>
            <a:off x="7154631" y="3701791"/>
            <a:ext cx="2961015" cy="819150"/>
          </a:xfrm>
          <a:prstGeom prst="rect">
            <a:avLst/>
          </a:prstGeom>
        </p:spPr>
        <p:txBody>
          <a:bodyPr lIns="0" tIns="0" rIns="0" bIns="0" rtlCol="0" anchor="t">
            <a:spAutoFit/>
          </a:bodyPr>
          <a:lstStyle/>
          <a:p>
            <a:pPr algn="ctr">
              <a:lnSpc>
                <a:spcPts val="3150"/>
              </a:lnSpc>
            </a:pPr>
            <a:r>
              <a:rPr lang="en-US" sz="3000">
                <a:solidFill>
                  <a:srgbClr val="B2B9BD"/>
                </a:solidFill>
                <a:latin typeface="Kollektif"/>
              </a:rPr>
              <a:t>74</a:t>
            </a:r>
          </a:p>
          <a:p>
            <a:pPr algn="ctr">
              <a:lnSpc>
                <a:spcPts val="3150"/>
              </a:lnSpc>
            </a:pPr>
            <a:endParaRPr lang="en-US" sz="3000">
              <a:solidFill>
                <a:srgbClr val="B2B9BD"/>
              </a:solidFill>
              <a:latin typeface="Kollektif"/>
            </a:endParaRPr>
          </a:p>
        </p:txBody>
      </p:sp>
      <p:sp>
        <p:nvSpPr>
          <p:cNvPr id="22" name="TextBox 22"/>
          <p:cNvSpPr txBox="1"/>
          <p:nvPr/>
        </p:nvSpPr>
        <p:spPr>
          <a:xfrm>
            <a:off x="485384" y="2677470"/>
            <a:ext cx="1908007" cy="809507"/>
          </a:xfrm>
          <a:prstGeom prst="rect">
            <a:avLst/>
          </a:prstGeom>
        </p:spPr>
        <p:txBody>
          <a:bodyPr lIns="0" tIns="0" rIns="0" bIns="0" rtlCol="0" anchor="t">
            <a:spAutoFit/>
          </a:bodyPr>
          <a:lstStyle/>
          <a:p>
            <a:pPr algn="ctr">
              <a:lnSpc>
                <a:spcPts val="3143"/>
              </a:lnSpc>
            </a:pPr>
            <a:r>
              <a:rPr lang="en-US" sz="2993">
                <a:solidFill>
                  <a:srgbClr val="B2B9BD"/>
                </a:solidFill>
                <a:latin typeface="Kollektif Bold"/>
              </a:rPr>
              <a:t>Gennaio</a:t>
            </a:r>
          </a:p>
          <a:p>
            <a:pPr algn="ctr">
              <a:lnSpc>
                <a:spcPts val="3143"/>
              </a:lnSpc>
            </a:pPr>
            <a:endParaRPr lang="en-US" sz="2993">
              <a:solidFill>
                <a:srgbClr val="B2B9BD"/>
              </a:solidFill>
              <a:latin typeface="Kollektif Bold"/>
            </a:endParaRPr>
          </a:p>
        </p:txBody>
      </p:sp>
      <p:sp>
        <p:nvSpPr>
          <p:cNvPr id="23" name="TextBox 23"/>
          <p:cNvSpPr txBox="1"/>
          <p:nvPr/>
        </p:nvSpPr>
        <p:spPr>
          <a:xfrm>
            <a:off x="592774" y="3235066"/>
            <a:ext cx="1908007" cy="809507"/>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Febbraio</a:t>
            </a:r>
          </a:p>
          <a:p>
            <a:pPr algn="ctr">
              <a:lnSpc>
                <a:spcPts val="3143"/>
              </a:lnSpc>
            </a:pPr>
            <a:endParaRPr lang="en-US" sz="2993">
              <a:solidFill>
                <a:srgbClr val="192954"/>
              </a:solidFill>
              <a:latin typeface="Kollektif Bold"/>
            </a:endParaRPr>
          </a:p>
        </p:txBody>
      </p:sp>
      <p:sp>
        <p:nvSpPr>
          <p:cNvPr id="24" name="TextBox 24"/>
          <p:cNvSpPr txBox="1"/>
          <p:nvPr/>
        </p:nvSpPr>
        <p:spPr>
          <a:xfrm>
            <a:off x="4236143" y="3701791"/>
            <a:ext cx="2961015" cy="819150"/>
          </a:xfrm>
          <a:prstGeom prst="rect">
            <a:avLst/>
          </a:prstGeom>
        </p:spPr>
        <p:txBody>
          <a:bodyPr lIns="0" tIns="0" rIns="0" bIns="0" rtlCol="0" anchor="t">
            <a:spAutoFit/>
          </a:bodyPr>
          <a:lstStyle/>
          <a:p>
            <a:pPr algn="ctr">
              <a:lnSpc>
                <a:spcPts val="3150"/>
              </a:lnSpc>
            </a:pPr>
            <a:r>
              <a:rPr lang="en-US" sz="3000">
                <a:solidFill>
                  <a:srgbClr val="B2B9BD"/>
                </a:solidFill>
                <a:latin typeface="Kollektif"/>
              </a:rPr>
              <a:t>1</a:t>
            </a:r>
          </a:p>
          <a:p>
            <a:pPr algn="ctr">
              <a:lnSpc>
                <a:spcPts val="3150"/>
              </a:lnSpc>
            </a:pPr>
            <a:endParaRPr lang="en-US" sz="3000">
              <a:solidFill>
                <a:srgbClr val="B2B9BD"/>
              </a:solidFill>
              <a:latin typeface="Kollektif"/>
            </a:endParaRPr>
          </a:p>
        </p:txBody>
      </p:sp>
      <p:sp>
        <p:nvSpPr>
          <p:cNvPr id="25" name="TextBox 25"/>
          <p:cNvSpPr txBox="1"/>
          <p:nvPr/>
        </p:nvSpPr>
        <p:spPr>
          <a:xfrm>
            <a:off x="4193615" y="5531666"/>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1</a:t>
            </a:r>
          </a:p>
        </p:txBody>
      </p:sp>
      <p:sp>
        <p:nvSpPr>
          <p:cNvPr id="26" name="TextBox 26"/>
          <p:cNvSpPr txBox="1"/>
          <p:nvPr/>
        </p:nvSpPr>
        <p:spPr>
          <a:xfrm>
            <a:off x="7197159" y="5074466"/>
            <a:ext cx="2961015" cy="419100"/>
          </a:xfrm>
          <a:prstGeom prst="rect">
            <a:avLst/>
          </a:prstGeom>
        </p:spPr>
        <p:txBody>
          <a:bodyPr lIns="0" tIns="0" rIns="0" bIns="0" rtlCol="0" anchor="t">
            <a:spAutoFit/>
          </a:bodyPr>
          <a:lstStyle/>
          <a:p>
            <a:pPr algn="ctr">
              <a:lnSpc>
                <a:spcPts val="3150"/>
              </a:lnSpc>
            </a:pPr>
            <a:r>
              <a:rPr lang="en-US" sz="3000">
                <a:solidFill>
                  <a:srgbClr val="B2B9BD"/>
                </a:solidFill>
                <a:latin typeface="Kollektif"/>
              </a:rPr>
              <a:t>-</a:t>
            </a:r>
          </a:p>
        </p:txBody>
      </p:sp>
      <p:sp>
        <p:nvSpPr>
          <p:cNvPr id="27" name="TextBox 27"/>
          <p:cNvSpPr txBox="1"/>
          <p:nvPr/>
        </p:nvSpPr>
        <p:spPr>
          <a:xfrm>
            <a:off x="7197159" y="5489414"/>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82</a:t>
            </a:r>
          </a:p>
        </p:txBody>
      </p:sp>
      <p:sp>
        <p:nvSpPr>
          <p:cNvPr id="28" name="TextBox 28"/>
          <p:cNvSpPr txBox="1"/>
          <p:nvPr/>
        </p:nvSpPr>
        <p:spPr>
          <a:xfrm>
            <a:off x="4193615" y="6188891"/>
            <a:ext cx="2961015" cy="419100"/>
          </a:xfrm>
          <a:prstGeom prst="rect">
            <a:avLst/>
          </a:prstGeom>
        </p:spPr>
        <p:txBody>
          <a:bodyPr lIns="0" tIns="0" rIns="0" bIns="0" rtlCol="0" anchor="t">
            <a:spAutoFit/>
          </a:bodyPr>
          <a:lstStyle/>
          <a:p>
            <a:pPr algn="ctr">
              <a:lnSpc>
                <a:spcPts val="3150"/>
              </a:lnSpc>
            </a:pPr>
            <a:r>
              <a:rPr lang="en-US" sz="3000">
                <a:solidFill>
                  <a:srgbClr val="B2B9BD"/>
                </a:solidFill>
                <a:latin typeface="Kollektif"/>
              </a:rPr>
              <a:t>-</a:t>
            </a:r>
          </a:p>
        </p:txBody>
      </p:sp>
      <p:sp>
        <p:nvSpPr>
          <p:cNvPr id="29" name="TextBox 29"/>
          <p:cNvSpPr txBox="1"/>
          <p:nvPr/>
        </p:nvSpPr>
        <p:spPr>
          <a:xfrm>
            <a:off x="7239687" y="6188891"/>
            <a:ext cx="2961015" cy="419100"/>
          </a:xfrm>
          <a:prstGeom prst="rect">
            <a:avLst/>
          </a:prstGeom>
        </p:spPr>
        <p:txBody>
          <a:bodyPr lIns="0" tIns="0" rIns="0" bIns="0" rtlCol="0" anchor="t">
            <a:spAutoFit/>
          </a:bodyPr>
          <a:lstStyle/>
          <a:p>
            <a:pPr algn="ctr">
              <a:lnSpc>
                <a:spcPts val="3150"/>
              </a:lnSpc>
            </a:pPr>
            <a:r>
              <a:rPr lang="en-US" sz="3000">
                <a:solidFill>
                  <a:srgbClr val="B2B9BD"/>
                </a:solidFill>
                <a:latin typeface="Kollektif"/>
              </a:rPr>
              <a:t>-</a:t>
            </a:r>
          </a:p>
        </p:txBody>
      </p:sp>
      <p:sp>
        <p:nvSpPr>
          <p:cNvPr id="30" name="TextBox 30"/>
          <p:cNvSpPr txBox="1"/>
          <p:nvPr/>
        </p:nvSpPr>
        <p:spPr>
          <a:xfrm>
            <a:off x="4193615" y="6874691"/>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a:t>
            </a:r>
          </a:p>
        </p:txBody>
      </p:sp>
      <p:sp>
        <p:nvSpPr>
          <p:cNvPr id="31" name="TextBox 31"/>
          <p:cNvSpPr txBox="1"/>
          <p:nvPr/>
        </p:nvSpPr>
        <p:spPr>
          <a:xfrm>
            <a:off x="7239687" y="6816901"/>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a:t>
            </a:r>
          </a:p>
        </p:txBody>
      </p:sp>
      <p:sp>
        <p:nvSpPr>
          <p:cNvPr id="32" name="TextBox 32"/>
          <p:cNvSpPr txBox="1"/>
          <p:nvPr/>
        </p:nvSpPr>
        <p:spPr>
          <a:xfrm>
            <a:off x="4193615" y="7531916"/>
            <a:ext cx="2961015" cy="419100"/>
          </a:xfrm>
          <a:prstGeom prst="rect">
            <a:avLst/>
          </a:prstGeom>
        </p:spPr>
        <p:txBody>
          <a:bodyPr lIns="0" tIns="0" rIns="0" bIns="0" rtlCol="0" anchor="t">
            <a:spAutoFit/>
          </a:bodyPr>
          <a:lstStyle/>
          <a:p>
            <a:pPr algn="ctr">
              <a:lnSpc>
                <a:spcPts val="3150"/>
              </a:lnSpc>
            </a:pPr>
            <a:r>
              <a:rPr lang="en-US" sz="3000">
                <a:solidFill>
                  <a:srgbClr val="B2B9BD"/>
                </a:solidFill>
                <a:latin typeface="Kollektif"/>
              </a:rPr>
              <a:t>-</a:t>
            </a:r>
          </a:p>
        </p:txBody>
      </p:sp>
      <p:sp>
        <p:nvSpPr>
          <p:cNvPr id="33" name="TextBox 33"/>
          <p:cNvSpPr txBox="1"/>
          <p:nvPr/>
        </p:nvSpPr>
        <p:spPr>
          <a:xfrm>
            <a:off x="7239687" y="7444910"/>
            <a:ext cx="2961015" cy="419100"/>
          </a:xfrm>
          <a:prstGeom prst="rect">
            <a:avLst/>
          </a:prstGeom>
        </p:spPr>
        <p:txBody>
          <a:bodyPr lIns="0" tIns="0" rIns="0" bIns="0" rtlCol="0" anchor="t">
            <a:spAutoFit/>
          </a:bodyPr>
          <a:lstStyle/>
          <a:p>
            <a:pPr algn="ctr">
              <a:lnSpc>
                <a:spcPts val="3150"/>
              </a:lnSpc>
            </a:pPr>
            <a:r>
              <a:rPr lang="en-US" sz="3000">
                <a:solidFill>
                  <a:srgbClr val="B2B9BD"/>
                </a:solidFill>
                <a:latin typeface="Kollektif"/>
              </a:rPr>
              <a:t>-</a:t>
            </a:r>
          </a:p>
        </p:txBody>
      </p:sp>
      <p:sp>
        <p:nvSpPr>
          <p:cNvPr id="34" name="TextBox 34"/>
          <p:cNvSpPr txBox="1"/>
          <p:nvPr/>
        </p:nvSpPr>
        <p:spPr>
          <a:xfrm>
            <a:off x="4193615" y="8141516"/>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a:t>
            </a:r>
          </a:p>
        </p:txBody>
      </p:sp>
      <p:sp>
        <p:nvSpPr>
          <p:cNvPr id="35" name="TextBox 35"/>
          <p:cNvSpPr txBox="1"/>
          <p:nvPr/>
        </p:nvSpPr>
        <p:spPr>
          <a:xfrm>
            <a:off x="7239687" y="8141516"/>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a:t>
            </a:r>
          </a:p>
        </p:txBody>
      </p:sp>
      <p:sp>
        <p:nvSpPr>
          <p:cNvPr id="36" name="TextBox 36"/>
          <p:cNvSpPr txBox="1"/>
          <p:nvPr/>
        </p:nvSpPr>
        <p:spPr>
          <a:xfrm>
            <a:off x="749349" y="8787714"/>
            <a:ext cx="1908007" cy="1625348"/>
          </a:xfrm>
          <a:prstGeom prst="rect">
            <a:avLst/>
          </a:prstGeom>
        </p:spPr>
        <p:txBody>
          <a:bodyPr lIns="0" tIns="0" rIns="0" bIns="0" rtlCol="0" anchor="t">
            <a:spAutoFit/>
          </a:bodyPr>
          <a:lstStyle/>
          <a:p>
            <a:pPr algn="ctr">
              <a:lnSpc>
                <a:spcPts val="3143"/>
              </a:lnSpc>
            </a:pPr>
            <a:r>
              <a:rPr lang="en-US" sz="2993">
                <a:solidFill>
                  <a:srgbClr val="B2B9BD"/>
                </a:solidFill>
                <a:latin typeface="Kollektif Bold"/>
              </a:rPr>
              <a:t>Novembre</a:t>
            </a:r>
          </a:p>
          <a:p>
            <a:pPr algn="ctr">
              <a:lnSpc>
                <a:spcPts val="3143"/>
              </a:lnSpc>
            </a:pPr>
            <a:endParaRPr lang="en-US" sz="2993">
              <a:solidFill>
                <a:srgbClr val="B2B9BD"/>
              </a:solidFill>
              <a:latin typeface="Kollektif Bold"/>
            </a:endParaRPr>
          </a:p>
          <a:p>
            <a:pPr algn="ctr">
              <a:lnSpc>
                <a:spcPts val="3143"/>
              </a:lnSpc>
            </a:pPr>
            <a:endParaRPr lang="en-US" sz="2993">
              <a:solidFill>
                <a:srgbClr val="B2B9BD"/>
              </a:solidFill>
              <a:latin typeface="Kollektif Bold"/>
            </a:endParaRPr>
          </a:p>
          <a:p>
            <a:pPr algn="ctr">
              <a:lnSpc>
                <a:spcPts val="3143"/>
              </a:lnSpc>
            </a:pPr>
            <a:endParaRPr lang="en-US" sz="2993">
              <a:solidFill>
                <a:srgbClr val="B2B9BD"/>
              </a:solidFill>
              <a:latin typeface="Kollektif Bold"/>
            </a:endParaRPr>
          </a:p>
        </p:txBody>
      </p:sp>
      <p:sp>
        <p:nvSpPr>
          <p:cNvPr id="37" name="TextBox 37"/>
          <p:cNvSpPr txBox="1"/>
          <p:nvPr/>
        </p:nvSpPr>
        <p:spPr>
          <a:xfrm>
            <a:off x="4193615" y="8778189"/>
            <a:ext cx="2961015" cy="419100"/>
          </a:xfrm>
          <a:prstGeom prst="rect">
            <a:avLst/>
          </a:prstGeom>
        </p:spPr>
        <p:txBody>
          <a:bodyPr lIns="0" tIns="0" rIns="0" bIns="0" rtlCol="0" anchor="t">
            <a:spAutoFit/>
          </a:bodyPr>
          <a:lstStyle/>
          <a:p>
            <a:pPr algn="ctr">
              <a:lnSpc>
                <a:spcPts val="3150"/>
              </a:lnSpc>
            </a:pPr>
            <a:r>
              <a:rPr lang="en-US" sz="3000">
                <a:solidFill>
                  <a:srgbClr val="B2B9BD"/>
                </a:solidFill>
                <a:latin typeface="Kollektif"/>
              </a:rPr>
              <a:t>-</a:t>
            </a:r>
          </a:p>
        </p:txBody>
      </p:sp>
      <p:sp>
        <p:nvSpPr>
          <p:cNvPr id="38" name="TextBox 38"/>
          <p:cNvSpPr txBox="1"/>
          <p:nvPr/>
        </p:nvSpPr>
        <p:spPr>
          <a:xfrm>
            <a:off x="7239687" y="8778189"/>
            <a:ext cx="2961015" cy="419100"/>
          </a:xfrm>
          <a:prstGeom prst="rect">
            <a:avLst/>
          </a:prstGeom>
        </p:spPr>
        <p:txBody>
          <a:bodyPr lIns="0" tIns="0" rIns="0" bIns="0" rtlCol="0" anchor="t">
            <a:spAutoFit/>
          </a:bodyPr>
          <a:lstStyle/>
          <a:p>
            <a:pPr algn="ctr">
              <a:lnSpc>
                <a:spcPts val="3150"/>
              </a:lnSpc>
            </a:pPr>
            <a:r>
              <a:rPr lang="en-US" sz="3000">
                <a:solidFill>
                  <a:srgbClr val="B2B9BD"/>
                </a:solidFill>
                <a:latin typeface="Kollektif"/>
              </a:rPr>
              <a:t>-</a:t>
            </a:r>
          </a:p>
        </p:txBody>
      </p:sp>
      <p:sp>
        <p:nvSpPr>
          <p:cNvPr id="39" name="TextBox 39"/>
          <p:cNvSpPr txBox="1"/>
          <p:nvPr/>
        </p:nvSpPr>
        <p:spPr>
          <a:xfrm>
            <a:off x="592774" y="9449249"/>
            <a:ext cx="1908007" cy="1625348"/>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Dicembre</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40" name="TextBox 40"/>
          <p:cNvSpPr txBox="1"/>
          <p:nvPr/>
        </p:nvSpPr>
        <p:spPr>
          <a:xfrm>
            <a:off x="4236143" y="9365311"/>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a:t>
            </a:r>
          </a:p>
        </p:txBody>
      </p:sp>
      <p:sp>
        <p:nvSpPr>
          <p:cNvPr id="41" name="TextBox 41"/>
          <p:cNvSpPr txBox="1"/>
          <p:nvPr/>
        </p:nvSpPr>
        <p:spPr>
          <a:xfrm>
            <a:off x="7239687" y="9378264"/>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a:t>
            </a:r>
          </a:p>
        </p:txBody>
      </p:sp>
      <p:sp>
        <p:nvSpPr>
          <p:cNvPr id="42" name="TextBox 42"/>
          <p:cNvSpPr txBox="1"/>
          <p:nvPr/>
        </p:nvSpPr>
        <p:spPr>
          <a:xfrm>
            <a:off x="10200702" y="2859739"/>
            <a:ext cx="4840335" cy="2445868"/>
          </a:xfrm>
          <a:prstGeom prst="rect">
            <a:avLst/>
          </a:prstGeom>
        </p:spPr>
        <p:txBody>
          <a:bodyPr lIns="0" tIns="0" rIns="0" bIns="0" rtlCol="0" anchor="t">
            <a:spAutoFit/>
          </a:bodyPr>
          <a:lstStyle/>
          <a:p>
            <a:pPr algn="ctr">
              <a:lnSpc>
                <a:spcPts val="6318"/>
              </a:lnSpc>
            </a:pPr>
            <a:r>
              <a:rPr lang="en-US" sz="6017">
                <a:solidFill>
                  <a:srgbClr val="192954"/>
                </a:solidFill>
                <a:latin typeface="Kollektif"/>
              </a:rPr>
              <a:t>Numero Totale viaggi</a:t>
            </a:r>
          </a:p>
          <a:p>
            <a:pPr algn="ctr">
              <a:lnSpc>
                <a:spcPts val="6318"/>
              </a:lnSpc>
            </a:pPr>
            <a:endParaRPr lang="en-US" sz="6017">
              <a:solidFill>
                <a:srgbClr val="192954"/>
              </a:solidFill>
              <a:latin typeface="Kollektif"/>
            </a:endParaRPr>
          </a:p>
        </p:txBody>
      </p:sp>
      <p:sp>
        <p:nvSpPr>
          <p:cNvPr id="43" name="TextBox 43"/>
          <p:cNvSpPr txBox="1"/>
          <p:nvPr/>
        </p:nvSpPr>
        <p:spPr>
          <a:xfrm>
            <a:off x="13429513" y="6007916"/>
            <a:ext cx="4858487" cy="651510"/>
          </a:xfrm>
          <a:prstGeom prst="rect">
            <a:avLst/>
          </a:prstGeom>
        </p:spPr>
        <p:txBody>
          <a:bodyPr lIns="0" tIns="0" rIns="0" bIns="0" rtlCol="0" anchor="t">
            <a:spAutoFit/>
          </a:bodyPr>
          <a:lstStyle/>
          <a:p>
            <a:pPr algn="ctr">
              <a:lnSpc>
                <a:spcPts val="4934"/>
              </a:lnSpc>
            </a:pPr>
            <a:r>
              <a:rPr lang="en-US" sz="4699">
                <a:solidFill>
                  <a:srgbClr val="192954"/>
                </a:solidFill>
                <a:latin typeface="Kollektif"/>
              </a:rPr>
              <a:t>255</a:t>
            </a:r>
          </a:p>
        </p:txBody>
      </p:sp>
      <p:sp>
        <p:nvSpPr>
          <p:cNvPr id="44" name="TextBox 44"/>
          <p:cNvSpPr txBox="1"/>
          <p:nvPr/>
        </p:nvSpPr>
        <p:spPr>
          <a:xfrm>
            <a:off x="13929653" y="4016144"/>
            <a:ext cx="4671185" cy="651510"/>
          </a:xfrm>
          <a:prstGeom prst="rect">
            <a:avLst/>
          </a:prstGeom>
        </p:spPr>
        <p:txBody>
          <a:bodyPr lIns="0" tIns="0" rIns="0" bIns="0" rtlCol="0" anchor="t">
            <a:spAutoFit/>
          </a:bodyPr>
          <a:lstStyle/>
          <a:p>
            <a:pPr algn="ctr">
              <a:lnSpc>
                <a:spcPts val="4934"/>
              </a:lnSpc>
            </a:pPr>
            <a:r>
              <a:rPr lang="en-US" sz="4699">
                <a:solidFill>
                  <a:srgbClr val="192954"/>
                </a:solidFill>
                <a:latin typeface="Kollektif"/>
              </a:rPr>
              <a:t>3</a:t>
            </a:r>
          </a:p>
        </p:txBody>
      </p:sp>
      <p:sp>
        <p:nvSpPr>
          <p:cNvPr id="45" name="TextBox 45"/>
          <p:cNvSpPr txBox="1"/>
          <p:nvPr/>
        </p:nvSpPr>
        <p:spPr>
          <a:xfrm>
            <a:off x="10526241" y="5655491"/>
            <a:ext cx="4189256" cy="2438400"/>
          </a:xfrm>
          <a:prstGeom prst="rect">
            <a:avLst/>
          </a:prstGeom>
        </p:spPr>
        <p:txBody>
          <a:bodyPr lIns="0" tIns="0" rIns="0" bIns="0" rtlCol="0" anchor="t">
            <a:spAutoFit/>
          </a:bodyPr>
          <a:lstStyle/>
          <a:p>
            <a:pPr algn="ctr">
              <a:lnSpc>
                <a:spcPts val="6300"/>
              </a:lnSpc>
            </a:pPr>
            <a:r>
              <a:rPr lang="en-US" sz="6000">
                <a:solidFill>
                  <a:srgbClr val="192954"/>
                </a:solidFill>
                <a:latin typeface="Kollektif"/>
              </a:rPr>
              <a:t>Numero Totale Km</a:t>
            </a:r>
          </a:p>
          <a:p>
            <a:pPr algn="ctr">
              <a:lnSpc>
                <a:spcPts val="6300"/>
              </a:lnSpc>
            </a:pPr>
            <a:endParaRPr lang="en-US" sz="6000">
              <a:solidFill>
                <a:srgbClr val="192954"/>
              </a:solidFill>
              <a:latin typeface="Kollektif"/>
            </a:endParaRPr>
          </a:p>
        </p:txBody>
      </p:sp>
      <p:sp>
        <p:nvSpPr>
          <p:cNvPr id="46" name="TextBox 46"/>
          <p:cNvSpPr txBox="1"/>
          <p:nvPr/>
        </p:nvSpPr>
        <p:spPr>
          <a:xfrm>
            <a:off x="7197159" y="3267489"/>
            <a:ext cx="2961015" cy="41910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a:t>
            </a:r>
          </a:p>
        </p:txBody>
      </p:sp>
      <p:sp>
        <p:nvSpPr>
          <p:cNvPr id="47" name="TextBox 47"/>
          <p:cNvSpPr txBox="1"/>
          <p:nvPr/>
        </p:nvSpPr>
        <p:spPr>
          <a:xfrm>
            <a:off x="7154631" y="4400929"/>
            <a:ext cx="2961015" cy="41910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93556" y="2379519"/>
            <a:ext cx="8406858" cy="5474966"/>
          </a:xfrm>
          <a:prstGeom prst="rect">
            <a:avLst/>
          </a:prstGeom>
        </p:spPr>
      </p:pic>
      <p:sp>
        <p:nvSpPr>
          <p:cNvPr id="3" name="TextBox 3"/>
          <p:cNvSpPr txBox="1"/>
          <p:nvPr/>
        </p:nvSpPr>
        <p:spPr>
          <a:xfrm>
            <a:off x="7901847" y="2171885"/>
            <a:ext cx="545211" cy="678561"/>
          </a:xfrm>
          <a:prstGeom prst="rect">
            <a:avLst/>
          </a:prstGeom>
        </p:spPr>
        <p:txBody>
          <a:bodyPr lIns="0" tIns="0" rIns="0" bIns="0" rtlCol="0" anchor="t">
            <a:spAutoFit/>
          </a:bodyPr>
          <a:lstStyle/>
          <a:p>
            <a:pPr algn="ctr">
              <a:lnSpc>
                <a:spcPts val="5652"/>
              </a:lnSpc>
            </a:pPr>
            <a:r>
              <a:rPr lang="en-US" sz="3600">
                <a:solidFill>
                  <a:srgbClr val="FDFCFB"/>
                </a:solidFill>
                <a:latin typeface="Red Hat Display Bold"/>
              </a:rPr>
              <a:t>1</a:t>
            </a:r>
          </a:p>
        </p:txBody>
      </p:sp>
      <p:sp>
        <p:nvSpPr>
          <p:cNvPr id="4" name="TextBox 4"/>
          <p:cNvSpPr txBox="1"/>
          <p:nvPr/>
        </p:nvSpPr>
        <p:spPr>
          <a:xfrm>
            <a:off x="7901847" y="4731566"/>
            <a:ext cx="545211" cy="678561"/>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DFCFB"/>
                </a:solidFill>
                <a:latin typeface="Red Hat Display Bold"/>
              </a:rPr>
              <a:t>3</a:t>
            </a:r>
          </a:p>
        </p:txBody>
      </p:sp>
      <p:sp>
        <p:nvSpPr>
          <p:cNvPr id="5" name="TextBox 5"/>
          <p:cNvSpPr txBox="1"/>
          <p:nvPr/>
        </p:nvSpPr>
        <p:spPr>
          <a:xfrm>
            <a:off x="2252473" y="137345"/>
            <a:ext cx="13140887" cy="1577340"/>
          </a:xfrm>
          <a:prstGeom prst="rect">
            <a:avLst/>
          </a:prstGeom>
        </p:spPr>
        <p:txBody>
          <a:bodyPr lIns="0" tIns="0" rIns="0" bIns="0" rtlCol="0" anchor="t">
            <a:spAutoFit/>
          </a:bodyPr>
          <a:lstStyle/>
          <a:p>
            <a:pPr algn="ctr">
              <a:lnSpc>
                <a:spcPts val="6089"/>
              </a:lnSpc>
            </a:pPr>
            <a:r>
              <a:rPr lang="en-US" sz="5799">
                <a:solidFill>
                  <a:srgbClr val="E50E1C"/>
                </a:solidFill>
                <a:latin typeface="Kollektif Bold"/>
              </a:rPr>
              <a:t>Totale trasporti rimborsati dalla Asl nell'anno 2022</a:t>
            </a:r>
          </a:p>
        </p:txBody>
      </p:sp>
      <p:sp>
        <p:nvSpPr>
          <p:cNvPr id="6" name="TextBox 6"/>
          <p:cNvSpPr txBox="1"/>
          <p:nvPr/>
        </p:nvSpPr>
        <p:spPr>
          <a:xfrm>
            <a:off x="4193615" y="1714685"/>
            <a:ext cx="2961015" cy="121920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Numero</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
        <p:nvSpPr>
          <p:cNvPr id="7" name="TextBox 7"/>
          <p:cNvSpPr txBox="1"/>
          <p:nvPr/>
        </p:nvSpPr>
        <p:spPr>
          <a:xfrm>
            <a:off x="7356906" y="1714685"/>
            <a:ext cx="2413002" cy="121920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Km</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
        <p:nvSpPr>
          <p:cNvPr id="8" name="TextBox 8"/>
          <p:cNvSpPr txBox="1"/>
          <p:nvPr/>
        </p:nvSpPr>
        <p:spPr>
          <a:xfrm>
            <a:off x="344466" y="3764054"/>
            <a:ext cx="1908007" cy="1226125"/>
          </a:xfrm>
          <a:prstGeom prst="rect">
            <a:avLst/>
          </a:prstGeom>
        </p:spPr>
        <p:txBody>
          <a:bodyPr lIns="0" tIns="0" rIns="0" bIns="0" rtlCol="0" anchor="t">
            <a:spAutoFit/>
          </a:bodyPr>
          <a:lstStyle/>
          <a:p>
            <a:pPr algn="ctr">
              <a:lnSpc>
                <a:spcPts val="3143"/>
              </a:lnSpc>
            </a:pPr>
            <a:r>
              <a:rPr lang="en-US" sz="2993">
                <a:solidFill>
                  <a:srgbClr val="FF5757"/>
                </a:solidFill>
                <a:latin typeface="Kollektif Bold"/>
              </a:rPr>
              <a:t>Marzo</a:t>
            </a:r>
          </a:p>
          <a:p>
            <a:pPr algn="ctr">
              <a:lnSpc>
                <a:spcPts val="3143"/>
              </a:lnSpc>
            </a:pPr>
            <a:endParaRPr lang="en-US" sz="2993">
              <a:solidFill>
                <a:srgbClr val="FF5757"/>
              </a:solidFill>
              <a:latin typeface="Kollektif Bold"/>
            </a:endParaRPr>
          </a:p>
          <a:p>
            <a:pPr algn="ctr">
              <a:lnSpc>
                <a:spcPts val="3143"/>
              </a:lnSpc>
            </a:pPr>
            <a:endParaRPr lang="en-US" sz="2993">
              <a:solidFill>
                <a:srgbClr val="FF5757"/>
              </a:solidFill>
              <a:latin typeface="Kollektif Bold"/>
            </a:endParaRPr>
          </a:p>
        </p:txBody>
      </p:sp>
      <p:sp>
        <p:nvSpPr>
          <p:cNvPr id="9" name="TextBox 9"/>
          <p:cNvSpPr txBox="1"/>
          <p:nvPr/>
        </p:nvSpPr>
        <p:spPr>
          <a:xfrm>
            <a:off x="344466" y="4391404"/>
            <a:ext cx="1908007" cy="1226125"/>
          </a:xfrm>
          <a:prstGeom prst="rect">
            <a:avLst/>
          </a:prstGeom>
        </p:spPr>
        <p:txBody>
          <a:bodyPr lIns="0" tIns="0" rIns="0" bIns="0" rtlCol="0" anchor="t">
            <a:spAutoFit/>
          </a:bodyPr>
          <a:lstStyle/>
          <a:p>
            <a:pPr algn="ctr">
              <a:lnSpc>
                <a:spcPts val="3143"/>
              </a:lnSpc>
            </a:pPr>
            <a:r>
              <a:rPr lang="en-US" sz="2993">
                <a:solidFill>
                  <a:srgbClr val="E50E1C"/>
                </a:solidFill>
                <a:latin typeface="Kollektif Bold"/>
              </a:rPr>
              <a:t>Aprile</a:t>
            </a:r>
          </a:p>
          <a:p>
            <a:pPr algn="ctr">
              <a:lnSpc>
                <a:spcPts val="3143"/>
              </a:lnSpc>
            </a:pPr>
            <a:endParaRPr lang="en-US" sz="2993">
              <a:solidFill>
                <a:srgbClr val="E50E1C"/>
              </a:solidFill>
              <a:latin typeface="Kollektif Bold"/>
            </a:endParaRPr>
          </a:p>
          <a:p>
            <a:pPr algn="ctr">
              <a:lnSpc>
                <a:spcPts val="3143"/>
              </a:lnSpc>
            </a:pPr>
            <a:endParaRPr lang="en-US" sz="2993">
              <a:solidFill>
                <a:srgbClr val="E50E1C"/>
              </a:solidFill>
              <a:latin typeface="Kollektif Bold"/>
            </a:endParaRPr>
          </a:p>
        </p:txBody>
      </p:sp>
      <p:sp>
        <p:nvSpPr>
          <p:cNvPr id="10" name="TextBox 10"/>
          <p:cNvSpPr txBox="1"/>
          <p:nvPr/>
        </p:nvSpPr>
        <p:spPr>
          <a:xfrm>
            <a:off x="485384" y="5044847"/>
            <a:ext cx="1908007" cy="1200032"/>
          </a:xfrm>
          <a:prstGeom prst="rect">
            <a:avLst/>
          </a:prstGeom>
        </p:spPr>
        <p:txBody>
          <a:bodyPr lIns="0" tIns="0" rIns="0" bIns="0" rtlCol="0" anchor="t">
            <a:spAutoFit/>
          </a:bodyPr>
          <a:lstStyle/>
          <a:p>
            <a:pPr algn="ctr">
              <a:lnSpc>
                <a:spcPts val="3143"/>
              </a:lnSpc>
            </a:pPr>
            <a:r>
              <a:rPr lang="en-US" sz="2993">
                <a:solidFill>
                  <a:srgbClr val="FF5757"/>
                </a:solidFill>
                <a:latin typeface="Kollektif Bold"/>
              </a:rPr>
              <a:t>Maggio</a:t>
            </a:r>
          </a:p>
          <a:p>
            <a:pPr algn="ctr">
              <a:lnSpc>
                <a:spcPts val="3143"/>
              </a:lnSpc>
            </a:pPr>
            <a:endParaRPr lang="en-US" sz="2993">
              <a:solidFill>
                <a:srgbClr val="FF5757"/>
              </a:solidFill>
              <a:latin typeface="Kollektif Bold"/>
            </a:endParaRPr>
          </a:p>
          <a:p>
            <a:pPr algn="ctr">
              <a:lnSpc>
                <a:spcPts val="3143"/>
              </a:lnSpc>
            </a:pPr>
            <a:endParaRPr lang="en-US" sz="2993">
              <a:solidFill>
                <a:srgbClr val="FF5757"/>
              </a:solidFill>
              <a:latin typeface="Kollektif Bold"/>
            </a:endParaRPr>
          </a:p>
        </p:txBody>
      </p:sp>
      <p:sp>
        <p:nvSpPr>
          <p:cNvPr id="11" name="TextBox 11"/>
          <p:cNvSpPr txBox="1"/>
          <p:nvPr/>
        </p:nvSpPr>
        <p:spPr>
          <a:xfrm>
            <a:off x="485384" y="5646104"/>
            <a:ext cx="1908007" cy="1625348"/>
          </a:xfrm>
          <a:prstGeom prst="rect">
            <a:avLst/>
          </a:prstGeom>
        </p:spPr>
        <p:txBody>
          <a:bodyPr lIns="0" tIns="0" rIns="0" bIns="0" rtlCol="0" anchor="t">
            <a:spAutoFit/>
          </a:bodyPr>
          <a:lstStyle/>
          <a:p>
            <a:pPr algn="ctr">
              <a:lnSpc>
                <a:spcPts val="3143"/>
              </a:lnSpc>
            </a:pPr>
            <a:r>
              <a:rPr lang="en-US" sz="2993">
                <a:solidFill>
                  <a:srgbClr val="E50E1C"/>
                </a:solidFill>
                <a:latin typeface="Kollektif Bold"/>
              </a:rPr>
              <a:t>Giugno </a:t>
            </a:r>
          </a:p>
          <a:p>
            <a:pPr algn="ctr">
              <a:lnSpc>
                <a:spcPts val="3143"/>
              </a:lnSpc>
            </a:pPr>
            <a:endParaRPr lang="en-US" sz="2993">
              <a:solidFill>
                <a:srgbClr val="E50E1C"/>
              </a:solidFill>
              <a:latin typeface="Kollektif Bold"/>
            </a:endParaRPr>
          </a:p>
          <a:p>
            <a:pPr algn="ctr">
              <a:lnSpc>
                <a:spcPts val="3143"/>
              </a:lnSpc>
            </a:pPr>
            <a:endParaRPr lang="en-US" sz="2993">
              <a:solidFill>
                <a:srgbClr val="E50E1C"/>
              </a:solidFill>
              <a:latin typeface="Kollektif Bold"/>
            </a:endParaRPr>
          </a:p>
          <a:p>
            <a:pPr algn="ctr">
              <a:lnSpc>
                <a:spcPts val="3143"/>
              </a:lnSpc>
            </a:pPr>
            <a:endParaRPr lang="en-US" sz="2993">
              <a:solidFill>
                <a:srgbClr val="E50E1C"/>
              </a:solidFill>
              <a:latin typeface="Kollektif Bold"/>
            </a:endParaRPr>
          </a:p>
        </p:txBody>
      </p:sp>
      <p:sp>
        <p:nvSpPr>
          <p:cNvPr id="12" name="TextBox 12"/>
          <p:cNvSpPr txBox="1"/>
          <p:nvPr/>
        </p:nvSpPr>
        <p:spPr>
          <a:xfrm>
            <a:off x="344466" y="6273454"/>
            <a:ext cx="1908007" cy="1590557"/>
          </a:xfrm>
          <a:prstGeom prst="rect">
            <a:avLst/>
          </a:prstGeom>
        </p:spPr>
        <p:txBody>
          <a:bodyPr lIns="0" tIns="0" rIns="0" bIns="0" rtlCol="0" anchor="t">
            <a:spAutoFit/>
          </a:bodyPr>
          <a:lstStyle/>
          <a:p>
            <a:pPr algn="ctr">
              <a:lnSpc>
                <a:spcPts val="3143"/>
              </a:lnSpc>
            </a:pPr>
            <a:r>
              <a:rPr lang="en-US" sz="2993">
                <a:solidFill>
                  <a:srgbClr val="FF5757"/>
                </a:solidFill>
                <a:latin typeface="Kollektif Bold"/>
              </a:rPr>
              <a:t>Luglio</a:t>
            </a:r>
          </a:p>
          <a:p>
            <a:pPr algn="ctr">
              <a:lnSpc>
                <a:spcPts val="3143"/>
              </a:lnSpc>
            </a:pPr>
            <a:endParaRPr lang="en-US" sz="2993">
              <a:solidFill>
                <a:srgbClr val="FF5757"/>
              </a:solidFill>
              <a:latin typeface="Kollektif Bold"/>
            </a:endParaRPr>
          </a:p>
          <a:p>
            <a:pPr algn="ctr">
              <a:lnSpc>
                <a:spcPts val="3143"/>
              </a:lnSpc>
            </a:pPr>
            <a:endParaRPr lang="en-US" sz="2993">
              <a:solidFill>
                <a:srgbClr val="FF5757"/>
              </a:solidFill>
              <a:latin typeface="Kollektif Bold"/>
            </a:endParaRPr>
          </a:p>
          <a:p>
            <a:pPr algn="ctr">
              <a:lnSpc>
                <a:spcPts val="3143"/>
              </a:lnSpc>
            </a:pPr>
            <a:endParaRPr lang="en-US" sz="2993">
              <a:solidFill>
                <a:srgbClr val="FF5757"/>
              </a:solidFill>
              <a:latin typeface="Kollektif Bold"/>
            </a:endParaRPr>
          </a:p>
        </p:txBody>
      </p:sp>
      <p:sp>
        <p:nvSpPr>
          <p:cNvPr id="13" name="TextBox 13"/>
          <p:cNvSpPr txBox="1"/>
          <p:nvPr/>
        </p:nvSpPr>
        <p:spPr>
          <a:xfrm>
            <a:off x="485384" y="6904364"/>
            <a:ext cx="1908007" cy="1226125"/>
          </a:xfrm>
          <a:prstGeom prst="rect">
            <a:avLst/>
          </a:prstGeom>
        </p:spPr>
        <p:txBody>
          <a:bodyPr lIns="0" tIns="0" rIns="0" bIns="0" rtlCol="0" anchor="t">
            <a:spAutoFit/>
          </a:bodyPr>
          <a:lstStyle/>
          <a:p>
            <a:pPr algn="ctr">
              <a:lnSpc>
                <a:spcPts val="3143"/>
              </a:lnSpc>
            </a:pPr>
            <a:r>
              <a:rPr lang="en-US" sz="2993">
                <a:solidFill>
                  <a:srgbClr val="E50E1C"/>
                </a:solidFill>
                <a:latin typeface="Kollektif Bold"/>
              </a:rPr>
              <a:t>Agosto</a:t>
            </a:r>
          </a:p>
          <a:p>
            <a:pPr algn="ctr">
              <a:lnSpc>
                <a:spcPts val="3143"/>
              </a:lnSpc>
            </a:pPr>
            <a:endParaRPr lang="en-US" sz="2993">
              <a:solidFill>
                <a:srgbClr val="E50E1C"/>
              </a:solidFill>
              <a:latin typeface="Kollektif Bold"/>
            </a:endParaRPr>
          </a:p>
          <a:p>
            <a:pPr algn="ctr">
              <a:lnSpc>
                <a:spcPts val="3143"/>
              </a:lnSpc>
            </a:pPr>
            <a:endParaRPr lang="en-US" sz="2993">
              <a:solidFill>
                <a:srgbClr val="E50E1C"/>
              </a:solidFill>
              <a:latin typeface="Kollektif Bold"/>
            </a:endParaRPr>
          </a:p>
        </p:txBody>
      </p:sp>
      <p:sp>
        <p:nvSpPr>
          <p:cNvPr id="14" name="TextBox 14"/>
          <p:cNvSpPr txBox="1"/>
          <p:nvPr/>
        </p:nvSpPr>
        <p:spPr>
          <a:xfrm>
            <a:off x="749349" y="7547676"/>
            <a:ext cx="1908007" cy="1625348"/>
          </a:xfrm>
          <a:prstGeom prst="rect">
            <a:avLst/>
          </a:prstGeom>
        </p:spPr>
        <p:txBody>
          <a:bodyPr lIns="0" tIns="0" rIns="0" bIns="0" rtlCol="0" anchor="t">
            <a:spAutoFit/>
          </a:bodyPr>
          <a:lstStyle/>
          <a:p>
            <a:pPr algn="ctr">
              <a:lnSpc>
                <a:spcPts val="3143"/>
              </a:lnSpc>
            </a:pPr>
            <a:r>
              <a:rPr lang="en-US" sz="2993">
                <a:solidFill>
                  <a:srgbClr val="FF5757"/>
                </a:solidFill>
                <a:latin typeface="Kollektif Bold"/>
              </a:rPr>
              <a:t>Settembre</a:t>
            </a:r>
          </a:p>
          <a:p>
            <a:pPr algn="ctr">
              <a:lnSpc>
                <a:spcPts val="3143"/>
              </a:lnSpc>
            </a:pPr>
            <a:endParaRPr lang="en-US" sz="2993">
              <a:solidFill>
                <a:srgbClr val="FF5757"/>
              </a:solidFill>
              <a:latin typeface="Kollektif Bold"/>
            </a:endParaRPr>
          </a:p>
          <a:p>
            <a:pPr algn="ctr">
              <a:lnSpc>
                <a:spcPts val="3143"/>
              </a:lnSpc>
            </a:pPr>
            <a:endParaRPr lang="en-US" sz="2993">
              <a:solidFill>
                <a:srgbClr val="FF5757"/>
              </a:solidFill>
              <a:latin typeface="Kollektif Bold"/>
            </a:endParaRPr>
          </a:p>
          <a:p>
            <a:pPr algn="ctr">
              <a:lnSpc>
                <a:spcPts val="3143"/>
              </a:lnSpc>
            </a:pPr>
            <a:endParaRPr lang="en-US" sz="2993">
              <a:solidFill>
                <a:srgbClr val="FF5757"/>
              </a:solidFill>
              <a:latin typeface="Kollektif Bold"/>
            </a:endParaRPr>
          </a:p>
        </p:txBody>
      </p:sp>
      <p:sp>
        <p:nvSpPr>
          <p:cNvPr id="15" name="TextBox 15"/>
          <p:cNvSpPr txBox="1"/>
          <p:nvPr/>
        </p:nvSpPr>
        <p:spPr>
          <a:xfrm>
            <a:off x="485384" y="8159064"/>
            <a:ext cx="1908007" cy="1625348"/>
          </a:xfrm>
          <a:prstGeom prst="rect">
            <a:avLst/>
          </a:prstGeom>
        </p:spPr>
        <p:txBody>
          <a:bodyPr lIns="0" tIns="0" rIns="0" bIns="0" rtlCol="0" anchor="t">
            <a:spAutoFit/>
          </a:bodyPr>
          <a:lstStyle/>
          <a:p>
            <a:pPr algn="ctr">
              <a:lnSpc>
                <a:spcPts val="3143"/>
              </a:lnSpc>
            </a:pPr>
            <a:r>
              <a:rPr lang="en-US" sz="2993">
                <a:solidFill>
                  <a:srgbClr val="E50E1C"/>
                </a:solidFill>
                <a:latin typeface="Kollektif Bold"/>
              </a:rPr>
              <a:t>Ottobre</a:t>
            </a:r>
          </a:p>
          <a:p>
            <a:pPr algn="ctr">
              <a:lnSpc>
                <a:spcPts val="3143"/>
              </a:lnSpc>
            </a:pPr>
            <a:endParaRPr lang="en-US" sz="2993">
              <a:solidFill>
                <a:srgbClr val="E50E1C"/>
              </a:solidFill>
              <a:latin typeface="Kollektif Bold"/>
            </a:endParaRPr>
          </a:p>
          <a:p>
            <a:pPr algn="ctr">
              <a:lnSpc>
                <a:spcPts val="3143"/>
              </a:lnSpc>
            </a:pPr>
            <a:endParaRPr lang="en-US" sz="2993">
              <a:solidFill>
                <a:srgbClr val="E50E1C"/>
              </a:solidFill>
              <a:latin typeface="Kollektif Bold"/>
            </a:endParaRPr>
          </a:p>
          <a:p>
            <a:pPr algn="ctr">
              <a:lnSpc>
                <a:spcPts val="3143"/>
              </a:lnSpc>
            </a:pPr>
            <a:endParaRPr lang="en-US" sz="2993">
              <a:solidFill>
                <a:srgbClr val="E50E1C"/>
              </a:solidFill>
              <a:latin typeface="Kollektif Bold"/>
            </a:endParaRPr>
          </a:p>
        </p:txBody>
      </p:sp>
      <p:sp>
        <p:nvSpPr>
          <p:cNvPr id="16" name="TextBox 16"/>
          <p:cNvSpPr txBox="1"/>
          <p:nvPr/>
        </p:nvSpPr>
        <p:spPr>
          <a:xfrm>
            <a:off x="4193615" y="2615941"/>
            <a:ext cx="2961015" cy="1219200"/>
          </a:xfrm>
          <a:prstGeom prst="rect">
            <a:avLst/>
          </a:prstGeom>
        </p:spPr>
        <p:txBody>
          <a:bodyPr lIns="0" tIns="0" rIns="0" bIns="0" rtlCol="0" anchor="t">
            <a:spAutoFit/>
          </a:bodyPr>
          <a:lstStyle/>
          <a:p>
            <a:pPr algn="ctr">
              <a:lnSpc>
                <a:spcPts val="3150"/>
              </a:lnSpc>
            </a:pPr>
            <a:r>
              <a:rPr lang="en-US" sz="3000">
                <a:solidFill>
                  <a:srgbClr val="FF5757"/>
                </a:solidFill>
                <a:latin typeface="Kollektif"/>
              </a:rPr>
              <a:t>212</a:t>
            </a:r>
          </a:p>
          <a:p>
            <a:pPr algn="ctr">
              <a:lnSpc>
                <a:spcPts val="3150"/>
              </a:lnSpc>
            </a:pPr>
            <a:endParaRPr lang="en-US" sz="3000">
              <a:solidFill>
                <a:srgbClr val="FF5757"/>
              </a:solidFill>
              <a:latin typeface="Kollektif"/>
            </a:endParaRPr>
          </a:p>
          <a:p>
            <a:pPr algn="ctr">
              <a:lnSpc>
                <a:spcPts val="3150"/>
              </a:lnSpc>
            </a:pPr>
            <a:endParaRPr lang="en-US" sz="3000">
              <a:solidFill>
                <a:srgbClr val="FF5757"/>
              </a:solidFill>
              <a:latin typeface="Kollektif"/>
            </a:endParaRPr>
          </a:p>
        </p:txBody>
      </p:sp>
      <p:sp>
        <p:nvSpPr>
          <p:cNvPr id="17" name="TextBox 17"/>
          <p:cNvSpPr txBox="1"/>
          <p:nvPr/>
        </p:nvSpPr>
        <p:spPr>
          <a:xfrm>
            <a:off x="4193615" y="3274241"/>
            <a:ext cx="2961015" cy="819150"/>
          </a:xfrm>
          <a:prstGeom prst="rect">
            <a:avLst/>
          </a:prstGeom>
        </p:spPr>
        <p:txBody>
          <a:bodyPr lIns="0" tIns="0" rIns="0" bIns="0" rtlCol="0" anchor="t">
            <a:spAutoFit/>
          </a:bodyPr>
          <a:lstStyle/>
          <a:p>
            <a:pPr algn="ctr">
              <a:lnSpc>
                <a:spcPts val="3150"/>
              </a:lnSpc>
            </a:pPr>
            <a:r>
              <a:rPr lang="en-US" sz="3000">
                <a:solidFill>
                  <a:srgbClr val="E50E1C"/>
                </a:solidFill>
                <a:latin typeface="Kollektif"/>
              </a:rPr>
              <a:t>239</a:t>
            </a:r>
          </a:p>
          <a:p>
            <a:pPr algn="ctr">
              <a:lnSpc>
                <a:spcPts val="3150"/>
              </a:lnSpc>
            </a:pPr>
            <a:endParaRPr lang="en-US" sz="3000">
              <a:solidFill>
                <a:srgbClr val="E50E1C"/>
              </a:solidFill>
              <a:latin typeface="Kollektif"/>
            </a:endParaRPr>
          </a:p>
        </p:txBody>
      </p:sp>
      <p:sp>
        <p:nvSpPr>
          <p:cNvPr id="18" name="TextBox 18"/>
          <p:cNvSpPr txBox="1"/>
          <p:nvPr/>
        </p:nvSpPr>
        <p:spPr>
          <a:xfrm>
            <a:off x="4193615" y="3800972"/>
            <a:ext cx="2961015" cy="419100"/>
          </a:xfrm>
          <a:prstGeom prst="rect">
            <a:avLst/>
          </a:prstGeom>
        </p:spPr>
        <p:txBody>
          <a:bodyPr lIns="0" tIns="0" rIns="0" bIns="0" rtlCol="0" anchor="t">
            <a:spAutoFit/>
          </a:bodyPr>
          <a:lstStyle/>
          <a:p>
            <a:pPr algn="ctr">
              <a:lnSpc>
                <a:spcPts val="3150"/>
              </a:lnSpc>
            </a:pPr>
            <a:r>
              <a:rPr lang="en-US" sz="3000">
                <a:solidFill>
                  <a:srgbClr val="FF5757"/>
                </a:solidFill>
                <a:latin typeface="Kollektif"/>
              </a:rPr>
              <a:t>255</a:t>
            </a:r>
          </a:p>
        </p:txBody>
      </p:sp>
      <p:sp>
        <p:nvSpPr>
          <p:cNvPr id="19" name="TextBox 19"/>
          <p:cNvSpPr txBox="1"/>
          <p:nvPr/>
        </p:nvSpPr>
        <p:spPr>
          <a:xfrm>
            <a:off x="4193615" y="4407716"/>
            <a:ext cx="2961015" cy="819150"/>
          </a:xfrm>
          <a:prstGeom prst="rect">
            <a:avLst/>
          </a:prstGeom>
        </p:spPr>
        <p:txBody>
          <a:bodyPr lIns="0" tIns="0" rIns="0" bIns="0" rtlCol="0" anchor="t">
            <a:spAutoFit/>
          </a:bodyPr>
          <a:lstStyle/>
          <a:p>
            <a:pPr algn="ctr">
              <a:lnSpc>
                <a:spcPts val="3150"/>
              </a:lnSpc>
            </a:pPr>
            <a:r>
              <a:rPr lang="en-US" sz="3000">
                <a:solidFill>
                  <a:srgbClr val="E50E1C"/>
                </a:solidFill>
                <a:latin typeface="Kollektif"/>
              </a:rPr>
              <a:t>214</a:t>
            </a:r>
          </a:p>
          <a:p>
            <a:pPr algn="ctr">
              <a:lnSpc>
                <a:spcPts val="3150"/>
              </a:lnSpc>
            </a:pPr>
            <a:endParaRPr lang="en-US" sz="3000">
              <a:solidFill>
                <a:srgbClr val="E50E1C"/>
              </a:solidFill>
              <a:latin typeface="Kollektif"/>
            </a:endParaRPr>
          </a:p>
        </p:txBody>
      </p:sp>
      <p:sp>
        <p:nvSpPr>
          <p:cNvPr id="20" name="TextBox 20"/>
          <p:cNvSpPr txBox="1"/>
          <p:nvPr/>
        </p:nvSpPr>
        <p:spPr>
          <a:xfrm>
            <a:off x="7154631" y="2648836"/>
            <a:ext cx="2961015" cy="419100"/>
          </a:xfrm>
          <a:prstGeom prst="rect">
            <a:avLst/>
          </a:prstGeom>
        </p:spPr>
        <p:txBody>
          <a:bodyPr lIns="0" tIns="0" rIns="0" bIns="0" rtlCol="0" anchor="t">
            <a:spAutoFit/>
          </a:bodyPr>
          <a:lstStyle/>
          <a:p>
            <a:pPr algn="ctr">
              <a:lnSpc>
                <a:spcPts val="3150"/>
              </a:lnSpc>
            </a:pPr>
            <a:r>
              <a:rPr lang="en-US" sz="3000">
                <a:solidFill>
                  <a:srgbClr val="FF5757"/>
                </a:solidFill>
                <a:latin typeface="Kollektif"/>
              </a:rPr>
              <a:t>14270</a:t>
            </a:r>
          </a:p>
        </p:txBody>
      </p:sp>
      <p:sp>
        <p:nvSpPr>
          <p:cNvPr id="21" name="TextBox 21"/>
          <p:cNvSpPr txBox="1"/>
          <p:nvPr/>
        </p:nvSpPr>
        <p:spPr>
          <a:xfrm>
            <a:off x="7154631" y="3302816"/>
            <a:ext cx="2961015" cy="819150"/>
          </a:xfrm>
          <a:prstGeom prst="rect">
            <a:avLst/>
          </a:prstGeom>
        </p:spPr>
        <p:txBody>
          <a:bodyPr lIns="0" tIns="0" rIns="0" bIns="0" rtlCol="0" anchor="t">
            <a:spAutoFit/>
          </a:bodyPr>
          <a:lstStyle/>
          <a:p>
            <a:pPr algn="ctr">
              <a:lnSpc>
                <a:spcPts val="3150"/>
              </a:lnSpc>
            </a:pPr>
            <a:r>
              <a:rPr lang="en-US" sz="3000">
                <a:solidFill>
                  <a:srgbClr val="E50E1C"/>
                </a:solidFill>
                <a:latin typeface="Kollektif"/>
              </a:rPr>
              <a:t>16576</a:t>
            </a:r>
          </a:p>
          <a:p>
            <a:pPr algn="ctr">
              <a:lnSpc>
                <a:spcPts val="3150"/>
              </a:lnSpc>
            </a:pPr>
            <a:endParaRPr lang="en-US" sz="3000">
              <a:solidFill>
                <a:srgbClr val="E50E1C"/>
              </a:solidFill>
              <a:latin typeface="Kollektif"/>
            </a:endParaRPr>
          </a:p>
        </p:txBody>
      </p:sp>
      <p:sp>
        <p:nvSpPr>
          <p:cNvPr id="22" name="TextBox 22"/>
          <p:cNvSpPr txBox="1"/>
          <p:nvPr/>
        </p:nvSpPr>
        <p:spPr>
          <a:xfrm>
            <a:off x="7154631" y="3836214"/>
            <a:ext cx="2961015" cy="819150"/>
          </a:xfrm>
          <a:prstGeom prst="rect">
            <a:avLst/>
          </a:prstGeom>
        </p:spPr>
        <p:txBody>
          <a:bodyPr lIns="0" tIns="0" rIns="0" bIns="0" rtlCol="0" anchor="t">
            <a:spAutoFit/>
          </a:bodyPr>
          <a:lstStyle/>
          <a:p>
            <a:pPr algn="ctr">
              <a:lnSpc>
                <a:spcPts val="3150"/>
              </a:lnSpc>
            </a:pPr>
            <a:r>
              <a:rPr lang="en-US" sz="3000">
                <a:solidFill>
                  <a:srgbClr val="FF5757"/>
                </a:solidFill>
                <a:latin typeface="Kollektif"/>
              </a:rPr>
              <a:t>17179</a:t>
            </a:r>
          </a:p>
          <a:p>
            <a:pPr algn="ctr">
              <a:lnSpc>
                <a:spcPts val="3150"/>
              </a:lnSpc>
            </a:pPr>
            <a:endParaRPr lang="en-US" sz="3000">
              <a:solidFill>
                <a:srgbClr val="FF5757"/>
              </a:solidFill>
              <a:latin typeface="Kollektif"/>
            </a:endParaRPr>
          </a:p>
        </p:txBody>
      </p:sp>
      <p:sp>
        <p:nvSpPr>
          <p:cNvPr id="23" name="TextBox 23"/>
          <p:cNvSpPr txBox="1"/>
          <p:nvPr/>
        </p:nvSpPr>
        <p:spPr>
          <a:xfrm>
            <a:off x="485384" y="2677470"/>
            <a:ext cx="1908007" cy="809507"/>
          </a:xfrm>
          <a:prstGeom prst="rect">
            <a:avLst/>
          </a:prstGeom>
        </p:spPr>
        <p:txBody>
          <a:bodyPr lIns="0" tIns="0" rIns="0" bIns="0" rtlCol="0" anchor="t">
            <a:spAutoFit/>
          </a:bodyPr>
          <a:lstStyle/>
          <a:p>
            <a:pPr algn="ctr">
              <a:lnSpc>
                <a:spcPts val="3143"/>
              </a:lnSpc>
            </a:pPr>
            <a:r>
              <a:rPr lang="en-US" sz="2993">
                <a:solidFill>
                  <a:srgbClr val="FF5757"/>
                </a:solidFill>
                <a:latin typeface="Kollektif Bold"/>
              </a:rPr>
              <a:t>Gennaio</a:t>
            </a:r>
          </a:p>
          <a:p>
            <a:pPr algn="ctr">
              <a:lnSpc>
                <a:spcPts val="3143"/>
              </a:lnSpc>
            </a:pPr>
            <a:endParaRPr lang="en-US" sz="2993">
              <a:solidFill>
                <a:srgbClr val="FF5757"/>
              </a:solidFill>
              <a:latin typeface="Kollektif Bold"/>
            </a:endParaRPr>
          </a:p>
        </p:txBody>
      </p:sp>
      <p:sp>
        <p:nvSpPr>
          <p:cNvPr id="24" name="TextBox 24"/>
          <p:cNvSpPr txBox="1"/>
          <p:nvPr/>
        </p:nvSpPr>
        <p:spPr>
          <a:xfrm>
            <a:off x="592774" y="3235066"/>
            <a:ext cx="1908007" cy="809507"/>
          </a:xfrm>
          <a:prstGeom prst="rect">
            <a:avLst/>
          </a:prstGeom>
        </p:spPr>
        <p:txBody>
          <a:bodyPr lIns="0" tIns="0" rIns="0" bIns="0" rtlCol="0" anchor="t">
            <a:spAutoFit/>
          </a:bodyPr>
          <a:lstStyle/>
          <a:p>
            <a:pPr algn="ctr">
              <a:lnSpc>
                <a:spcPts val="3143"/>
              </a:lnSpc>
            </a:pPr>
            <a:r>
              <a:rPr lang="en-US" sz="2993">
                <a:solidFill>
                  <a:srgbClr val="E50E1C"/>
                </a:solidFill>
                <a:latin typeface="Kollektif Bold"/>
              </a:rPr>
              <a:t>Febbraio</a:t>
            </a:r>
          </a:p>
          <a:p>
            <a:pPr algn="ctr">
              <a:lnSpc>
                <a:spcPts val="3143"/>
              </a:lnSpc>
            </a:pPr>
            <a:endParaRPr lang="en-US" sz="2993">
              <a:solidFill>
                <a:srgbClr val="E50E1C"/>
              </a:solidFill>
              <a:latin typeface="Kollektif Bold"/>
            </a:endParaRPr>
          </a:p>
        </p:txBody>
      </p:sp>
      <p:sp>
        <p:nvSpPr>
          <p:cNvPr id="25" name="TextBox 25"/>
          <p:cNvSpPr txBox="1"/>
          <p:nvPr/>
        </p:nvSpPr>
        <p:spPr>
          <a:xfrm>
            <a:off x="4193615" y="4947022"/>
            <a:ext cx="2961015" cy="419100"/>
          </a:xfrm>
          <a:prstGeom prst="rect">
            <a:avLst/>
          </a:prstGeom>
        </p:spPr>
        <p:txBody>
          <a:bodyPr lIns="0" tIns="0" rIns="0" bIns="0" rtlCol="0" anchor="t">
            <a:spAutoFit/>
          </a:bodyPr>
          <a:lstStyle/>
          <a:p>
            <a:pPr algn="ctr">
              <a:lnSpc>
                <a:spcPts val="3150"/>
              </a:lnSpc>
            </a:pPr>
            <a:r>
              <a:rPr lang="en-US" sz="3000">
                <a:solidFill>
                  <a:srgbClr val="FF5757"/>
                </a:solidFill>
                <a:latin typeface="Kollektif"/>
              </a:rPr>
              <a:t>205</a:t>
            </a:r>
          </a:p>
        </p:txBody>
      </p:sp>
      <p:sp>
        <p:nvSpPr>
          <p:cNvPr id="26" name="TextBox 26"/>
          <p:cNvSpPr txBox="1"/>
          <p:nvPr/>
        </p:nvSpPr>
        <p:spPr>
          <a:xfrm>
            <a:off x="4193615" y="5531666"/>
            <a:ext cx="2961015" cy="419100"/>
          </a:xfrm>
          <a:prstGeom prst="rect">
            <a:avLst/>
          </a:prstGeom>
        </p:spPr>
        <p:txBody>
          <a:bodyPr lIns="0" tIns="0" rIns="0" bIns="0" rtlCol="0" anchor="t">
            <a:spAutoFit/>
          </a:bodyPr>
          <a:lstStyle/>
          <a:p>
            <a:pPr algn="ctr">
              <a:lnSpc>
                <a:spcPts val="3150"/>
              </a:lnSpc>
            </a:pPr>
            <a:r>
              <a:rPr lang="en-US" sz="3000">
                <a:solidFill>
                  <a:srgbClr val="E50E1C"/>
                </a:solidFill>
                <a:latin typeface="Kollektif"/>
              </a:rPr>
              <a:t>210</a:t>
            </a:r>
          </a:p>
        </p:txBody>
      </p:sp>
      <p:sp>
        <p:nvSpPr>
          <p:cNvPr id="27" name="TextBox 27"/>
          <p:cNvSpPr txBox="1"/>
          <p:nvPr/>
        </p:nvSpPr>
        <p:spPr>
          <a:xfrm>
            <a:off x="7154631" y="4893489"/>
            <a:ext cx="2961015" cy="419100"/>
          </a:xfrm>
          <a:prstGeom prst="rect">
            <a:avLst/>
          </a:prstGeom>
        </p:spPr>
        <p:txBody>
          <a:bodyPr lIns="0" tIns="0" rIns="0" bIns="0" rtlCol="0" anchor="t">
            <a:spAutoFit/>
          </a:bodyPr>
          <a:lstStyle/>
          <a:p>
            <a:pPr algn="ctr">
              <a:lnSpc>
                <a:spcPts val="3150"/>
              </a:lnSpc>
            </a:pPr>
            <a:r>
              <a:rPr lang="en-US" sz="3000">
                <a:solidFill>
                  <a:srgbClr val="FF5757"/>
                </a:solidFill>
                <a:latin typeface="Kollektif"/>
              </a:rPr>
              <a:t>13595</a:t>
            </a:r>
          </a:p>
        </p:txBody>
      </p:sp>
      <p:sp>
        <p:nvSpPr>
          <p:cNvPr id="28" name="TextBox 28"/>
          <p:cNvSpPr txBox="1"/>
          <p:nvPr/>
        </p:nvSpPr>
        <p:spPr>
          <a:xfrm>
            <a:off x="7154631" y="4360091"/>
            <a:ext cx="2961015" cy="419100"/>
          </a:xfrm>
          <a:prstGeom prst="rect">
            <a:avLst/>
          </a:prstGeom>
        </p:spPr>
        <p:txBody>
          <a:bodyPr lIns="0" tIns="0" rIns="0" bIns="0" rtlCol="0" anchor="t">
            <a:spAutoFit/>
          </a:bodyPr>
          <a:lstStyle/>
          <a:p>
            <a:pPr algn="ctr">
              <a:lnSpc>
                <a:spcPts val="3150"/>
              </a:lnSpc>
            </a:pPr>
            <a:r>
              <a:rPr lang="en-US" sz="3000">
                <a:solidFill>
                  <a:srgbClr val="E50E1C"/>
                </a:solidFill>
                <a:latin typeface="Kollektif"/>
              </a:rPr>
              <a:t>14129</a:t>
            </a:r>
          </a:p>
        </p:txBody>
      </p:sp>
      <p:sp>
        <p:nvSpPr>
          <p:cNvPr id="29" name="TextBox 29"/>
          <p:cNvSpPr txBox="1"/>
          <p:nvPr/>
        </p:nvSpPr>
        <p:spPr>
          <a:xfrm>
            <a:off x="7154631" y="5484041"/>
            <a:ext cx="2961015" cy="419100"/>
          </a:xfrm>
          <a:prstGeom prst="rect">
            <a:avLst/>
          </a:prstGeom>
        </p:spPr>
        <p:txBody>
          <a:bodyPr lIns="0" tIns="0" rIns="0" bIns="0" rtlCol="0" anchor="t">
            <a:spAutoFit/>
          </a:bodyPr>
          <a:lstStyle/>
          <a:p>
            <a:pPr algn="ctr">
              <a:lnSpc>
                <a:spcPts val="3150"/>
              </a:lnSpc>
            </a:pPr>
            <a:r>
              <a:rPr lang="en-US" sz="3000">
                <a:solidFill>
                  <a:srgbClr val="E50E1C"/>
                </a:solidFill>
                <a:latin typeface="Kollektif"/>
              </a:rPr>
              <a:t>13636</a:t>
            </a:r>
          </a:p>
        </p:txBody>
      </p:sp>
      <p:sp>
        <p:nvSpPr>
          <p:cNvPr id="30" name="TextBox 30"/>
          <p:cNvSpPr txBox="1"/>
          <p:nvPr/>
        </p:nvSpPr>
        <p:spPr>
          <a:xfrm>
            <a:off x="4193615" y="6125875"/>
            <a:ext cx="2961015" cy="419100"/>
          </a:xfrm>
          <a:prstGeom prst="rect">
            <a:avLst/>
          </a:prstGeom>
        </p:spPr>
        <p:txBody>
          <a:bodyPr lIns="0" tIns="0" rIns="0" bIns="0" rtlCol="0" anchor="t">
            <a:spAutoFit/>
          </a:bodyPr>
          <a:lstStyle/>
          <a:p>
            <a:pPr algn="ctr">
              <a:lnSpc>
                <a:spcPts val="3150"/>
              </a:lnSpc>
            </a:pPr>
            <a:r>
              <a:rPr lang="en-US" sz="3000">
                <a:solidFill>
                  <a:srgbClr val="FF5757"/>
                </a:solidFill>
                <a:latin typeface="Kollektif"/>
              </a:rPr>
              <a:t>206</a:t>
            </a:r>
          </a:p>
        </p:txBody>
      </p:sp>
      <p:sp>
        <p:nvSpPr>
          <p:cNvPr id="31" name="TextBox 31"/>
          <p:cNvSpPr txBox="1"/>
          <p:nvPr/>
        </p:nvSpPr>
        <p:spPr>
          <a:xfrm>
            <a:off x="4193615" y="6749585"/>
            <a:ext cx="2961015" cy="419100"/>
          </a:xfrm>
          <a:prstGeom prst="rect">
            <a:avLst/>
          </a:prstGeom>
        </p:spPr>
        <p:txBody>
          <a:bodyPr lIns="0" tIns="0" rIns="0" bIns="0" rtlCol="0" anchor="t">
            <a:spAutoFit/>
          </a:bodyPr>
          <a:lstStyle/>
          <a:p>
            <a:pPr algn="ctr">
              <a:lnSpc>
                <a:spcPts val="3150"/>
              </a:lnSpc>
            </a:pPr>
            <a:r>
              <a:rPr lang="en-US" sz="3000">
                <a:solidFill>
                  <a:srgbClr val="E50E1C"/>
                </a:solidFill>
                <a:latin typeface="Kollektif"/>
              </a:rPr>
              <a:t>196</a:t>
            </a:r>
          </a:p>
        </p:txBody>
      </p:sp>
      <p:sp>
        <p:nvSpPr>
          <p:cNvPr id="32" name="TextBox 32"/>
          <p:cNvSpPr txBox="1"/>
          <p:nvPr/>
        </p:nvSpPr>
        <p:spPr>
          <a:xfrm>
            <a:off x="7154631" y="6807376"/>
            <a:ext cx="2961015" cy="419100"/>
          </a:xfrm>
          <a:prstGeom prst="rect">
            <a:avLst/>
          </a:prstGeom>
        </p:spPr>
        <p:txBody>
          <a:bodyPr lIns="0" tIns="0" rIns="0" bIns="0" rtlCol="0" anchor="t">
            <a:spAutoFit/>
          </a:bodyPr>
          <a:lstStyle/>
          <a:p>
            <a:pPr algn="ctr">
              <a:lnSpc>
                <a:spcPts val="3150"/>
              </a:lnSpc>
            </a:pPr>
            <a:r>
              <a:rPr lang="en-US" sz="3000">
                <a:solidFill>
                  <a:srgbClr val="E50E1C"/>
                </a:solidFill>
                <a:latin typeface="Kollektif"/>
              </a:rPr>
              <a:t>13490</a:t>
            </a:r>
          </a:p>
        </p:txBody>
      </p:sp>
      <p:sp>
        <p:nvSpPr>
          <p:cNvPr id="33" name="TextBox 33"/>
          <p:cNvSpPr txBox="1"/>
          <p:nvPr/>
        </p:nvSpPr>
        <p:spPr>
          <a:xfrm>
            <a:off x="4193615" y="7435385"/>
            <a:ext cx="2961015" cy="419100"/>
          </a:xfrm>
          <a:prstGeom prst="rect">
            <a:avLst/>
          </a:prstGeom>
        </p:spPr>
        <p:txBody>
          <a:bodyPr lIns="0" tIns="0" rIns="0" bIns="0" rtlCol="0" anchor="t">
            <a:spAutoFit/>
          </a:bodyPr>
          <a:lstStyle/>
          <a:p>
            <a:pPr algn="ctr">
              <a:lnSpc>
                <a:spcPts val="3150"/>
              </a:lnSpc>
            </a:pPr>
            <a:r>
              <a:rPr lang="en-US" sz="3000">
                <a:solidFill>
                  <a:srgbClr val="FF5757"/>
                </a:solidFill>
                <a:latin typeface="Kollektif"/>
              </a:rPr>
              <a:t>212</a:t>
            </a:r>
          </a:p>
        </p:txBody>
      </p:sp>
      <p:sp>
        <p:nvSpPr>
          <p:cNvPr id="34" name="TextBox 34"/>
          <p:cNvSpPr txBox="1"/>
          <p:nvPr/>
        </p:nvSpPr>
        <p:spPr>
          <a:xfrm>
            <a:off x="7154631" y="7464601"/>
            <a:ext cx="2961015" cy="419100"/>
          </a:xfrm>
          <a:prstGeom prst="rect">
            <a:avLst/>
          </a:prstGeom>
        </p:spPr>
        <p:txBody>
          <a:bodyPr lIns="0" tIns="0" rIns="0" bIns="0" rtlCol="0" anchor="t">
            <a:spAutoFit/>
          </a:bodyPr>
          <a:lstStyle/>
          <a:p>
            <a:pPr algn="ctr">
              <a:lnSpc>
                <a:spcPts val="3150"/>
              </a:lnSpc>
            </a:pPr>
            <a:r>
              <a:rPr lang="en-US" sz="3000">
                <a:solidFill>
                  <a:srgbClr val="FF5757"/>
                </a:solidFill>
                <a:latin typeface="Kollektif"/>
              </a:rPr>
              <a:t>14298</a:t>
            </a:r>
          </a:p>
        </p:txBody>
      </p:sp>
      <p:sp>
        <p:nvSpPr>
          <p:cNvPr id="35" name="TextBox 35"/>
          <p:cNvSpPr txBox="1"/>
          <p:nvPr/>
        </p:nvSpPr>
        <p:spPr>
          <a:xfrm>
            <a:off x="4193615" y="8054510"/>
            <a:ext cx="2961015" cy="419100"/>
          </a:xfrm>
          <a:prstGeom prst="rect">
            <a:avLst/>
          </a:prstGeom>
        </p:spPr>
        <p:txBody>
          <a:bodyPr lIns="0" tIns="0" rIns="0" bIns="0" rtlCol="0" anchor="t">
            <a:spAutoFit/>
          </a:bodyPr>
          <a:lstStyle/>
          <a:p>
            <a:pPr algn="ctr">
              <a:lnSpc>
                <a:spcPts val="3150"/>
              </a:lnSpc>
            </a:pPr>
            <a:r>
              <a:rPr lang="en-US" sz="3000">
                <a:solidFill>
                  <a:srgbClr val="E50E1C"/>
                </a:solidFill>
                <a:latin typeface="Kollektif"/>
              </a:rPr>
              <a:t>219</a:t>
            </a:r>
          </a:p>
        </p:txBody>
      </p:sp>
      <p:sp>
        <p:nvSpPr>
          <p:cNvPr id="36" name="TextBox 36"/>
          <p:cNvSpPr txBox="1"/>
          <p:nvPr/>
        </p:nvSpPr>
        <p:spPr>
          <a:xfrm>
            <a:off x="7154631" y="8056426"/>
            <a:ext cx="2961015" cy="419100"/>
          </a:xfrm>
          <a:prstGeom prst="rect">
            <a:avLst/>
          </a:prstGeom>
        </p:spPr>
        <p:txBody>
          <a:bodyPr lIns="0" tIns="0" rIns="0" bIns="0" rtlCol="0" anchor="t">
            <a:spAutoFit/>
          </a:bodyPr>
          <a:lstStyle/>
          <a:p>
            <a:pPr algn="ctr">
              <a:lnSpc>
                <a:spcPts val="3150"/>
              </a:lnSpc>
            </a:pPr>
            <a:r>
              <a:rPr lang="en-US" sz="3000">
                <a:solidFill>
                  <a:srgbClr val="E50E1C"/>
                </a:solidFill>
                <a:latin typeface="Kollektif"/>
              </a:rPr>
              <a:t>14657</a:t>
            </a:r>
          </a:p>
        </p:txBody>
      </p:sp>
      <p:sp>
        <p:nvSpPr>
          <p:cNvPr id="37" name="TextBox 37"/>
          <p:cNvSpPr txBox="1"/>
          <p:nvPr/>
        </p:nvSpPr>
        <p:spPr>
          <a:xfrm>
            <a:off x="749349" y="8822505"/>
            <a:ext cx="1908007" cy="1590557"/>
          </a:xfrm>
          <a:prstGeom prst="rect">
            <a:avLst/>
          </a:prstGeom>
        </p:spPr>
        <p:txBody>
          <a:bodyPr lIns="0" tIns="0" rIns="0" bIns="0" rtlCol="0" anchor="t">
            <a:spAutoFit/>
          </a:bodyPr>
          <a:lstStyle/>
          <a:p>
            <a:pPr algn="ctr">
              <a:lnSpc>
                <a:spcPts val="3143"/>
              </a:lnSpc>
            </a:pPr>
            <a:r>
              <a:rPr lang="en-US" sz="2993">
                <a:solidFill>
                  <a:srgbClr val="FF5757"/>
                </a:solidFill>
                <a:latin typeface="Kollektif Bold"/>
              </a:rPr>
              <a:t>Novembre</a:t>
            </a:r>
          </a:p>
          <a:p>
            <a:pPr algn="ctr">
              <a:lnSpc>
                <a:spcPts val="3143"/>
              </a:lnSpc>
            </a:pPr>
            <a:endParaRPr lang="en-US" sz="2993">
              <a:solidFill>
                <a:srgbClr val="FF5757"/>
              </a:solidFill>
              <a:latin typeface="Kollektif Bold"/>
            </a:endParaRPr>
          </a:p>
          <a:p>
            <a:pPr algn="ctr">
              <a:lnSpc>
                <a:spcPts val="3143"/>
              </a:lnSpc>
            </a:pPr>
            <a:endParaRPr lang="en-US" sz="2993">
              <a:solidFill>
                <a:srgbClr val="FF5757"/>
              </a:solidFill>
              <a:latin typeface="Kollektif Bold"/>
            </a:endParaRPr>
          </a:p>
          <a:p>
            <a:pPr algn="ctr">
              <a:lnSpc>
                <a:spcPts val="3143"/>
              </a:lnSpc>
            </a:pPr>
            <a:endParaRPr lang="en-US" sz="2993">
              <a:solidFill>
                <a:srgbClr val="FF5757"/>
              </a:solidFill>
              <a:latin typeface="Kollektif Bold"/>
            </a:endParaRPr>
          </a:p>
        </p:txBody>
      </p:sp>
      <p:sp>
        <p:nvSpPr>
          <p:cNvPr id="38" name="TextBox 38"/>
          <p:cNvSpPr txBox="1"/>
          <p:nvPr/>
        </p:nvSpPr>
        <p:spPr>
          <a:xfrm>
            <a:off x="4193615" y="8685076"/>
            <a:ext cx="2961015" cy="419100"/>
          </a:xfrm>
          <a:prstGeom prst="rect">
            <a:avLst/>
          </a:prstGeom>
        </p:spPr>
        <p:txBody>
          <a:bodyPr lIns="0" tIns="0" rIns="0" bIns="0" rtlCol="0" anchor="t">
            <a:spAutoFit/>
          </a:bodyPr>
          <a:lstStyle/>
          <a:p>
            <a:pPr algn="ctr">
              <a:lnSpc>
                <a:spcPts val="3150"/>
              </a:lnSpc>
            </a:pPr>
            <a:r>
              <a:rPr lang="en-US" sz="3000">
                <a:solidFill>
                  <a:srgbClr val="FF5757"/>
                </a:solidFill>
                <a:latin typeface="Kollektif"/>
              </a:rPr>
              <a:t>202</a:t>
            </a:r>
          </a:p>
        </p:txBody>
      </p:sp>
      <p:sp>
        <p:nvSpPr>
          <p:cNvPr id="39" name="TextBox 39"/>
          <p:cNvSpPr txBox="1"/>
          <p:nvPr/>
        </p:nvSpPr>
        <p:spPr>
          <a:xfrm>
            <a:off x="7082899" y="8704126"/>
            <a:ext cx="2961015" cy="419100"/>
          </a:xfrm>
          <a:prstGeom prst="rect">
            <a:avLst/>
          </a:prstGeom>
        </p:spPr>
        <p:txBody>
          <a:bodyPr lIns="0" tIns="0" rIns="0" bIns="0" rtlCol="0" anchor="t">
            <a:spAutoFit/>
          </a:bodyPr>
          <a:lstStyle/>
          <a:p>
            <a:pPr algn="ctr">
              <a:lnSpc>
                <a:spcPts val="3150"/>
              </a:lnSpc>
            </a:pPr>
            <a:r>
              <a:rPr lang="en-US" sz="3000">
                <a:solidFill>
                  <a:srgbClr val="FF5757"/>
                </a:solidFill>
                <a:latin typeface="Kollektif"/>
              </a:rPr>
              <a:t>13871</a:t>
            </a:r>
          </a:p>
        </p:txBody>
      </p:sp>
      <p:sp>
        <p:nvSpPr>
          <p:cNvPr id="40" name="TextBox 40"/>
          <p:cNvSpPr txBox="1"/>
          <p:nvPr/>
        </p:nvSpPr>
        <p:spPr>
          <a:xfrm>
            <a:off x="749349" y="9449249"/>
            <a:ext cx="1908007" cy="1625348"/>
          </a:xfrm>
          <a:prstGeom prst="rect">
            <a:avLst/>
          </a:prstGeom>
        </p:spPr>
        <p:txBody>
          <a:bodyPr lIns="0" tIns="0" rIns="0" bIns="0" rtlCol="0" anchor="t">
            <a:spAutoFit/>
          </a:bodyPr>
          <a:lstStyle/>
          <a:p>
            <a:pPr algn="ctr">
              <a:lnSpc>
                <a:spcPts val="3143"/>
              </a:lnSpc>
            </a:pPr>
            <a:r>
              <a:rPr lang="en-US" sz="2993">
                <a:solidFill>
                  <a:srgbClr val="E50E1C"/>
                </a:solidFill>
                <a:latin typeface="Kollektif Bold"/>
              </a:rPr>
              <a:t>Dicembre</a:t>
            </a:r>
          </a:p>
          <a:p>
            <a:pPr algn="ctr">
              <a:lnSpc>
                <a:spcPts val="3143"/>
              </a:lnSpc>
            </a:pPr>
            <a:endParaRPr lang="en-US" sz="2993">
              <a:solidFill>
                <a:srgbClr val="E50E1C"/>
              </a:solidFill>
              <a:latin typeface="Kollektif Bold"/>
            </a:endParaRPr>
          </a:p>
          <a:p>
            <a:pPr algn="ctr">
              <a:lnSpc>
                <a:spcPts val="3143"/>
              </a:lnSpc>
            </a:pPr>
            <a:endParaRPr lang="en-US" sz="2993">
              <a:solidFill>
                <a:srgbClr val="E50E1C"/>
              </a:solidFill>
              <a:latin typeface="Kollektif Bold"/>
            </a:endParaRPr>
          </a:p>
          <a:p>
            <a:pPr algn="ctr">
              <a:lnSpc>
                <a:spcPts val="3143"/>
              </a:lnSpc>
            </a:pPr>
            <a:endParaRPr lang="en-US" sz="2993">
              <a:solidFill>
                <a:srgbClr val="E50E1C"/>
              </a:solidFill>
              <a:latin typeface="Kollektif Bold"/>
            </a:endParaRPr>
          </a:p>
        </p:txBody>
      </p:sp>
      <p:sp>
        <p:nvSpPr>
          <p:cNvPr id="41" name="TextBox 41"/>
          <p:cNvSpPr txBox="1"/>
          <p:nvPr/>
        </p:nvSpPr>
        <p:spPr>
          <a:xfrm>
            <a:off x="4193615" y="9389926"/>
            <a:ext cx="2961015" cy="419100"/>
          </a:xfrm>
          <a:prstGeom prst="rect">
            <a:avLst/>
          </a:prstGeom>
        </p:spPr>
        <p:txBody>
          <a:bodyPr lIns="0" tIns="0" rIns="0" bIns="0" rtlCol="0" anchor="t">
            <a:spAutoFit/>
          </a:bodyPr>
          <a:lstStyle/>
          <a:p>
            <a:pPr algn="ctr">
              <a:lnSpc>
                <a:spcPts val="3150"/>
              </a:lnSpc>
            </a:pPr>
            <a:r>
              <a:rPr lang="en-US" sz="3000">
                <a:solidFill>
                  <a:srgbClr val="E50E1C"/>
                </a:solidFill>
                <a:latin typeface="Kollektif"/>
              </a:rPr>
              <a:t>186</a:t>
            </a:r>
          </a:p>
        </p:txBody>
      </p:sp>
      <p:sp>
        <p:nvSpPr>
          <p:cNvPr id="42" name="TextBox 42"/>
          <p:cNvSpPr txBox="1"/>
          <p:nvPr/>
        </p:nvSpPr>
        <p:spPr>
          <a:xfrm>
            <a:off x="7154631" y="9285151"/>
            <a:ext cx="2961015" cy="419100"/>
          </a:xfrm>
          <a:prstGeom prst="rect">
            <a:avLst/>
          </a:prstGeom>
        </p:spPr>
        <p:txBody>
          <a:bodyPr lIns="0" tIns="0" rIns="0" bIns="0" rtlCol="0" anchor="t">
            <a:spAutoFit/>
          </a:bodyPr>
          <a:lstStyle/>
          <a:p>
            <a:pPr algn="ctr">
              <a:lnSpc>
                <a:spcPts val="3150"/>
              </a:lnSpc>
            </a:pPr>
            <a:r>
              <a:rPr lang="en-US" sz="3000">
                <a:solidFill>
                  <a:srgbClr val="E50E1C"/>
                </a:solidFill>
                <a:latin typeface="Kollektif"/>
              </a:rPr>
              <a:t>13036</a:t>
            </a:r>
          </a:p>
        </p:txBody>
      </p:sp>
      <p:sp>
        <p:nvSpPr>
          <p:cNvPr id="43" name="TextBox 43"/>
          <p:cNvSpPr txBox="1"/>
          <p:nvPr/>
        </p:nvSpPr>
        <p:spPr>
          <a:xfrm>
            <a:off x="10200702" y="2859739"/>
            <a:ext cx="4840335" cy="2445868"/>
          </a:xfrm>
          <a:prstGeom prst="rect">
            <a:avLst/>
          </a:prstGeom>
        </p:spPr>
        <p:txBody>
          <a:bodyPr lIns="0" tIns="0" rIns="0" bIns="0" rtlCol="0" anchor="t">
            <a:spAutoFit/>
          </a:bodyPr>
          <a:lstStyle/>
          <a:p>
            <a:pPr algn="ctr">
              <a:lnSpc>
                <a:spcPts val="6318"/>
              </a:lnSpc>
            </a:pPr>
            <a:r>
              <a:rPr lang="en-US" sz="6017">
                <a:solidFill>
                  <a:srgbClr val="FF5757"/>
                </a:solidFill>
                <a:latin typeface="Kollektif"/>
              </a:rPr>
              <a:t>Numero Totale viaggi</a:t>
            </a:r>
          </a:p>
          <a:p>
            <a:pPr algn="ctr">
              <a:lnSpc>
                <a:spcPts val="6318"/>
              </a:lnSpc>
            </a:pPr>
            <a:endParaRPr lang="en-US" sz="6017">
              <a:solidFill>
                <a:srgbClr val="FF5757"/>
              </a:solidFill>
              <a:latin typeface="Kollektif"/>
            </a:endParaRPr>
          </a:p>
        </p:txBody>
      </p:sp>
      <p:sp>
        <p:nvSpPr>
          <p:cNvPr id="44" name="TextBox 44"/>
          <p:cNvSpPr txBox="1"/>
          <p:nvPr/>
        </p:nvSpPr>
        <p:spPr>
          <a:xfrm>
            <a:off x="13429513" y="6007916"/>
            <a:ext cx="4858487" cy="651510"/>
          </a:xfrm>
          <a:prstGeom prst="rect">
            <a:avLst/>
          </a:prstGeom>
        </p:spPr>
        <p:txBody>
          <a:bodyPr lIns="0" tIns="0" rIns="0" bIns="0" rtlCol="0" anchor="t">
            <a:spAutoFit/>
          </a:bodyPr>
          <a:lstStyle/>
          <a:p>
            <a:pPr algn="ctr">
              <a:lnSpc>
                <a:spcPts val="4934"/>
              </a:lnSpc>
            </a:pPr>
            <a:r>
              <a:rPr lang="en-US" sz="4699">
                <a:solidFill>
                  <a:srgbClr val="FF5757"/>
                </a:solidFill>
                <a:latin typeface="Kollektif"/>
              </a:rPr>
              <a:t>172.734</a:t>
            </a:r>
          </a:p>
        </p:txBody>
      </p:sp>
      <p:sp>
        <p:nvSpPr>
          <p:cNvPr id="45" name="TextBox 45"/>
          <p:cNvSpPr txBox="1"/>
          <p:nvPr/>
        </p:nvSpPr>
        <p:spPr>
          <a:xfrm>
            <a:off x="13429513" y="3584754"/>
            <a:ext cx="4671185" cy="1270635"/>
          </a:xfrm>
          <a:prstGeom prst="rect">
            <a:avLst/>
          </a:prstGeom>
        </p:spPr>
        <p:txBody>
          <a:bodyPr lIns="0" tIns="0" rIns="0" bIns="0" rtlCol="0" anchor="t">
            <a:spAutoFit/>
          </a:bodyPr>
          <a:lstStyle/>
          <a:p>
            <a:pPr algn="ctr">
              <a:lnSpc>
                <a:spcPts val="4934"/>
              </a:lnSpc>
            </a:pPr>
            <a:r>
              <a:rPr lang="en-US" sz="4699">
                <a:solidFill>
                  <a:srgbClr val="FF5757"/>
                </a:solidFill>
                <a:latin typeface="Kollektif"/>
              </a:rPr>
              <a:t>2.556</a:t>
            </a:r>
          </a:p>
          <a:p>
            <a:pPr algn="ctr">
              <a:lnSpc>
                <a:spcPts val="4934"/>
              </a:lnSpc>
            </a:pPr>
            <a:endParaRPr lang="en-US" sz="4699">
              <a:solidFill>
                <a:srgbClr val="FF5757"/>
              </a:solidFill>
              <a:latin typeface="Kollektif"/>
            </a:endParaRPr>
          </a:p>
        </p:txBody>
      </p:sp>
      <p:sp>
        <p:nvSpPr>
          <p:cNvPr id="46" name="TextBox 46"/>
          <p:cNvSpPr txBox="1"/>
          <p:nvPr/>
        </p:nvSpPr>
        <p:spPr>
          <a:xfrm>
            <a:off x="10526241" y="5655491"/>
            <a:ext cx="4189256" cy="2438400"/>
          </a:xfrm>
          <a:prstGeom prst="rect">
            <a:avLst/>
          </a:prstGeom>
        </p:spPr>
        <p:txBody>
          <a:bodyPr lIns="0" tIns="0" rIns="0" bIns="0" rtlCol="0" anchor="t">
            <a:spAutoFit/>
          </a:bodyPr>
          <a:lstStyle/>
          <a:p>
            <a:pPr algn="ctr">
              <a:lnSpc>
                <a:spcPts val="6300"/>
              </a:lnSpc>
            </a:pPr>
            <a:r>
              <a:rPr lang="en-US" sz="6000">
                <a:solidFill>
                  <a:srgbClr val="FF5757"/>
                </a:solidFill>
                <a:latin typeface="Kollektif"/>
              </a:rPr>
              <a:t>Numero Totale Km</a:t>
            </a:r>
          </a:p>
          <a:p>
            <a:pPr algn="ctr">
              <a:lnSpc>
                <a:spcPts val="6300"/>
              </a:lnSpc>
            </a:pPr>
            <a:endParaRPr lang="en-US" sz="6000">
              <a:solidFill>
                <a:srgbClr val="FF5757"/>
              </a:solidFill>
              <a:latin typeface="Kollektif"/>
            </a:endParaRPr>
          </a:p>
        </p:txBody>
      </p:sp>
      <p:sp>
        <p:nvSpPr>
          <p:cNvPr id="47" name="TextBox 47"/>
          <p:cNvSpPr txBox="1"/>
          <p:nvPr/>
        </p:nvSpPr>
        <p:spPr>
          <a:xfrm>
            <a:off x="7082899" y="6169841"/>
            <a:ext cx="2961015" cy="419100"/>
          </a:xfrm>
          <a:prstGeom prst="rect">
            <a:avLst/>
          </a:prstGeom>
        </p:spPr>
        <p:txBody>
          <a:bodyPr lIns="0" tIns="0" rIns="0" bIns="0" rtlCol="0" anchor="t">
            <a:spAutoFit/>
          </a:bodyPr>
          <a:lstStyle/>
          <a:p>
            <a:pPr algn="ctr">
              <a:lnSpc>
                <a:spcPts val="3150"/>
              </a:lnSpc>
            </a:pPr>
            <a:r>
              <a:rPr lang="en-US" sz="3000">
                <a:solidFill>
                  <a:srgbClr val="FF5757"/>
                </a:solidFill>
                <a:latin typeface="Kollektif"/>
              </a:rPr>
              <a:t>13915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3" name="AutoShape 3"/>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5966" y="955110"/>
            <a:ext cx="1072284" cy="1452601"/>
          </a:xfrm>
          <a:prstGeom prst="rect">
            <a:avLst/>
          </a:prstGeom>
        </p:spPr>
      </p:pic>
      <p:sp>
        <p:nvSpPr>
          <p:cNvPr id="5" name="TextBox 5"/>
          <p:cNvSpPr txBox="1"/>
          <p:nvPr/>
        </p:nvSpPr>
        <p:spPr>
          <a:xfrm>
            <a:off x="1028700" y="2464117"/>
            <a:ext cx="16058367" cy="5434965"/>
          </a:xfrm>
          <a:prstGeom prst="rect">
            <a:avLst/>
          </a:prstGeom>
        </p:spPr>
        <p:txBody>
          <a:bodyPr lIns="0" tIns="0" rIns="0" bIns="0" rtlCol="0" anchor="t">
            <a:spAutoFit/>
          </a:bodyPr>
          <a:lstStyle/>
          <a:p>
            <a:pPr algn="ctr">
              <a:lnSpc>
                <a:spcPts val="6089"/>
              </a:lnSpc>
            </a:pPr>
            <a:r>
              <a:rPr lang="en-US" sz="5799">
                <a:solidFill>
                  <a:srgbClr val="192954"/>
                </a:solidFill>
                <a:latin typeface="Kollektif Bold"/>
              </a:rPr>
              <a:t>I trasporti socio-sanitari per persone </a:t>
            </a:r>
            <a:r>
              <a:rPr lang="en-US" sz="5799">
                <a:solidFill>
                  <a:srgbClr val="38B6FF"/>
                </a:solidFill>
                <a:latin typeface="Kollektif Bold"/>
              </a:rPr>
              <a:t>che non sono in possesso di richiesta medica specifica</a:t>
            </a:r>
            <a:r>
              <a:rPr lang="en-US" sz="5799">
                <a:solidFill>
                  <a:srgbClr val="192954"/>
                </a:solidFill>
                <a:latin typeface="Kollektif Bold"/>
              </a:rPr>
              <a:t> ma che si trovano in stato di bisogno, sono comunque effettuati dai nostri volontari. </a:t>
            </a:r>
            <a:r>
              <a:rPr lang="en-US" sz="5799">
                <a:solidFill>
                  <a:srgbClr val="38B6FF"/>
                </a:solidFill>
                <a:latin typeface="Kollektif Bold"/>
              </a:rPr>
              <a:t>Non essendo rimborsati dalla ASL</a:t>
            </a:r>
            <a:r>
              <a:rPr lang="en-US" sz="5799">
                <a:solidFill>
                  <a:srgbClr val="192954"/>
                </a:solidFill>
                <a:latin typeface="Kollektif Bold"/>
              </a:rPr>
              <a:t>, gli utenti possono decidere di lasciare un'offerta libera per il servizio ricevuto.</a:t>
            </a:r>
          </a:p>
        </p:txBody>
      </p:sp>
      <p:sp>
        <p:nvSpPr>
          <p:cNvPr id="6" name="TextBox 6"/>
          <p:cNvSpPr txBox="1"/>
          <p:nvPr/>
        </p:nvSpPr>
        <p:spPr>
          <a:xfrm>
            <a:off x="2180540" y="1038225"/>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7" name="TextBox 7"/>
          <p:cNvSpPr txBox="1"/>
          <p:nvPr/>
        </p:nvSpPr>
        <p:spPr>
          <a:xfrm>
            <a:off x="1114816" y="7821878"/>
            <a:ext cx="16058367" cy="1577340"/>
          </a:xfrm>
          <a:prstGeom prst="rect">
            <a:avLst/>
          </a:prstGeom>
        </p:spPr>
        <p:txBody>
          <a:bodyPr lIns="0" tIns="0" rIns="0" bIns="0" rtlCol="0" anchor="t">
            <a:spAutoFit/>
          </a:bodyPr>
          <a:lstStyle/>
          <a:p>
            <a:pPr algn="ctr">
              <a:lnSpc>
                <a:spcPts val="6089"/>
              </a:lnSpc>
            </a:pPr>
            <a:r>
              <a:rPr lang="en-US" sz="5799">
                <a:solidFill>
                  <a:srgbClr val="192954"/>
                </a:solidFill>
                <a:latin typeface="Kollektif Bold"/>
              </a:rPr>
              <a:t>Nel 2022 si stima di aver effettuato circa 900 trasporti socio-sanitari di questo tipo.</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58920" y="7500013"/>
            <a:ext cx="2001094" cy="13032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3" name="AutoShape 3"/>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5966" y="955110"/>
            <a:ext cx="1072284" cy="1452601"/>
          </a:xfrm>
          <a:prstGeom prst="rect">
            <a:avLst/>
          </a:prstGeom>
        </p:spPr>
      </p:pic>
      <p:sp>
        <p:nvSpPr>
          <p:cNvPr id="5" name="TextBox 5"/>
          <p:cNvSpPr txBox="1"/>
          <p:nvPr/>
        </p:nvSpPr>
        <p:spPr>
          <a:xfrm>
            <a:off x="1200933" y="2689673"/>
            <a:ext cx="16058367" cy="4663440"/>
          </a:xfrm>
          <a:prstGeom prst="rect">
            <a:avLst/>
          </a:prstGeom>
        </p:spPr>
        <p:txBody>
          <a:bodyPr lIns="0" tIns="0" rIns="0" bIns="0" rtlCol="0" anchor="t">
            <a:spAutoFit/>
          </a:bodyPr>
          <a:lstStyle/>
          <a:p>
            <a:pPr algn="ctr">
              <a:lnSpc>
                <a:spcPts val="6089"/>
              </a:lnSpc>
            </a:pPr>
            <a:r>
              <a:rPr lang="en-US" sz="5799">
                <a:solidFill>
                  <a:srgbClr val="192954"/>
                </a:solidFill>
                <a:latin typeface="Kollektif Bold"/>
              </a:rPr>
              <a:t>I trasporti socio-sanitari per </a:t>
            </a:r>
            <a:r>
              <a:rPr lang="en-US" sz="5799">
                <a:solidFill>
                  <a:srgbClr val="38B6FF"/>
                </a:solidFill>
                <a:latin typeface="Kollektif Bold"/>
              </a:rPr>
              <a:t>persone in stato di bisogno segnalate dai servizi sociali </a:t>
            </a:r>
            <a:r>
              <a:rPr lang="en-US" sz="5799">
                <a:solidFill>
                  <a:srgbClr val="192954"/>
                </a:solidFill>
                <a:latin typeface="Kollektif Bold"/>
              </a:rPr>
              <a:t>sono rimborsati nell'ambito del progetto </a:t>
            </a:r>
            <a:r>
              <a:rPr lang="en-US" sz="5799">
                <a:solidFill>
                  <a:srgbClr val="38B6FF"/>
                </a:solidFill>
                <a:latin typeface="Kollektif Bold"/>
              </a:rPr>
              <a:t>"Rete di solidarietà"</a:t>
            </a:r>
            <a:r>
              <a:rPr lang="en-US" sz="5799">
                <a:solidFill>
                  <a:srgbClr val="192954"/>
                </a:solidFill>
                <a:latin typeface="Kollektif Bold"/>
              </a:rPr>
              <a:t> in base ad una convenzione stipulata con l'amministrazione comunale. </a:t>
            </a:r>
          </a:p>
          <a:p>
            <a:pPr algn="ctr">
              <a:lnSpc>
                <a:spcPts val="6089"/>
              </a:lnSpc>
            </a:pPr>
            <a:r>
              <a:rPr lang="en-US" sz="5799">
                <a:solidFill>
                  <a:srgbClr val="192954"/>
                </a:solidFill>
                <a:latin typeface="Kollektif Bold"/>
              </a:rPr>
              <a:t>Nel 2022 si sono effettuati:</a:t>
            </a:r>
          </a:p>
        </p:txBody>
      </p:sp>
      <p:sp>
        <p:nvSpPr>
          <p:cNvPr id="6" name="TextBox 6"/>
          <p:cNvSpPr txBox="1"/>
          <p:nvPr/>
        </p:nvSpPr>
        <p:spPr>
          <a:xfrm>
            <a:off x="2180540" y="1038225"/>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7" name="TextBox 7"/>
          <p:cNvSpPr txBox="1"/>
          <p:nvPr/>
        </p:nvSpPr>
        <p:spPr>
          <a:xfrm>
            <a:off x="2461364" y="7735055"/>
            <a:ext cx="14116833" cy="805815"/>
          </a:xfrm>
          <a:prstGeom prst="rect">
            <a:avLst/>
          </a:prstGeom>
        </p:spPr>
        <p:txBody>
          <a:bodyPr lIns="0" tIns="0" rIns="0" bIns="0" rtlCol="0" anchor="t">
            <a:spAutoFit/>
          </a:bodyPr>
          <a:lstStyle/>
          <a:p>
            <a:pPr algn="ctr">
              <a:lnSpc>
                <a:spcPts val="6089"/>
              </a:lnSpc>
            </a:pPr>
            <a:r>
              <a:rPr lang="en-US" sz="5799">
                <a:solidFill>
                  <a:srgbClr val="192954"/>
                </a:solidFill>
                <a:latin typeface="Kollektif Bold"/>
              </a:rPr>
              <a:t>n. 745 viaggi, pari a 36.454 Km</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02194" y="7448256"/>
            <a:ext cx="1677718" cy="109261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25986" y="7170066"/>
            <a:ext cx="2855419" cy="1859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3" name="AutoShape 3"/>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5997" y="955110"/>
            <a:ext cx="1072284" cy="1452601"/>
          </a:xfrm>
          <a:prstGeom prst="rect">
            <a:avLst/>
          </a:prstGeom>
        </p:spPr>
      </p:pic>
      <p:sp>
        <p:nvSpPr>
          <p:cNvPr id="5" name="TextBox 5"/>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6" name="TextBox 6"/>
          <p:cNvSpPr txBox="1"/>
          <p:nvPr/>
        </p:nvSpPr>
        <p:spPr>
          <a:xfrm>
            <a:off x="6962970" y="3945532"/>
            <a:ext cx="3856691" cy="863600"/>
          </a:xfrm>
          <a:prstGeom prst="rect">
            <a:avLst/>
          </a:prstGeom>
        </p:spPr>
        <p:txBody>
          <a:bodyPr lIns="0" tIns="0" rIns="0" bIns="0" rtlCol="0" anchor="t">
            <a:spAutoFit/>
          </a:bodyPr>
          <a:lstStyle/>
          <a:p>
            <a:pPr algn="ctr">
              <a:lnSpc>
                <a:spcPts val="7000"/>
              </a:lnSpc>
            </a:pPr>
            <a:r>
              <a:rPr lang="en-US" sz="5000" spc="50">
                <a:solidFill>
                  <a:srgbClr val="494E5F"/>
                </a:solidFill>
                <a:latin typeface="Kollektif Bold"/>
              </a:rPr>
              <a:t>186</a:t>
            </a:r>
          </a:p>
        </p:txBody>
      </p:sp>
      <p:sp>
        <p:nvSpPr>
          <p:cNvPr id="7" name="TextBox 7"/>
          <p:cNvSpPr txBox="1"/>
          <p:nvPr/>
        </p:nvSpPr>
        <p:spPr>
          <a:xfrm>
            <a:off x="947159" y="4977135"/>
            <a:ext cx="2673537" cy="614934"/>
          </a:xfrm>
          <a:prstGeom prst="rect">
            <a:avLst/>
          </a:prstGeom>
        </p:spPr>
        <p:txBody>
          <a:bodyPr lIns="0" tIns="0" rIns="0" bIns="0" rtlCol="0" anchor="t">
            <a:spAutoFit/>
          </a:bodyPr>
          <a:lstStyle/>
          <a:p>
            <a:pPr>
              <a:lnSpc>
                <a:spcPts val="4956"/>
              </a:lnSpc>
            </a:pPr>
            <a:r>
              <a:rPr lang="en-US" sz="3540" spc="35">
                <a:solidFill>
                  <a:srgbClr val="494E5F"/>
                </a:solidFill>
                <a:latin typeface="Kollektif Bold"/>
              </a:rPr>
              <a:t>Under 25</a:t>
            </a:r>
          </a:p>
        </p:txBody>
      </p:sp>
      <p:sp>
        <p:nvSpPr>
          <p:cNvPr id="8" name="TextBox 8"/>
          <p:cNvSpPr txBox="1"/>
          <p:nvPr/>
        </p:nvSpPr>
        <p:spPr>
          <a:xfrm>
            <a:off x="6877407" y="3628032"/>
            <a:ext cx="3856691" cy="422275"/>
          </a:xfrm>
          <a:prstGeom prst="rect">
            <a:avLst/>
          </a:prstGeom>
        </p:spPr>
        <p:txBody>
          <a:bodyPr lIns="0" tIns="0" rIns="0" bIns="0" rtlCol="0" anchor="t">
            <a:spAutoFit/>
          </a:bodyPr>
          <a:lstStyle/>
          <a:p>
            <a:pPr algn="ctr">
              <a:lnSpc>
                <a:spcPts val="3499"/>
              </a:lnSpc>
            </a:pPr>
            <a:r>
              <a:rPr lang="en-US" sz="2499" spc="24">
                <a:solidFill>
                  <a:srgbClr val="494E5F"/>
                </a:solidFill>
                <a:latin typeface="Kollektif Bold"/>
              </a:rPr>
              <a:t>Totali</a:t>
            </a:r>
          </a:p>
        </p:txBody>
      </p:sp>
      <p:sp>
        <p:nvSpPr>
          <p:cNvPr id="9" name="TextBox 9"/>
          <p:cNvSpPr txBox="1"/>
          <p:nvPr/>
        </p:nvSpPr>
        <p:spPr>
          <a:xfrm>
            <a:off x="6075361" y="4986660"/>
            <a:ext cx="2093518" cy="548081"/>
          </a:xfrm>
          <a:prstGeom prst="rect">
            <a:avLst/>
          </a:prstGeom>
        </p:spPr>
        <p:txBody>
          <a:bodyPr lIns="0" tIns="0" rIns="0" bIns="0" rtlCol="0" anchor="t">
            <a:spAutoFit/>
          </a:bodyPr>
          <a:lstStyle/>
          <a:p>
            <a:pPr>
              <a:lnSpc>
                <a:spcPts val="4440"/>
              </a:lnSpc>
            </a:pPr>
            <a:r>
              <a:rPr lang="en-US" sz="3171" spc="31">
                <a:solidFill>
                  <a:srgbClr val="38B6FF"/>
                </a:solidFill>
                <a:latin typeface="Kollektif Bold"/>
              </a:rPr>
              <a:t>19</a:t>
            </a:r>
          </a:p>
        </p:txBody>
      </p:sp>
      <p:sp>
        <p:nvSpPr>
          <p:cNvPr id="10" name="TextBox 10"/>
          <p:cNvSpPr txBox="1"/>
          <p:nvPr/>
        </p:nvSpPr>
        <p:spPr>
          <a:xfrm>
            <a:off x="947159" y="5892053"/>
            <a:ext cx="3874529" cy="1278203"/>
          </a:xfrm>
          <a:prstGeom prst="rect">
            <a:avLst/>
          </a:prstGeom>
        </p:spPr>
        <p:txBody>
          <a:bodyPr lIns="0" tIns="0" rIns="0" bIns="0" rtlCol="0" anchor="t">
            <a:spAutoFit/>
          </a:bodyPr>
          <a:lstStyle/>
          <a:p>
            <a:pPr>
              <a:lnSpc>
                <a:spcPts val="5147"/>
              </a:lnSpc>
            </a:pPr>
            <a:r>
              <a:rPr lang="en-US" sz="3677" spc="36">
                <a:solidFill>
                  <a:srgbClr val="494E5F"/>
                </a:solidFill>
                <a:latin typeface="Kollektif Bold"/>
              </a:rPr>
              <a:t>Nuovi volontari iscritti nel 2022</a:t>
            </a:r>
          </a:p>
        </p:txBody>
      </p:sp>
      <p:sp>
        <p:nvSpPr>
          <p:cNvPr id="11" name="TextBox 11"/>
          <p:cNvSpPr txBox="1"/>
          <p:nvPr/>
        </p:nvSpPr>
        <p:spPr>
          <a:xfrm>
            <a:off x="947159" y="7429964"/>
            <a:ext cx="3874529" cy="630503"/>
          </a:xfrm>
          <a:prstGeom prst="rect">
            <a:avLst/>
          </a:prstGeom>
        </p:spPr>
        <p:txBody>
          <a:bodyPr lIns="0" tIns="0" rIns="0" bIns="0" rtlCol="0" anchor="t">
            <a:spAutoFit/>
          </a:bodyPr>
          <a:lstStyle/>
          <a:p>
            <a:pPr>
              <a:lnSpc>
                <a:spcPts val="5147"/>
              </a:lnSpc>
            </a:pPr>
            <a:r>
              <a:rPr lang="en-US" sz="3677" spc="36">
                <a:solidFill>
                  <a:srgbClr val="494E5F"/>
                </a:solidFill>
                <a:latin typeface="Kollektif Bold"/>
              </a:rPr>
              <a:t>Con livello base</a:t>
            </a:r>
          </a:p>
        </p:txBody>
      </p:sp>
      <p:sp>
        <p:nvSpPr>
          <p:cNvPr id="12" name="TextBox 12"/>
          <p:cNvSpPr txBox="1"/>
          <p:nvPr/>
        </p:nvSpPr>
        <p:spPr>
          <a:xfrm>
            <a:off x="10173697" y="4923525"/>
            <a:ext cx="3802522" cy="1260889"/>
          </a:xfrm>
          <a:prstGeom prst="rect">
            <a:avLst/>
          </a:prstGeom>
        </p:spPr>
        <p:txBody>
          <a:bodyPr lIns="0" tIns="0" rIns="0" bIns="0" rtlCol="0" anchor="t">
            <a:spAutoFit/>
          </a:bodyPr>
          <a:lstStyle/>
          <a:p>
            <a:pPr>
              <a:lnSpc>
                <a:spcPts val="5052"/>
              </a:lnSpc>
            </a:pPr>
            <a:r>
              <a:rPr lang="en-US" sz="3608" spc="36">
                <a:solidFill>
                  <a:srgbClr val="494E5F"/>
                </a:solidFill>
                <a:latin typeface="Kollektif Bold"/>
              </a:rPr>
              <a:t>Con livello avanzato</a:t>
            </a:r>
          </a:p>
        </p:txBody>
      </p:sp>
      <p:sp>
        <p:nvSpPr>
          <p:cNvPr id="13" name="TextBox 13"/>
          <p:cNvSpPr txBox="1"/>
          <p:nvPr/>
        </p:nvSpPr>
        <p:spPr>
          <a:xfrm>
            <a:off x="10173697" y="6708288"/>
            <a:ext cx="2721180" cy="1261032"/>
          </a:xfrm>
          <a:prstGeom prst="rect">
            <a:avLst/>
          </a:prstGeom>
        </p:spPr>
        <p:txBody>
          <a:bodyPr lIns="0" tIns="0" rIns="0" bIns="0" rtlCol="0" anchor="t">
            <a:spAutoFit/>
          </a:bodyPr>
          <a:lstStyle/>
          <a:p>
            <a:pPr>
              <a:lnSpc>
                <a:spcPts val="5044"/>
              </a:lnSpc>
            </a:pPr>
            <a:r>
              <a:rPr lang="en-US" sz="3603" spc="36">
                <a:solidFill>
                  <a:srgbClr val="494E5F"/>
                </a:solidFill>
                <a:latin typeface="Kollektif Bold"/>
              </a:rPr>
              <a:t>Autisti ambulanze</a:t>
            </a:r>
          </a:p>
        </p:txBody>
      </p:sp>
      <p:sp>
        <p:nvSpPr>
          <p:cNvPr id="14" name="TextBox 14"/>
          <p:cNvSpPr txBox="1"/>
          <p:nvPr/>
        </p:nvSpPr>
        <p:spPr>
          <a:xfrm>
            <a:off x="6075361" y="6075243"/>
            <a:ext cx="2093518" cy="541096"/>
          </a:xfrm>
          <a:prstGeom prst="rect">
            <a:avLst/>
          </a:prstGeom>
        </p:spPr>
        <p:txBody>
          <a:bodyPr lIns="0" tIns="0" rIns="0" bIns="0" rtlCol="0" anchor="t">
            <a:spAutoFit/>
          </a:bodyPr>
          <a:lstStyle/>
          <a:p>
            <a:pPr>
              <a:lnSpc>
                <a:spcPts val="4300"/>
              </a:lnSpc>
            </a:pPr>
            <a:r>
              <a:rPr lang="en-US" sz="3072" spc="30">
                <a:solidFill>
                  <a:srgbClr val="38B6FF"/>
                </a:solidFill>
                <a:latin typeface="Kollektif Bold"/>
              </a:rPr>
              <a:t>32</a:t>
            </a:r>
          </a:p>
        </p:txBody>
      </p:sp>
      <p:sp>
        <p:nvSpPr>
          <p:cNvPr id="15" name="TextBox 15"/>
          <p:cNvSpPr txBox="1"/>
          <p:nvPr/>
        </p:nvSpPr>
        <p:spPr>
          <a:xfrm>
            <a:off x="6075361" y="7451366"/>
            <a:ext cx="2093518" cy="541096"/>
          </a:xfrm>
          <a:prstGeom prst="rect">
            <a:avLst/>
          </a:prstGeom>
        </p:spPr>
        <p:txBody>
          <a:bodyPr lIns="0" tIns="0" rIns="0" bIns="0" rtlCol="0" anchor="t">
            <a:spAutoFit/>
          </a:bodyPr>
          <a:lstStyle/>
          <a:p>
            <a:pPr>
              <a:lnSpc>
                <a:spcPts val="4300"/>
              </a:lnSpc>
            </a:pPr>
            <a:r>
              <a:rPr lang="en-US" sz="3072" spc="30">
                <a:solidFill>
                  <a:srgbClr val="38B6FF"/>
                </a:solidFill>
                <a:latin typeface="Kollektif Bold"/>
              </a:rPr>
              <a:t>114</a:t>
            </a:r>
          </a:p>
        </p:txBody>
      </p:sp>
      <p:sp>
        <p:nvSpPr>
          <p:cNvPr id="16" name="TextBox 16"/>
          <p:cNvSpPr txBox="1"/>
          <p:nvPr/>
        </p:nvSpPr>
        <p:spPr>
          <a:xfrm>
            <a:off x="14167698" y="4977135"/>
            <a:ext cx="2093518" cy="541096"/>
          </a:xfrm>
          <a:prstGeom prst="rect">
            <a:avLst/>
          </a:prstGeom>
        </p:spPr>
        <p:txBody>
          <a:bodyPr lIns="0" tIns="0" rIns="0" bIns="0" rtlCol="0" anchor="t">
            <a:spAutoFit/>
          </a:bodyPr>
          <a:lstStyle/>
          <a:p>
            <a:pPr>
              <a:lnSpc>
                <a:spcPts val="4300"/>
              </a:lnSpc>
            </a:pPr>
            <a:r>
              <a:rPr lang="en-US" sz="3072" spc="30">
                <a:solidFill>
                  <a:srgbClr val="38B6FF"/>
                </a:solidFill>
                <a:latin typeface="Kollektif Bold"/>
              </a:rPr>
              <a:t>18</a:t>
            </a:r>
          </a:p>
        </p:txBody>
      </p:sp>
      <p:sp>
        <p:nvSpPr>
          <p:cNvPr id="17" name="TextBox 17"/>
          <p:cNvSpPr txBox="1"/>
          <p:nvPr/>
        </p:nvSpPr>
        <p:spPr>
          <a:xfrm>
            <a:off x="14167698" y="7140425"/>
            <a:ext cx="2093518" cy="541096"/>
          </a:xfrm>
          <a:prstGeom prst="rect">
            <a:avLst/>
          </a:prstGeom>
        </p:spPr>
        <p:txBody>
          <a:bodyPr lIns="0" tIns="0" rIns="0" bIns="0" rtlCol="0" anchor="t">
            <a:spAutoFit/>
          </a:bodyPr>
          <a:lstStyle/>
          <a:p>
            <a:pPr>
              <a:lnSpc>
                <a:spcPts val="4300"/>
              </a:lnSpc>
            </a:pPr>
            <a:r>
              <a:rPr lang="en-US" sz="3072" spc="30">
                <a:solidFill>
                  <a:srgbClr val="38B6FF"/>
                </a:solidFill>
                <a:latin typeface="Kollektif Bold"/>
              </a:rPr>
              <a:t>11</a:t>
            </a:r>
          </a:p>
        </p:txBody>
      </p:sp>
      <p:sp>
        <p:nvSpPr>
          <p:cNvPr id="18" name="TextBox 18"/>
          <p:cNvSpPr txBox="1"/>
          <p:nvPr/>
        </p:nvSpPr>
        <p:spPr>
          <a:xfrm>
            <a:off x="5446865" y="2585895"/>
            <a:ext cx="7828353" cy="489687"/>
          </a:xfrm>
          <a:prstGeom prst="rect">
            <a:avLst/>
          </a:prstGeom>
        </p:spPr>
        <p:txBody>
          <a:bodyPr lIns="0" tIns="0" rIns="0" bIns="0" rtlCol="0" anchor="t">
            <a:spAutoFit/>
          </a:bodyPr>
          <a:lstStyle/>
          <a:p>
            <a:pPr>
              <a:lnSpc>
                <a:spcPts val="3984"/>
              </a:lnSpc>
            </a:pPr>
            <a:r>
              <a:rPr lang="en-US" sz="2845" spc="199">
                <a:solidFill>
                  <a:srgbClr val="494E5F"/>
                </a:solidFill>
                <a:latin typeface="Kollektif Bold"/>
              </a:rPr>
              <a:t>VOLONTARI COINVOLTI NEL SERVIZIO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294990" y="2228865"/>
            <a:ext cx="17698021" cy="9191766"/>
          </a:xfrm>
          <a:prstGeom prst="rect">
            <a:avLst/>
          </a:prstGeom>
        </p:spPr>
        <p:txBody>
          <a:bodyPr lIns="0" tIns="0" rIns="0" bIns="0" rtlCol="0" anchor="t">
            <a:spAutoFit/>
          </a:bodyPr>
          <a:lstStyle/>
          <a:p>
            <a:pPr algn="ctr">
              <a:lnSpc>
                <a:spcPts val="4207"/>
              </a:lnSpc>
            </a:pPr>
            <a:endParaRPr/>
          </a:p>
          <a:p>
            <a:pPr algn="ctr">
              <a:lnSpc>
                <a:spcPts val="4207"/>
              </a:lnSpc>
            </a:pPr>
            <a:r>
              <a:rPr lang="en-US" sz="4007">
                <a:solidFill>
                  <a:srgbClr val="31356E"/>
                </a:solidFill>
                <a:latin typeface="Kollektif Bold"/>
              </a:rPr>
              <a:t>A seguito di quanto richiesto dalla Riforma del Terzo Settore</a:t>
            </a:r>
          </a:p>
          <a:p>
            <a:pPr algn="ctr">
              <a:lnSpc>
                <a:spcPts val="4207"/>
              </a:lnSpc>
            </a:pPr>
            <a:r>
              <a:rPr lang="en-US" sz="4007">
                <a:solidFill>
                  <a:srgbClr val="31356E"/>
                </a:solidFill>
                <a:latin typeface="Kollektif Bold"/>
              </a:rPr>
              <a:t>e dell'approvazione del Nuovo Statuto, nel corso del 2022</a:t>
            </a:r>
          </a:p>
          <a:p>
            <a:pPr algn="ctr">
              <a:lnSpc>
                <a:spcPts val="4207"/>
              </a:lnSpc>
            </a:pPr>
            <a:r>
              <a:rPr lang="en-US" sz="4007">
                <a:solidFill>
                  <a:srgbClr val="31356E"/>
                </a:solidFill>
                <a:latin typeface="Kollektif Bold"/>
              </a:rPr>
              <a:t>sono state avviate le pratiche per l'iscrizione al </a:t>
            </a:r>
          </a:p>
          <a:p>
            <a:pPr algn="ctr">
              <a:lnSpc>
                <a:spcPts val="4207"/>
              </a:lnSpc>
            </a:pPr>
            <a:endParaRPr lang="en-US" sz="4007">
              <a:solidFill>
                <a:srgbClr val="31356E"/>
              </a:solidFill>
              <a:latin typeface="Kollektif Bold"/>
            </a:endParaRPr>
          </a:p>
          <a:p>
            <a:pPr algn="ctr">
              <a:lnSpc>
                <a:spcPts val="4207"/>
              </a:lnSpc>
            </a:pPr>
            <a:endParaRPr lang="en-US" sz="4007">
              <a:solidFill>
                <a:srgbClr val="31356E"/>
              </a:solidFill>
              <a:latin typeface="Kollektif Bold"/>
            </a:endParaRPr>
          </a:p>
          <a:p>
            <a:pPr algn="ctr">
              <a:lnSpc>
                <a:spcPts val="4207"/>
              </a:lnSpc>
            </a:pPr>
            <a:endParaRPr lang="en-US" sz="4007">
              <a:solidFill>
                <a:srgbClr val="31356E"/>
              </a:solidFill>
              <a:latin typeface="Kollektif Bold"/>
            </a:endParaRPr>
          </a:p>
          <a:p>
            <a:pPr algn="ctr">
              <a:lnSpc>
                <a:spcPts val="6677"/>
              </a:lnSpc>
            </a:pPr>
            <a:r>
              <a:rPr lang="en-US" sz="6359">
                <a:solidFill>
                  <a:srgbClr val="38B6FF"/>
                </a:solidFill>
                <a:latin typeface="Kollektif Bold"/>
              </a:rPr>
              <a:t>RUNTS</a:t>
            </a:r>
          </a:p>
          <a:p>
            <a:pPr algn="ctr">
              <a:lnSpc>
                <a:spcPts val="6677"/>
              </a:lnSpc>
            </a:pPr>
            <a:r>
              <a:rPr lang="en-US" sz="6359">
                <a:solidFill>
                  <a:srgbClr val="38B6FF"/>
                </a:solidFill>
                <a:latin typeface="Kollektif Bold"/>
              </a:rPr>
              <a:t>Registro Unico Nazionale del Terzo Settore</a:t>
            </a:r>
          </a:p>
          <a:p>
            <a:pPr algn="ctr">
              <a:lnSpc>
                <a:spcPts val="4207"/>
              </a:lnSpc>
            </a:pPr>
            <a:endParaRPr lang="en-US" sz="6359">
              <a:solidFill>
                <a:srgbClr val="38B6FF"/>
              </a:solidFill>
              <a:latin typeface="Kollektif Bold"/>
            </a:endParaRPr>
          </a:p>
          <a:p>
            <a:pPr algn="ctr">
              <a:lnSpc>
                <a:spcPts val="4207"/>
              </a:lnSpc>
            </a:pPr>
            <a:endParaRPr lang="en-US" sz="6359">
              <a:solidFill>
                <a:srgbClr val="38B6FF"/>
              </a:solidFill>
              <a:latin typeface="Kollektif Bold"/>
            </a:endParaRPr>
          </a:p>
          <a:p>
            <a:pPr algn="ctr">
              <a:lnSpc>
                <a:spcPts val="4207"/>
              </a:lnSpc>
            </a:pPr>
            <a:endParaRPr lang="en-US" sz="6359">
              <a:solidFill>
                <a:srgbClr val="38B6FF"/>
              </a:solidFill>
              <a:latin typeface="Kollektif Bold"/>
            </a:endParaRPr>
          </a:p>
          <a:p>
            <a:pPr algn="ctr">
              <a:lnSpc>
                <a:spcPts val="4207"/>
              </a:lnSpc>
            </a:pPr>
            <a:endParaRPr lang="en-US" sz="6359">
              <a:solidFill>
                <a:srgbClr val="38B6FF"/>
              </a:solidFill>
              <a:latin typeface="Kollektif Bold"/>
            </a:endParaRPr>
          </a:p>
          <a:p>
            <a:pPr algn="ctr">
              <a:lnSpc>
                <a:spcPts val="4207"/>
              </a:lnSpc>
            </a:pPr>
            <a:endParaRPr lang="en-US" sz="6359">
              <a:solidFill>
                <a:srgbClr val="38B6FF"/>
              </a:solidFill>
              <a:latin typeface="Kollektif Bold"/>
            </a:endParaRPr>
          </a:p>
          <a:p>
            <a:pPr algn="ctr">
              <a:lnSpc>
                <a:spcPts val="4207"/>
              </a:lnSpc>
            </a:pPr>
            <a:endParaRPr lang="en-US" sz="6359">
              <a:solidFill>
                <a:srgbClr val="38B6FF"/>
              </a:solidFill>
              <a:latin typeface="Kollektif Bold"/>
            </a:endParaRPr>
          </a:p>
          <a:p>
            <a:pPr algn="ctr">
              <a:lnSpc>
                <a:spcPts val="4207"/>
              </a:lnSpc>
            </a:pPr>
            <a:endParaRPr lang="en-US" sz="6359">
              <a:solidFill>
                <a:srgbClr val="38B6FF"/>
              </a:solidFill>
              <a:latin typeface="Kollektif Bold"/>
            </a:endParaRPr>
          </a:p>
        </p:txBody>
      </p:sp>
      <p:sp>
        <p:nvSpPr>
          <p:cNvPr id="3" name="TextBox 3"/>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4" name="AutoShape 4"/>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4253" y="923795"/>
            <a:ext cx="1072284" cy="1452601"/>
          </a:xfrm>
          <a:prstGeom prst="rect">
            <a:avLst/>
          </a:prstGeom>
        </p:spPr>
      </p:pic>
      <p:sp>
        <p:nvSpPr>
          <p:cNvPr id="6" name="TextBox 6"/>
          <p:cNvSpPr txBox="1"/>
          <p:nvPr/>
        </p:nvSpPr>
        <p:spPr>
          <a:xfrm>
            <a:off x="2180540" y="1014874"/>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392" r="12392"/>
          <a:stretch>
            <a:fillRect/>
          </a:stretch>
        </p:blipFill>
        <p:spPr>
          <a:xfrm>
            <a:off x="3944519" y="-4650288"/>
            <a:ext cx="14980040" cy="14937288"/>
          </a:xfrm>
          <a:prstGeom prst="rect">
            <a:avLst/>
          </a:prstGeom>
        </p:spPr>
      </p:pic>
      <p:grpSp>
        <p:nvGrpSpPr>
          <p:cNvPr id="3" name="Group 3"/>
          <p:cNvGrpSpPr/>
          <p:nvPr/>
        </p:nvGrpSpPr>
        <p:grpSpPr>
          <a:xfrm rot="-8100000">
            <a:off x="-4252983" y="3307993"/>
            <a:ext cx="22404652" cy="8950886"/>
            <a:chOff x="0" y="0"/>
            <a:chExt cx="35276568" cy="14093347"/>
          </a:xfrm>
        </p:grpSpPr>
        <p:sp>
          <p:nvSpPr>
            <p:cNvPr id="4" name="Freeform 4"/>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5" name="TextBox 5"/>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6" name="AutoShape 6"/>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9421" y="970767"/>
            <a:ext cx="1072284" cy="1452601"/>
          </a:xfrm>
          <a:prstGeom prst="rect">
            <a:avLst/>
          </a:prstGeom>
        </p:spPr>
      </p:pic>
      <p:sp>
        <p:nvSpPr>
          <p:cNvPr id="8" name="TextBox 8"/>
          <p:cNvSpPr txBox="1"/>
          <p:nvPr/>
        </p:nvSpPr>
        <p:spPr>
          <a:xfrm>
            <a:off x="3803484" y="2973621"/>
            <a:ext cx="4019253" cy="805815"/>
          </a:xfrm>
          <a:prstGeom prst="rect">
            <a:avLst/>
          </a:prstGeom>
        </p:spPr>
        <p:txBody>
          <a:bodyPr lIns="0" tIns="0" rIns="0" bIns="0" rtlCol="0" anchor="t">
            <a:spAutoFit/>
          </a:bodyPr>
          <a:lstStyle/>
          <a:p>
            <a:pPr>
              <a:lnSpc>
                <a:spcPts val="6089"/>
              </a:lnSpc>
            </a:pPr>
            <a:r>
              <a:rPr lang="en-US" sz="5799">
                <a:solidFill>
                  <a:srgbClr val="192954"/>
                </a:solidFill>
                <a:latin typeface="Kollektif Bold"/>
              </a:rPr>
              <a:t>Emergenza</a:t>
            </a:r>
          </a:p>
        </p:txBody>
      </p:sp>
      <p:sp>
        <p:nvSpPr>
          <p:cNvPr id="9" name="TextBox 9"/>
          <p:cNvSpPr txBox="1"/>
          <p:nvPr/>
        </p:nvSpPr>
        <p:spPr>
          <a:xfrm>
            <a:off x="2180540" y="1038225"/>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10" name="TextBox 10"/>
          <p:cNvSpPr txBox="1"/>
          <p:nvPr/>
        </p:nvSpPr>
        <p:spPr>
          <a:xfrm>
            <a:off x="-191682" y="4071850"/>
            <a:ext cx="11626221" cy="5856668"/>
          </a:xfrm>
          <a:prstGeom prst="rect">
            <a:avLst/>
          </a:prstGeom>
        </p:spPr>
        <p:txBody>
          <a:bodyPr lIns="0" tIns="0" rIns="0" bIns="0" rtlCol="0" anchor="t">
            <a:spAutoFit/>
          </a:bodyPr>
          <a:lstStyle/>
          <a:p>
            <a:pPr algn="ctr">
              <a:lnSpc>
                <a:spcPts val="3150"/>
              </a:lnSpc>
            </a:pPr>
            <a:endParaRPr/>
          </a:p>
          <a:p>
            <a:pPr algn="ctr">
              <a:lnSpc>
                <a:spcPts val="3150"/>
              </a:lnSpc>
            </a:pPr>
            <a:r>
              <a:rPr lang="en-US" sz="3000">
                <a:solidFill>
                  <a:srgbClr val="192954"/>
                </a:solidFill>
                <a:latin typeface="Kollektif"/>
              </a:rPr>
              <a:t>E' attivo 24 h su 24 h, 365 gg su 365.</a:t>
            </a:r>
          </a:p>
          <a:p>
            <a:pPr algn="ctr">
              <a:lnSpc>
                <a:spcPts val="3150"/>
              </a:lnSpc>
            </a:pPr>
            <a:r>
              <a:rPr lang="en-US" sz="3000">
                <a:solidFill>
                  <a:srgbClr val="192954"/>
                </a:solidFill>
                <a:latin typeface="Kollektif"/>
              </a:rPr>
              <a:t>Si suddivide in due tipologie:</a:t>
            </a:r>
          </a:p>
          <a:p>
            <a:pPr algn="ctr">
              <a:lnSpc>
                <a:spcPts val="3150"/>
              </a:lnSpc>
            </a:pPr>
            <a:endParaRPr lang="en-US" sz="3000">
              <a:solidFill>
                <a:srgbClr val="192954"/>
              </a:solidFill>
              <a:latin typeface="Kollektif"/>
            </a:endParaRPr>
          </a:p>
          <a:p>
            <a:pPr algn="ctr">
              <a:lnSpc>
                <a:spcPts val="3150"/>
              </a:lnSpc>
            </a:pPr>
            <a:r>
              <a:rPr lang="en-US" sz="3000">
                <a:solidFill>
                  <a:srgbClr val="192954"/>
                </a:solidFill>
                <a:latin typeface="Kollektif"/>
              </a:rPr>
              <a:t>Emergenza (Alfatav, ora Mike 4402).</a:t>
            </a:r>
          </a:p>
          <a:p>
            <a:pPr algn="ctr">
              <a:lnSpc>
                <a:spcPts val="3150"/>
              </a:lnSpc>
            </a:pPr>
            <a:r>
              <a:rPr lang="en-US" sz="3000">
                <a:solidFill>
                  <a:srgbClr val="192954"/>
                </a:solidFill>
                <a:latin typeface="Kollektif"/>
              </a:rPr>
              <a:t>Primo soccorso (Delta28, ora Bravo 4428)</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a:p>
            <a:pPr algn="ctr">
              <a:lnSpc>
                <a:spcPts val="3150"/>
              </a:lnSpc>
            </a:pPr>
            <a:r>
              <a:rPr lang="en-US" sz="3000">
                <a:solidFill>
                  <a:srgbClr val="192954"/>
                </a:solidFill>
                <a:latin typeface="Kollektif"/>
              </a:rPr>
              <a:t>A chi è rivolto:</a:t>
            </a:r>
          </a:p>
          <a:p>
            <a:pPr algn="ctr">
              <a:lnSpc>
                <a:spcPts val="3150"/>
              </a:lnSpc>
            </a:pPr>
            <a:endParaRPr lang="en-US" sz="3000">
              <a:solidFill>
                <a:srgbClr val="192954"/>
              </a:solidFill>
              <a:latin typeface="Kollektif"/>
            </a:endParaRPr>
          </a:p>
          <a:p>
            <a:pPr algn="ctr">
              <a:lnSpc>
                <a:spcPts val="3150"/>
              </a:lnSpc>
            </a:pPr>
            <a:r>
              <a:rPr lang="en-US" sz="3000">
                <a:solidFill>
                  <a:srgbClr val="192954"/>
                </a:solidFill>
                <a:latin typeface="Kollektif"/>
              </a:rPr>
              <a:t>Persone che necessitano </a:t>
            </a:r>
          </a:p>
          <a:p>
            <a:pPr algn="ctr">
              <a:lnSpc>
                <a:spcPts val="3150"/>
              </a:lnSpc>
            </a:pPr>
            <a:r>
              <a:rPr lang="en-US" sz="3000">
                <a:solidFill>
                  <a:srgbClr val="192954"/>
                </a:solidFill>
                <a:latin typeface="Kollektif"/>
              </a:rPr>
              <a:t>di un  pronto intervento sanitario</a:t>
            </a:r>
          </a:p>
          <a:p>
            <a:pPr algn="ctr">
              <a:lnSpc>
                <a:spcPts val="4066"/>
              </a:lnSpc>
            </a:pPr>
            <a:endParaRPr lang="en-US" sz="3000">
              <a:solidFill>
                <a:srgbClr val="192954"/>
              </a:solidFill>
              <a:latin typeface="Kollektif"/>
            </a:endParaRPr>
          </a:p>
          <a:p>
            <a:pPr algn="ctr">
              <a:lnSpc>
                <a:spcPts val="4066"/>
              </a:lnSpc>
            </a:pPr>
            <a:endParaRPr lang="en-US" sz="3000">
              <a:solidFill>
                <a:srgbClr val="192954"/>
              </a:solidFill>
              <a:latin typeface="Kollektif"/>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56186" y="2505260"/>
            <a:ext cx="8406858" cy="5474966"/>
          </a:xfrm>
          <a:prstGeom prst="rect">
            <a:avLst/>
          </a:prstGeom>
        </p:spPr>
      </p:pic>
      <p:sp>
        <p:nvSpPr>
          <p:cNvPr id="3" name="TextBox 3"/>
          <p:cNvSpPr txBox="1"/>
          <p:nvPr/>
        </p:nvSpPr>
        <p:spPr>
          <a:xfrm>
            <a:off x="7901847" y="2171885"/>
            <a:ext cx="545211" cy="678561"/>
          </a:xfrm>
          <a:prstGeom prst="rect">
            <a:avLst/>
          </a:prstGeom>
        </p:spPr>
        <p:txBody>
          <a:bodyPr lIns="0" tIns="0" rIns="0" bIns="0" rtlCol="0" anchor="t">
            <a:spAutoFit/>
          </a:bodyPr>
          <a:lstStyle/>
          <a:p>
            <a:pPr algn="ctr">
              <a:lnSpc>
                <a:spcPts val="5652"/>
              </a:lnSpc>
            </a:pPr>
            <a:r>
              <a:rPr lang="en-US" sz="3600">
                <a:solidFill>
                  <a:srgbClr val="FDFCFB"/>
                </a:solidFill>
                <a:latin typeface="Red Hat Display Bold"/>
              </a:rPr>
              <a:t>1</a:t>
            </a:r>
          </a:p>
        </p:txBody>
      </p:sp>
      <p:sp>
        <p:nvSpPr>
          <p:cNvPr id="4" name="TextBox 4"/>
          <p:cNvSpPr txBox="1"/>
          <p:nvPr/>
        </p:nvSpPr>
        <p:spPr>
          <a:xfrm>
            <a:off x="7901847" y="4731566"/>
            <a:ext cx="545211" cy="678561"/>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DFCFB"/>
                </a:solidFill>
                <a:latin typeface="Red Hat Display Bold"/>
              </a:rPr>
              <a:t>3</a:t>
            </a:r>
          </a:p>
        </p:txBody>
      </p:sp>
      <p:sp>
        <p:nvSpPr>
          <p:cNvPr id="5" name="TextBox 5"/>
          <p:cNvSpPr txBox="1"/>
          <p:nvPr/>
        </p:nvSpPr>
        <p:spPr>
          <a:xfrm>
            <a:off x="4193615" y="499295"/>
            <a:ext cx="10037427" cy="805815"/>
          </a:xfrm>
          <a:prstGeom prst="rect">
            <a:avLst/>
          </a:prstGeom>
        </p:spPr>
        <p:txBody>
          <a:bodyPr lIns="0" tIns="0" rIns="0" bIns="0" rtlCol="0" anchor="t">
            <a:spAutoFit/>
          </a:bodyPr>
          <a:lstStyle/>
          <a:p>
            <a:pPr>
              <a:lnSpc>
                <a:spcPts val="6089"/>
              </a:lnSpc>
            </a:pPr>
            <a:r>
              <a:rPr lang="en-US" sz="5799">
                <a:solidFill>
                  <a:srgbClr val="192954"/>
                </a:solidFill>
                <a:latin typeface="Kollektif Bold"/>
              </a:rPr>
              <a:t>emergenza Alfa e Delta</a:t>
            </a:r>
          </a:p>
        </p:txBody>
      </p:sp>
      <p:sp>
        <p:nvSpPr>
          <p:cNvPr id="6" name="TextBox 6"/>
          <p:cNvSpPr txBox="1"/>
          <p:nvPr/>
        </p:nvSpPr>
        <p:spPr>
          <a:xfrm>
            <a:off x="4193615" y="1714685"/>
            <a:ext cx="2961015" cy="121920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Numero</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
        <p:nvSpPr>
          <p:cNvPr id="7" name="TextBox 7"/>
          <p:cNvSpPr txBox="1"/>
          <p:nvPr/>
        </p:nvSpPr>
        <p:spPr>
          <a:xfrm>
            <a:off x="7356906" y="1714685"/>
            <a:ext cx="2413002" cy="121920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Km</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
        <p:nvSpPr>
          <p:cNvPr id="8" name="TextBox 8"/>
          <p:cNvSpPr txBox="1"/>
          <p:nvPr/>
        </p:nvSpPr>
        <p:spPr>
          <a:xfrm>
            <a:off x="344466" y="3764054"/>
            <a:ext cx="1908007" cy="1226125"/>
          </a:xfrm>
          <a:prstGeom prst="rect">
            <a:avLst/>
          </a:prstGeom>
        </p:spPr>
        <p:txBody>
          <a:bodyPr lIns="0" tIns="0" rIns="0" bIns="0" rtlCol="0" anchor="t">
            <a:spAutoFit/>
          </a:bodyPr>
          <a:lstStyle/>
          <a:p>
            <a:pPr algn="ctr">
              <a:lnSpc>
                <a:spcPts val="3143"/>
              </a:lnSpc>
            </a:pPr>
            <a:r>
              <a:rPr lang="en-US" sz="2993">
                <a:solidFill>
                  <a:srgbClr val="38B6FF"/>
                </a:solidFill>
                <a:latin typeface="Kollektif Bold"/>
              </a:rPr>
              <a:t>Marzo</a:t>
            </a:r>
          </a:p>
          <a:p>
            <a:pPr algn="ctr">
              <a:lnSpc>
                <a:spcPts val="3143"/>
              </a:lnSpc>
            </a:pPr>
            <a:endParaRPr lang="en-US" sz="2993">
              <a:solidFill>
                <a:srgbClr val="38B6FF"/>
              </a:solidFill>
              <a:latin typeface="Kollektif Bold"/>
            </a:endParaRPr>
          </a:p>
          <a:p>
            <a:pPr algn="ctr">
              <a:lnSpc>
                <a:spcPts val="3143"/>
              </a:lnSpc>
            </a:pPr>
            <a:endParaRPr lang="en-US" sz="2993">
              <a:solidFill>
                <a:srgbClr val="38B6FF"/>
              </a:solidFill>
              <a:latin typeface="Kollektif Bold"/>
            </a:endParaRPr>
          </a:p>
        </p:txBody>
      </p:sp>
      <p:sp>
        <p:nvSpPr>
          <p:cNvPr id="9" name="TextBox 9"/>
          <p:cNvSpPr txBox="1"/>
          <p:nvPr/>
        </p:nvSpPr>
        <p:spPr>
          <a:xfrm>
            <a:off x="344466" y="4391404"/>
            <a:ext cx="1908007" cy="1226125"/>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Aprile</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0" name="TextBox 10"/>
          <p:cNvSpPr txBox="1"/>
          <p:nvPr/>
        </p:nvSpPr>
        <p:spPr>
          <a:xfrm>
            <a:off x="485384" y="5044847"/>
            <a:ext cx="1908007" cy="1200032"/>
          </a:xfrm>
          <a:prstGeom prst="rect">
            <a:avLst/>
          </a:prstGeom>
        </p:spPr>
        <p:txBody>
          <a:bodyPr lIns="0" tIns="0" rIns="0" bIns="0" rtlCol="0" anchor="t">
            <a:spAutoFit/>
          </a:bodyPr>
          <a:lstStyle/>
          <a:p>
            <a:pPr algn="ctr">
              <a:lnSpc>
                <a:spcPts val="3143"/>
              </a:lnSpc>
            </a:pPr>
            <a:r>
              <a:rPr lang="en-US" sz="2993">
                <a:solidFill>
                  <a:srgbClr val="38B6FF"/>
                </a:solidFill>
                <a:latin typeface="Kollektif Bold"/>
              </a:rPr>
              <a:t>Maggio</a:t>
            </a:r>
          </a:p>
          <a:p>
            <a:pPr algn="ctr">
              <a:lnSpc>
                <a:spcPts val="3143"/>
              </a:lnSpc>
            </a:pPr>
            <a:endParaRPr lang="en-US" sz="2993">
              <a:solidFill>
                <a:srgbClr val="38B6FF"/>
              </a:solidFill>
              <a:latin typeface="Kollektif Bold"/>
            </a:endParaRPr>
          </a:p>
          <a:p>
            <a:pPr algn="ctr">
              <a:lnSpc>
                <a:spcPts val="3143"/>
              </a:lnSpc>
            </a:pPr>
            <a:endParaRPr lang="en-US" sz="2993">
              <a:solidFill>
                <a:srgbClr val="38B6FF"/>
              </a:solidFill>
              <a:latin typeface="Kollektif Bold"/>
            </a:endParaRPr>
          </a:p>
        </p:txBody>
      </p:sp>
      <p:sp>
        <p:nvSpPr>
          <p:cNvPr id="11" name="TextBox 11"/>
          <p:cNvSpPr txBox="1"/>
          <p:nvPr/>
        </p:nvSpPr>
        <p:spPr>
          <a:xfrm>
            <a:off x="485384" y="5646104"/>
            <a:ext cx="1908007" cy="1625348"/>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Giugno </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2" name="TextBox 12"/>
          <p:cNvSpPr txBox="1"/>
          <p:nvPr/>
        </p:nvSpPr>
        <p:spPr>
          <a:xfrm>
            <a:off x="344466" y="6273454"/>
            <a:ext cx="1908007" cy="1590557"/>
          </a:xfrm>
          <a:prstGeom prst="rect">
            <a:avLst/>
          </a:prstGeom>
        </p:spPr>
        <p:txBody>
          <a:bodyPr lIns="0" tIns="0" rIns="0" bIns="0" rtlCol="0" anchor="t">
            <a:spAutoFit/>
          </a:bodyPr>
          <a:lstStyle/>
          <a:p>
            <a:pPr algn="ctr">
              <a:lnSpc>
                <a:spcPts val="3143"/>
              </a:lnSpc>
            </a:pPr>
            <a:r>
              <a:rPr lang="en-US" sz="2993">
                <a:solidFill>
                  <a:srgbClr val="38B6FF"/>
                </a:solidFill>
                <a:latin typeface="Kollektif Bold"/>
              </a:rPr>
              <a:t>Luglio</a:t>
            </a:r>
          </a:p>
          <a:p>
            <a:pPr algn="ctr">
              <a:lnSpc>
                <a:spcPts val="3143"/>
              </a:lnSpc>
            </a:pPr>
            <a:endParaRPr lang="en-US" sz="2993">
              <a:solidFill>
                <a:srgbClr val="38B6FF"/>
              </a:solidFill>
              <a:latin typeface="Kollektif Bold"/>
            </a:endParaRPr>
          </a:p>
          <a:p>
            <a:pPr algn="ctr">
              <a:lnSpc>
                <a:spcPts val="3143"/>
              </a:lnSpc>
            </a:pPr>
            <a:endParaRPr lang="en-US" sz="2993">
              <a:solidFill>
                <a:srgbClr val="38B6FF"/>
              </a:solidFill>
              <a:latin typeface="Kollektif Bold"/>
            </a:endParaRPr>
          </a:p>
          <a:p>
            <a:pPr algn="ctr">
              <a:lnSpc>
                <a:spcPts val="3143"/>
              </a:lnSpc>
            </a:pPr>
            <a:endParaRPr lang="en-US" sz="2993">
              <a:solidFill>
                <a:srgbClr val="38B6FF"/>
              </a:solidFill>
              <a:latin typeface="Kollektif Bold"/>
            </a:endParaRPr>
          </a:p>
        </p:txBody>
      </p:sp>
      <p:sp>
        <p:nvSpPr>
          <p:cNvPr id="13" name="TextBox 13"/>
          <p:cNvSpPr txBox="1"/>
          <p:nvPr/>
        </p:nvSpPr>
        <p:spPr>
          <a:xfrm>
            <a:off x="485384" y="6904364"/>
            <a:ext cx="1908007" cy="1226125"/>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Agosto</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4" name="TextBox 14"/>
          <p:cNvSpPr txBox="1"/>
          <p:nvPr/>
        </p:nvSpPr>
        <p:spPr>
          <a:xfrm>
            <a:off x="749349" y="7547676"/>
            <a:ext cx="1908007" cy="1625348"/>
          </a:xfrm>
          <a:prstGeom prst="rect">
            <a:avLst/>
          </a:prstGeom>
        </p:spPr>
        <p:txBody>
          <a:bodyPr lIns="0" tIns="0" rIns="0" bIns="0" rtlCol="0" anchor="t">
            <a:spAutoFit/>
          </a:bodyPr>
          <a:lstStyle/>
          <a:p>
            <a:pPr algn="ctr">
              <a:lnSpc>
                <a:spcPts val="3143"/>
              </a:lnSpc>
            </a:pPr>
            <a:r>
              <a:rPr lang="en-US" sz="2993">
                <a:solidFill>
                  <a:srgbClr val="38B6FF"/>
                </a:solidFill>
                <a:latin typeface="Kollektif Bold"/>
              </a:rPr>
              <a:t>Settembre</a:t>
            </a:r>
          </a:p>
          <a:p>
            <a:pPr algn="ctr">
              <a:lnSpc>
                <a:spcPts val="3143"/>
              </a:lnSpc>
            </a:pPr>
            <a:endParaRPr lang="en-US" sz="2993">
              <a:solidFill>
                <a:srgbClr val="38B6FF"/>
              </a:solidFill>
              <a:latin typeface="Kollektif Bold"/>
            </a:endParaRPr>
          </a:p>
          <a:p>
            <a:pPr algn="ctr">
              <a:lnSpc>
                <a:spcPts val="3143"/>
              </a:lnSpc>
            </a:pPr>
            <a:endParaRPr lang="en-US" sz="2993">
              <a:solidFill>
                <a:srgbClr val="38B6FF"/>
              </a:solidFill>
              <a:latin typeface="Kollektif Bold"/>
            </a:endParaRPr>
          </a:p>
          <a:p>
            <a:pPr algn="ctr">
              <a:lnSpc>
                <a:spcPts val="3143"/>
              </a:lnSpc>
            </a:pPr>
            <a:endParaRPr lang="en-US" sz="2993">
              <a:solidFill>
                <a:srgbClr val="38B6FF"/>
              </a:solidFill>
              <a:latin typeface="Kollektif Bold"/>
            </a:endParaRPr>
          </a:p>
        </p:txBody>
      </p:sp>
      <p:sp>
        <p:nvSpPr>
          <p:cNvPr id="15" name="TextBox 15"/>
          <p:cNvSpPr txBox="1"/>
          <p:nvPr/>
        </p:nvSpPr>
        <p:spPr>
          <a:xfrm>
            <a:off x="485384" y="8159064"/>
            <a:ext cx="1908007" cy="1625348"/>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Ottobre</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16" name="TextBox 16"/>
          <p:cNvSpPr txBox="1"/>
          <p:nvPr/>
        </p:nvSpPr>
        <p:spPr>
          <a:xfrm>
            <a:off x="4193615" y="2615941"/>
            <a:ext cx="2961015" cy="1219200"/>
          </a:xfrm>
          <a:prstGeom prst="rect">
            <a:avLst/>
          </a:prstGeom>
        </p:spPr>
        <p:txBody>
          <a:bodyPr lIns="0" tIns="0" rIns="0" bIns="0" rtlCol="0" anchor="t">
            <a:spAutoFit/>
          </a:bodyPr>
          <a:lstStyle/>
          <a:p>
            <a:pPr algn="ctr">
              <a:lnSpc>
                <a:spcPts val="3150"/>
              </a:lnSpc>
            </a:pPr>
            <a:r>
              <a:rPr lang="en-US" sz="3000">
                <a:solidFill>
                  <a:srgbClr val="38B6FF"/>
                </a:solidFill>
                <a:latin typeface="Kollektif"/>
              </a:rPr>
              <a:t>131</a:t>
            </a:r>
          </a:p>
          <a:p>
            <a:pPr algn="ctr">
              <a:lnSpc>
                <a:spcPts val="3150"/>
              </a:lnSpc>
            </a:pPr>
            <a:endParaRPr lang="en-US" sz="3000">
              <a:solidFill>
                <a:srgbClr val="38B6FF"/>
              </a:solidFill>
              <a:latin typeface="Kollektif"/>
            </a:endParaRPr>
          </a:p>
          <a:p>
            <a:pPr algn="ctr">
              <a:lnSpc>
                <a:spcPts val="3150"/>
              </a:lnSpc>
            </a:pPr>
            <a:endParaRPr lang="en-US" sz="3000">
              <a:solidFill>
                <a:srgbClr val="38B6FF"/>
              </a:solidFill>
              <a:latin typeface="Kollektif"/>
            </a:endParaRPr>
          </a:p>
        </p:txBody>
      </p:sp>
      <p:sp>
        <p:nvSpPr>
          <p:cNvPr id="17" name="TextBox 17"/>
          <p:cNvSpPr txBox="1"/>
          <p:nvPr/>
        </p:nvSpPr>
        <p:spPr>
          <a:xfrm>
            <a:off x="4193615" y="3153189"/>
            <a:ext cx="2961015" cy="41910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100</a:t>
            </a:r>
          </a:p>
        </p:txBody>
      </p:sp>
      <p:sp>
        <p:nvSpPr>
          <p:cNvPr id="18" name="TextBox 18"/>
          <p:cNvSpPr txBox="1"/>
          <p:nvPr/>
        </p:nvSpPr>
        <p:spPr>
          <a:xfrm>
            <a:off x="4193615" y="3753264"/>
            <a:ext cx="2961015" cy="419100"/>
          </a:xfrm>
          <a:prstGeom prst="rect">
            <a:avLst/>
          </a:prstGeom>
        </p:spPr>
        <p:txBody>
          <a:bodyPr lIns="0" tIns="0" rIns="0" bIns="0" rtlCol="0" anchor="t">
            <a:spAutoFit/>
          </a:bodyPr>
          <a:lstStyle/>
          <a:p>
            <a:pPr algn="ctr">
              <a:lnSpc>
                <a:spcPts val="3150"/>
              </a:lnSpc>
            </a:pPr>
            <a:r>
              <a:rPr lang="en-US" sz="3000">
                <a:solidFill>
                  <a:srgbClr val="38B6FF"/>
                </a:solidFill>
                <a:latin typeface="Kollektif"/>
              </a:rPr>
              <a:t>116</a:t>
            </a:r>
          </a:p>
        </p:txBody>
      </p:sp>
      <p:sp>
        <p:nvSpPr>
          <p:cNvPr id="19" name="TextBox 19"/>
          <p:cNvSpPr txBox="1"/>
          <p:nvPr/>
        </p:nvSpPr>
        <p:spPr>
          <a:xfrm>
            <a:off x="4193615" y="4318372"/>
            <a:ext cx="2961015" cy="81915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110</a:t>
            </a:r>
          </a:p>
          <a:p>
            <a:pPr algn="ctr">
              <a:lnSpc>
                <a:spcPts val="3150"/>
              </a:lnSpc>
            </a:pPr>
            <a:endParaRPr lang="en-US" sz="3000">
              <a:solidFill>
                <a:srgbClr val="192954"/>
              </a:solidFill>
              <a:latin typeface="Kollektif"/>
            </a:endParaRPr>
          </a:p>
        </p:txBody>
      </p:sp>
      <p:sp>
        <p:nvSpPr>
          <p:cNvPr id="20" name="TextBox 20"/>
          <p:cNvSpPr txBox="1"/>
          <p:nvPr/>
        </p:nvSpPr>
        <p:spPr>
          <a:xfrm>
            <a:off x="7082899" y="2554871"/>
            <a:ext cx="2961015" cy="419100"/>
          </a:xfrm>
          <a:prstGeom prst="rect">
            <a:avLst/>
          </a:prstGeom>
        </p:spPr>
        <p:txBody>
          <a:bodyPr lIns="0" tIns="0" rIns="0" bIns="0" rtlCol="0" anchor="t">
            <a:spAutoFit/>
          </a:bodyPr>
          <a:lstStyle/>
          <a:p>
            <a:pPr algn="ctr">
              <a:lnSpc>
                <a:spcPts val="3150"/>
              </a:lnSpc>
            </a:pPr>
            <a:r>
              <a:rPr lang="en-US" sz="3000">
                <a:solidFill>
                  <a:srgbClr val="38B6FF"/>
                </a:solidFill>
                <a:latin typeface="Kollektif"/>
              </a:rPr>
              <a:t>5510</a:t>
            </a:r>
          </a:p>
        </p:txBody>
      </p:sp>
      <p:sp>
        <p:nvSpPr>
          <p:cNvPr id="21" name="TextBox 21"/>
          <p:cNvSpPr txBox="1"/>
          <p:nvPr/>
        </p:nvSpPr>
        <p:spPr>
          <a:xfrm>
            <a:off x="7082899" y="3153189"/>
            <a:ext cx="2961015" cy="819150"/>
          </a:xfrm>
          <a:prstGeom prst="rect">
            <a:avLst/>
          </a:prstGeom>
        </p:spPr>
        <p:txBody>
          <a:bodyPr lIns="0" tIns="0" rIns="0" bIns="0" rtlCol="0" anchor="t">
            <a:spAutoFit/>
          </a:bodyPr>
          <a:lstStyle/>
          <a:p>
            <a:pPr algn="ctr">
              <a:lnSpc>
                <a:spcPts val="3150"/>
              </a:lnSpc>
            </a:pPr>
            <a:r>
              <a:rPr lang="en-US" sz="3000">
                <a:solidFill>
                  <a:srgbClr val="192954"/>
                </a:solidFill>
                <a:latin typeface="Kollektif"/>
              </a:rPr>
              <a:t>4036</a:t>
            </a:r>
          </a:p>
          <a:p>
            <a:pPr algn="ctr">
              <a:lnSpc>
                <a:spcPts val="3150"/>
              </a:lnSpc>
            </a:pPr>
            <a:endParaRPr lang="en-US" sz="3000">
              <a:solidFill>
                <a:srgbClr val="192954"/>
              </a:solidFill>
              <a:latin typeface="Kollektif"/>
            </a:endParaRPr>
          </a:p>
        </p:txBody>
      </p:sp>
      <p:sp>
        <p:nvSpPr>
          <p:cNvPr id="22" name="TextBox 22"/>
          <p:cNvSpPr txBox="1"/>
          <p:nvPr/>
        </p:nvSpPr>
        <p:spPr>
          <a:xfrm>
            <a:off x="7082899" y="3689446"/>
            <a:ext cx="2961015" cy="819150"/>
          </a:xfrm>
          <a:prstGeom prst="rect">
            <a:avLst/>
          </a:prstGeom>
        </p:spPr>
        <p:txBody>
          <a:bodyPr lIns="0" tIns="0" rIns="0" bIns="0" rtlCol="0" anchor="t">
            <a:spAutoFit/>
          </a:bodyPr>
          <a:lstStyle/>
          <a:p>
            <a:pPr algn="ctr">
              <a:lnSpc>
                <a:spcPts val="3150"/>
              </a:lnSpc>
            </a:pPr>
            <a:r>
              <a:rPr lang="en-US" sz="3000">
                <a:solidFill>
                  <a:srgbClr val="38B6FF"/>
                </a:solidFill>
                <a:latin typeface="Kollektif"/>
              </a:rPr>
              <a:t>4741</a:t>
            </a:r>
          </a:p>
          <a:p>
            <a:pPr algn="ctr">
              <a:lnSpc>
                <a:spcPts val="3150"/>
              </a:lnSpc>
            </a:pPr>
            <a:endParaRPr lang="en-US" sz="3000">
              <a:solidFill>
                <a:srgbClr val="38B6FF"/>
              </a:solidFill>
              <a:latin typeface="Kollektif"/>
            </a:endParaRPr>
          </a:p>
        </p:txBody>
      </p:sp>
      <p:sp>
        <p:nvSpPr>
          <p:cNvPr id="23" name="TextBox 23"/>
          <p:cNvSpPr txBox="1"/>
          <p:nvPr/>
        </p:nvSpPr>
        <p:spPr>
          <a:xfrm>
            <a:off x="485384" y="2677470"/>
            <a:ext cx="1908007" cy="809507"/>
          </a:xfrm>
          <a:prstGeom prst="rect">
            <a:avLst/>
          </a:prstGeom>
        </p:spPr>
        <p:txBody>
          <a:bodyPr lIns="0" tIns="0" rIns="0" bIns="0" rtlCol="0" anchor="t">
            <a:spAutoFit/>
          </a:bodyPr>
          <a:lstStyle/>
          <a:p>
            <a:pPr algn="ctr">
              <a:lnSpc>
                <a:spcPts val="3143"/>
              </a:lnSpc>
            </a:pPr>
            <a:r>
              <a:rPr lang="en-US" sz="2993">
                <a:solidFill>
                  <a:srgbClr val="38B6FF"/>
                </a:solidFill>
                <a:latin typeface="Kollektif Bold"/>
              </a:rPr>
              <a:t>Gennaio</a:t>
            </a:r>
          </a:p>
          <a:p>
            <a:pPr algn="ctr">
              <a:lnSpc>
                <a:spcPts val="3143"/>
              </a:lnSpc>
            </a:pPr>
            <a:endParaRPr lang="en-US" sz="2993">
              <a:solidFill>
                <a:srgbClr val="38B6FF"/>
              </a:solidFill>
              <a:latin typeface="Kollektif Bold"/>
            </a:endParaRPr>
          </a:p>
        </p:txBody>
      </p:sp>
      <p:sp>
        <p:nvSpPr>
          <p:cNvPr id="24" name="TextBox 24"/>
          <p:cNvSpPr txBox="1"/>
          <p:nvPr/>
        </p:nvSpPr>
        <p:spPr>
          <a:xfrm>
            <a:off x="592774" y="3235066"/>
            <a:ext cx="1908007" cy="809507"/>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Febbraio</a:t>
            </a:r>
          </a:p>
          <a:p>
            <a:pPr algn="ctr">
              <a:lnSpc>
                <a:spcPts val="3143"/>
              </a:lnSpc>
            </a:pPr>
            <a:endParaRPr lang="en-US" sz="2993">
              <a:solidFill>
                <a:srgbClr val="192954"/>
              </a:solidFill>
              <a:latin typeface="Kollektif Bold"/>
            </a:endParaRPr>
          </a:p>
        </p:txBody>
      </p:sp>
      <p:sp>
        <p:nvSpPr>
          <p:cNvPr id="25" name="TextBox 25"/>
          <p:cNvSpPr txBox="1"/>
          <p:nvPr/>
        </p:nvSpPr>
        <p:spPr>
          <a:xfrm>
            <a:off x="4193615" y="4917914"/>
            <a:ext cx="2961015" cy="419100"/>
          </a:xfrm>
          <a:prstGeom prst="rect">
            <a:avLst/>
          </a:prstGeom>
        </p:spPr>
        <p:txBody>
          <a:bodyPr lIns="0" tIns="0" rIns="0" bIns="0" rtlCol="0" anchor="t">
            <a:spAutoFit/>
          </a:bodyPr>
          <a:lstStyle/>
          <a:p>
            <a:pPr algn="ctr">
              <a:lnSpc>
                <a:spcPts val="3150"/>
              </a:lnSpc>
            </a:pPr>
            <a:r>
              <a:rPr lang="en-US" sz="3000">
                <a:solidFill>
                  <a:srgbClr val="38B6FF"/>
                </a:solidFill>
                <a:latin typeface="Kollektif"/>
              </a:rPr>
              <a:t>116</a:t>
            </a:r>
          </a:p>
        </p:txBody>
      </p:sp>
      <p:sp>
        <p:nvSpPr>
          <p:cNvPr id="26" name="TextBox 26"/>
          <p:cNvSpPr txBox="1"/>
          <p:nvPr/>
        </p:nvSpPr>
        <p:spPr>
          <a:xfrm>
            <a:off x="4193615" y="5531666"/>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113</a:t>
            </a:r>
          </a:p>
        </p:txBody>
      </p:sp>
      <p:sp>
        <p:nvSpPr>
          <p:cNvPr id="27" name="TextBox 27"/>
          <p:cNvSpPr txBox="1"/>
          <p:nvPr/>
        </p:nvSpPr>
        <p:spPr>
          <a:xfrm>
            <a:off x="7082899" y="4245791"/>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4462</a:t>
            </a:r>
          </a:p>
        </p:txBody>
      </p:sp>
      <p:sp>
        <p:nvSpPr>
          <p:cNvPr id="28" name="TextBox 28"/>
          <p:cNvSpPr txBox="1"/>
          <p:nvPr/>
        </p:nvSpPr>
        <p:spPr>
          <a:xfrm>
            <a:off x="7082899" y="4930901"/>
            <a:ext cx="2961015" cy="419100"/>
          </a:xfrm>
          <a:prstGeom prst="rect">
            <a:avLst/>
          </a:prstGeom>
        </p:spPr>
        <p:txBody>
          <a:bodyPr lIns="0" tIns="0" rIns="0" bIns="0" rtlCol="0" anchor="t">
            <a:spAutoFit/>
          </a:bodyPr>
          <a:lstStyle/>
          <a:p>
            <a:pPr algn="ctr">
              <a:lnSpc>
                <a:spcPts val="3150"/>
              </a:lnSpc>
            </a:pPr>
            <a:r>
              <a:rPr lang="en-US" sz="3000">
                <a:solidFill>
                  <a:srgbClr val="38B6FF"/>
                </a:solidFill>
                <a:latin typeface="Kollektif"/>
              </a:rPr>
              <a:t>5541</a:t>
            </a:r>
          </a:p>
        </p:txBody>
      </p:sp>
      <p:sp>
        <p:nvSpPr>
          <p:cNvPr id="29" name="TextBox 29"/>
          <p:cNvSpPr txBox="1"/>
          <p:nvPr/>
        </p:nvSpPr>
        <p:spPr>
          <a:xfrm>
            <a:off x="7082899" y="5489414"/>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4362</a:t>
            </a:r>
          </a:p>
        </p:txBody>
      </p:sp>
      <p:sp>
        <p:nvSpPr>
          <p:cNvPr id="30" name="TextBox 30"/>
          <p:cNvSpPr txBox="1"/>
          <p:nvPr/>
        </p:nvSpPr>
        <p:spPr>
          <a:xfrm>
            <a:off x="4193615" y="6188891"/>
            <a:ext cx="2961015" cy="419100"/>
          </a:xfrm>
          <a:prstGeom prst="rect">
            <a:avLst/>
          </a:prstGeom>
        </p:spPr>
        <p:txBody>
          <a:bodyPr lIns="0" tIns="0" rIns="0" bIns="0" rtlCol="0" anchor="t">
            <a:spAutoFit/>
          </a:bodyPr>
          <a:lstStyle/>
          <a:p>
            <a:pPr algn="ctr">
              <a:lnSpc>
                <a:spcPts val="3150"/>
              </a:lnSpc>
            </a:pPr>
            <a:r>
              <a:rPr lang="en-US" sz="3000">
                <a:solidFill>
                  <a:srgbClr val="38B6FF"/>
                </a:solidFill>
                <a:latin typeface="Kollektif"/>
              </a:rPr>
              <a:t>127</a:t>
            </a:r>
          </a:p>
        </p:txBody>
      </p:sp>
      <p:sp>
        <p:nvSpPr>
          <p:cNvPr id="31" name="TextBox 31"/>
          <p:cNvSpPr txBox="1"/>
          <p:nvPr/>
        </p:nvSpPr>
        <p:spPr>
          <a:xfrm>
            <a:off x="7082899" y="6179366"/>
            <a:ext cx="2961015" cy="419100"/>
          </a:xfrm>
          <a:prstGeom prst="rect">
            <a:avLst/>
          </a:prstGeom>
        </p:spPr>
        <p:txBody>
          <a:bodyPr lIns="0" tIns="0" rIns="0" bIns="0" rtlCol="0" anchor="t">
            <a:spAutoFit/>
          </a:bodyPr>
          <a:lstStyle/>
          <a:p>
            <a:pPr algn="ctr">
              <a:lnSpc>
                <a:spcPts val="3150"/>
              </a:lnSpc>
            </a:pPr>
            <a:r>
              <a:rPr lang="en-US" sz="3000">
                <a:solidFill>
                  <a:srgbClr val="38B6FF"/>
                </a:solidFill>
                <a:latin typeface="Kollektif"/>
              </a:rPr>
              <a:t>5264</a:t>
            </a:r>
          </a:p>
        </p:txBody>
      </p:sp>
      <p:sp>
        <p:nvSpPr>
          <p:cNvPr id="32" name="TextBox 32"/>
          <p:cNvSpPr txBox="1"/>
          <p:nvPr/>
        </p:nvSpPr>
        <p:spPr>
          <a:xfrm>
            <a:off x="4193615" y="6874691"/>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111</a:t>
            </a:r>
          </a:p>
        </p:txBody>
      </p:sp>
      <p:sp>
        <p:nvSpPr>
          <p:cNvPr id="33" name="TextBox 33"/>
          <p:cNvSpPr txBox="1"/>
          <p:nvPr/>
        </p:nvSpPr>
        <p:spPr>
          <a:xfrm>
            <a:off x="7082899" y="6836591"/>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4090</a:t>
            </a:r>
          </a:p>
        </p:txBody>
      </p:sp>
      <p:sp>
        <p:nvSpPr>
          <p:cNvPr id="34" name="TextBox 34"/>
          <p:cNvSpPr txBox="1"/>
          <p:nvPr/>
        </p:nvSpPr>
        <p:spPr>
          <a:xfrm>
            <a:off x="4193615" y="7531916"/>
            <a:ext cx="2961015" cy="419100"/>
          </a:xfrm>
          <a:prstGeom prst="rect">
            <a:avLst/>
          </a:prstGeom>
        </p:spPr>
        <p:txBody>
          <a:bodyPr lIns="0" tIns="0" rIns="0" bIns="0" rtlCol="0" anchor="t">
            <a:spAutoFit/>
          </a:bodyPr>
          <a:lstStyle/>
          <a:p>
            <a:pPr algn="ctr">
              <a:lnSpc>
                <a:spcPts val="3150"/>
              </a:lnSpc>
            </a:pPr>
            <a:r>
              <a:rPr lang="en-US" sz="3000">
                <a:solidFill>
                  <a:srgbClr val="38B6FF"/>
                </a:solidFill>
                <a:latin typeface="Kollektif"/>
              </a:rPr>
              <a:t>100</a:t>
            </a:r>
          </a:p>
        </p:txBody>
      </p:sp>
      <p:sp>
        <p:nvSpPr>
          <p:cNvPr id="35" name="TextBox 35"/>
          <p:cNvSpPr txBox="1"/>
          <p:nvPr/>
        </p:nvSpPr>
        <p:spPr>
          <a:xfrm>
            <a:off x="7082899" y="7444910"/>
            <a:ext cx="2961015" cy="419100"/>
          </a:xfrm>
          <a:prstGeom prst="rect">
            <a:avLst/>
          </a:prstGeom>
        </p:spPr>
        <p:txBody>
          <a:bodyPr lIns="0" tIns="0" rIns="0" bIns="0" rtlCol="0" anchor="t">
            <a:spAutoFit/>
          </a:bodyPr>
          <a:lstStyle/>
          <a:p>
            <a:pPr algn="ctr">
              <a:lnSpc>
                <a:spcPts val="3150"/>
              </a:lnSpc>
            </a:pPr>
            <a:r>
              <a:rPr lang="en-US" sz="3000">
                <a:solidFill>
                  <a:srgbClr val="38B6FF"/>
                </a:solidFill>
                <a:latin typeface="Kollektif"/>
              </a:rPr>
              <a:t>4141</a:t>
            </a:r>
          </a:p>
        </p:txBody>
      </p:sp>
      <p:sp>
        <p:nvSpPr>
          <p:cNvPr id="36" name="TextBox 36"/>
          <p:cNvSpPr txBox="1"/>
          <p:nvPr/>
        </p:nvSpPr>
        <p:spPr>
          <a:xfrm>
            <a:off x="4193615" y="8141516"/>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148</a:t>
            </a:r>
          </a:p>
        </p:txBody>
      </p:sp>
      <p:sp>
        <p:nvSpPr>
          <p:cNvPr id="37" name="TextBox 37"/>
          <p:cNvSpPr txBox="1"/>
          <p:nvPr/>
        </p:nvSpPr>
        <p:spPr>
          <a:xfrm>
            <a:off x="7082899" y="8168589"/>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5705</a:t>
            </a:r>
          </a:p>
        </p:txBody>
      </p:sp>
      <p:sp>
        <p:nvSpPr>
          <p:cNvPr id="38" name="TextBox 38"/>
          <p:cNvSpPr txBox="1"/>
          <p:nvPr/>
        </p:nvSpPr>
        <p:spPr>
          <a:xfrm>
            <a:off x="749349" y="8787714"/>
            <a:ext cx="1908007" cy="1625348"/>
          </a:xfrm>
          <a:prstGeom prst="rect">
            <a:avLst/>
          </a:prstGeom>
        </p:spPr>
        <p:txBody>
          <a:bodyPr lIns="0" tIns="0" rIns="0" bIns="0" rtlCol="0" anchor="t">
            <a:spAutoFit/>
          </a:bodyPr>
          <a:lstStyle/>
          <a:p>
            <a:pPr algn="ctr">
              <a:lnSpc>
                <a:spcPts val="3143"/>
              </a:lnSpc>
            </a:pPr>
            <a:r>
              <a:rPr lang="en-US" sz="2993">
                <a:solidFill>
                  <a:srgbClr val="38B6FF"/>
                </a:solidFill>
                <a:latin typeface="Kollektif Bold"/>
              </a:rPr>
              <a:t>Novembre</a:t>
            </a:r>
          </a:p>
          <a:p>
            <a:pPr algn="ctr">
              <a:lnSpc>
                <a:spcPts val="3143"/>
              </a:lnSpc>
            </a:pPr>
            <a:endParaRPr lang="en-US" sz="2993">
              <a:solidFill>
                <a:srgbClr val="38B6FF"/>
              </a:solidFill>
              <a:latin typeface="Kollektif Bold"/>
            </a:endParaRPr>
          </a:p>
          <a:p>
            <a:pPr algn="ctr">
              <a:lnSpc>
                <a:spcPts val="3143"/>
              </a:lnSpc>
            </a:pPr>
            <a:endParaRPr lang="en-US" sz="2993">
              <a:solidFill>
                <a:srgbClr val="38B6FF"/>
              </a:solidFill>
              <a:latin typeface="Kollektif Bold"/>
            </a:endParaRPr>
          </a:p>
          <a:p>
            <a:pPr algn="ctr">
              <a:lnSpc>
                <a:spcPts val="3143"/>
              </a:lnSpc>
            </a:pPr>
            <a:endParaRPr lang="en-US" sz="2993">
              <a:solidFill>
                <a:srgbClr val="38B6FF"/>
              </a:solidFill>
              <a:latin typeface="Kollektif Bold"/>
            </a:endParaRPr>
          </a:p>
        </p:txBody>
      </p:sp>
      <p:sp>
        <p:nvSpPr>
          <p:cNvPr id="39" name="TextBox 39"/>
          <p:cNvSpPr txBox="1"/>
          <p:nvPr/>
        </p:nvSpPr>
        <p:spPr>
          <a:xfrm>
            <a:off x="4193615" y="8778189"/>
            <a:ext cx="2961015" cy="419100"/>
          </a:xfrm>
          <a:prstGeom prst="rect">
            <a:avLst/>
          </a:prstGeom>
        </p:spPr>
        <p:txBody>
          <a:bodyPr lIns="0" tIns="0" rIns="0" bIns="0" rtlCol="0" anchor="t">
            <a:spAutoFit/>
          </a:bodyPr>
          <a:lstStyle/>
          <a:p>
            <a:pPr algn="ctr">
              <a:lnSpc>
                <a:spcPts val="3150"/>
              </a:lnSpc>
            </a:pPr>
            <a:r>
              <a:rPr lang="en-US" sz="3000">
                <a:solidFill>
                  <a:srgbClr val="38B6FF"/>
                </a:solidFill>
                <a:latin typeface="Kollektif"/>
              </a:rPr>
              <a:t>101</a:t>
            </a:r>
          </a:p>
        </p:txBody>
      </p:sp>
      <p:sp>
        <p:nvSpPr>
          <p:cNvPr id="40" name="TextBox 40"/>
          <p:cNvSpPr txBox="1"/>
          <p:nvPr/>
        </p:nvSpPr>
        <p:spPr>
          <a:xfrm>
            <a:off x="7082899" y="8766950"/>
            <a:ext cx="2961015" cy="419100"/>
          </a:xfrm>
          <a:prstGeom prst="rect">
            <a:avLst/>
          </a:prstGeom>
        </p:spPr>
        <p:txBody>
          <a:bodyPr lIns="0" tIns="0" rIns="0" bIns="0" rtlCol="0" anchor="t">
            <a:spAutoFit/>
          </a:bodyPr>
          <a:lstStyle/>
          <a:p>
            <a:pPr algn="ctr">
              <a:lnSpc>
                <a:spcPts val="3150"/>
              </a:lnSpc>
            </a:pPr>
            <a:r>
              <a:rPr lang="en-US" sz="3000">
                <a:solidFill>
                  <a:srgbClr val="38B6FF"/>
                </a:solidFill>
                <a:latin typeface="Kollektif"/>
              </a:rPr>
              <a:t>4259</a:t>
            </a:r>
          </a:p>
        </p:txBody>
      </p:sp>
      <p:sp>
        <p:nvSpPr>
          <p:cNvPr id="41" name="TextBox 41"/>
          <p:cNvSpPr txBox="1"/>
          <p:nvPr/>
        </p:nvSpPr>
        <p:spPr>
          <a:xfrm>
            <a:off x="592774" y="9449249"/>
            <a:ext cx="1908007" cy="1625348"/>
          </a:xfrm>
          <a:prstGeom prst="rect">
            <a:avLst/>
          </a:prstGeom>
        </p:spPr>
        <p:txBody>
          <a:bodyPr lIns="0" tIns="0" rIns="0" bIns="0" rtlCol="0" anchor="t">
            <a:spAutoFit/>
          </a:bodyPr>
          <a:lstStyle/>
          <a:p>
            <a:pPr algn="ctr">
              <a:lnSpc>
                <a:spcPts val="3143"/>
              </a:lnSpc>
            </a:pPr>
            <a:r>
              <a:rPr lang="en-US" sz="2993">
                <a:solidFill>
                  <a:srgbClr val="192954"/>
                </a:solidFill>
                <a:latin typeface="Kollektif Bold"/>
              </a:rPr>
              <a:t>Dicembre</a:t>
            </a: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a:p>
            <a:pPr algn="ctr">
              <a:lnSpc>
                <a:spcPts val="3143"/>
              </a:lnSpc>
            </a:pPr>
            <a:endParaRPr lang="en-US" sz="2993">
              <a:solidFill>
                <a:srgbClr val="192954"/>
              </a:solidFill>
              <a:latin typeface="Kollektif Bold"/>
            </a:endParaRPr>
          </a:p>
        </p:txBody>
      </p:sp>
      <p:sp>
        <p:nvSpPr>
          <p:cNvPr id="42" name="TextBox 42"/>
          <p:cNvSpPr txBox="1"/>
          <p:nvPr/>
        </p:nvSpPr>
        <p:spPr>
          <a:xfrm>
            <a:off x="4193615" y="9425889"/>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115</a:t>
            </a:r>
          </a:p>
        </p:txBody>
      </p:sp>
      <p:sp>
        <p:nvSpPr>
          <p:cNvPr id="43" name="TextBox 43"/>
          <p:cNvSpPr txBox="1"/>
          <p:nvPr/>
        </p:nvSpPr>
        <p:spPr>
          <a:xfrm>
            <a:off x="7082899" y="9387789"/>
            <a:ext cx="2961015" cy="419100"/>
          </a:xfrm>
          <a:prstGeom prst="rect">
            <a:avLst/>
          </a:prstGeom>
        </p:spPr>
        <p:txBody>
          <a:bodyPr lIns="0" tIns="0" rIns="0" bIns="0" rtlCol="0" anchor="t">
            <a:spAutoFit/>
          </a:bodyPr>
          <a:lstStyle/>
          <a:p>
            <a:pPr algn="ctr">
              <a:lnSpc>
                <a:spcPts val="3150"/>
              </a:lnSpc>
            </a:pPr>
            <a:r>
              <a:rPr lang="en-US" sz="3000">
                <a:solidFill>
                  <a:srgbClr val="000000"/>
                </a:solidFill>
                <a:latin typeface="Kollektif"/>
              </a:rPr>
              <a:t>4236</a:t>
            </a:r>
          </a:p>
        </p:txBody>
      </p:sp>
      <p:sp>
        <p:nvSpPr>
          <p:cNvPr id="44" name="TextBox 44"/>
          <p:cNvSpPr txBox="1"/>
          <p:nvPr/>
        </p:nvSpPr>
        <p:spPr>
          <a:xfrm>
            <a:off x="10200702" y="3524063"/>
            <a:ext cx="4840335" cy="2445868"/>
          </a:xfrm>
          <a:prstGeom prst="rect">
            <a:avLst/>
          </a:prstGeom>
        </p:spPr>
        <p:txBody>
          <a:bodyPr lIns="0" tIns="0" rIns="0" bIns="0" rtlCol="0" anchor="t">
            <a:spAutoFit/>
          </a:bodyPr>
          <a:lstStyle/>
          <a:p>
            <a:pPr algn="ctr">
              <a:lnSpc>
                <a:spcPts val="6318"/>
              </a:lnSpc>
            </a:pPr>
            <a:r>
              <a:rPr lang="en-US" sz="6017">
                <a:solidFill>
                  <a:srgbClr val="192954"/>
                </a:solidFill>
                <a:latin typeface="Kollektif"/>
              </a:rPr>
              <a:t>Numero Totale viaggi</a:t>
            </a:r>
          </a:p>
          <a:p>
            <a:pPr algn="ctr">
              <a:lnSpc>
                <a:spcPts val="6318"/>
              </a:lnSpc>
            </a:pPr>
            <a:endParaRPr lang="en-US" sz="6017">
              <a:solidFill>
                <a:srgbClr val="192954"/>
              </a:solidFill>
              <a:latin typeface="Kollektif"/>
            </a:endParaRPr>
          </a:p>
        </p:txBody>
      </p:sp>
      <p:sp>
        <p:nvSpPr>
          <p:cNvPr id="45" name="TextBox 45"/>
          <p:cNvSpPr txBox="1"/>
          <p:nvPr/>
        </p:nvSpPr>
        <p:spPr>
          <a:xfrm>
            <a:off x="13429513" y="6072686"/>
            <a:ext cx="4858487" cy="651510"/>
          </a:xfrm>
          <a:prstGeom prst="rect">
            <a:avLst/>
          </a:prstGeom>
        </p:spPr>
        <p:txBody>
          <a:bodyPr lIns="0" tIns="0" rIns="0" bIns="0" rtlCol="0" anchor="t">
            <a:spAutoFit/>
          </a:bodyPr>
          <a:lstStyle/>
          <a:p>
            <a:pPr algn="ctr">
              <a:lnSpc>
                <a:spcPts val="4934"/>
              </a:lnSpc>
            </a:pPr>
            <a:r>
              <a:rPr lang="en-US" sz="4699">
                <a:solidFill>
                  <a:srgbClr val="192954"/>
                </a:solidFill>
                <a:latin typeface="Kollektif"/>
              </a:rPr>
              <a:t>56.347</a:t>
            </a:r>
          </a:p>
        </p:txBody>
      </p:sp>
      <p:sp>
        <p:nvSpPr>
          <p:cNvPr id="46" name="TextBox 46"/>
          <p:cNvSpPr txBox="1"/>
          <p:nvPr/>
        </p:nvSpPr>
        <p:spPr>
          <a:xfrm>
            <a:off x="13783530" y="4327621"/>
            <a:ext cx="4671185" cy="651510"/>
          </a:xfrm>
          <a:prstGeom prst="rect">
            <a:avLst/>
          </a:prstGeom>
        </p:spPr>
        <p:txBody>
          <a:bodyPr lIns="0" tIns="0" rIns="0" bIns="0" rtlCol="0" anchor="t">
            <a:spAutoFit/>
          </a:bodyPr>
          <a:lstStyle/>
          <a:p>
            <a:pPr algn="ctr">
              <a:lnSpc>
                <a:spcPts val="4934"/>
              </a:lnSpc>
            </a:pPr>
            <a:r>
              <a:rPr lang="en-US" sz="4699">
                <a:solidFill>
                  <a:srgbClr val="192954"/>
                </a:solidFill>
                <a:latin typeface="Kollektif"/>
              </a:rPr>
              <a:t>1.388</a:t>
            </a:r>
          </a:p>
        </p:txBody>
      </p:sp>
      <p:sp>
        <p:nvSpPr>
          <p:cNvPr id="47" name="TextBox 47"/>
          <p:cNvSpPr txBox="1"/>
          <p:nvPr/>
        </p:nvSpPr>
        <p:spPr>
          <a:xfrm>
            <a:off x="10526241" y="5655491"/>
            <a:ext cx="4189256" cy="2438400"/>
          </a:xfrm>
          <a:prstGeom prst="rect">
            <a:avLst/>
          </a:prstGeom>
        </p:spPr>
        <p:txBody>
          <a:bodyPr lIns="0" tIns="0" rIns="0" bIns="0" rtlCol="0" anchor="t">
            <a:spAutoFit/>
          </a:bodyPr>
          <a:lstStyle/>
          <a:p>
            <a:pPr algn="ctr">
              <a:lnSpc>
                <a:spcPts val="6300"/>
              </a:lnSpc>
            </a:pPr>
            <a:r>
              <a:rPr lang="en-US" sz="6000">
                <a:solidFill>
                  <a:srgbClr val="192954"/>
                </a:solidFill>
                <a:latin typeface="Kollektif"/>
              </a:rPr>
              <a:t>Numero Totale Km</a:t>
            </a:r>
          </a:p>
          <a:p>
            <a:pPr algn="ctr">
              <a:lnSpc>
                <a:spcPts val="6300"/>
              </a:lnSpc>
            </a:pPr>
            <a:endParaRPr lang="en-US" sz="6000">
              <a:solidFill>
                <a:srgbClr val="192954"/>
              </a:solidFill>
              <a:latin typeface="Kollektif"/>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3" name="AutoShape 3"/>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60737" y="955110"/>
            <a:ext cx="1072284" cy="1452601"/>
          </a:xfrm>
          <a:prstGeom prst="rect">
            <a:avLst/>
          </a:prstGeom>
        </p:spPr>
      </p:pic>
      <p:sp>
        <p:nvSpPr>
          <p:cNvPr id="5" name="TextBox 5"/>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6" name="TextBox 6"/>
          <p:cNvSpPr txBox="1"/>
          <p:nvPr/>
        </p:nvSpPr>
        <p:spPr>
          <a:xfrm>
            <a:off x="10178598" y="2679006"/>
            <a:ext cx="5781413" cy="672504"/>
          </a:xfrm>
          <a:prstGeom prst="rect">
            <a:avLst/>
          </a:prstGeom>
        </p:spPr>
        <p:txBody>
          <a:bodyPr lIns="0" tIns="0" rIns="0" bIns="0" rtlCol="0" anchor="t">
            <a:spAutoFit/>
          </a:bodyPr>
          <a:lstStyle/>
          <a:p>
            <a:pPr>
              <a:lnSpc>
                <a:spcPts val="5457"/>
              </a:lnSpc>
            </a:pPr>
            <a:r>
              <a:rPr lang="en-US" sz="3898" spc="38">
                <a:solidFill>
                  <a:srgbClr val="38B6FF"/>
                </a:solidFill>
                <a:latin typeface="Kollektif Bold"/>
              </a:rPr>
              <a:t>6</a:t>
            </a:r>
            <a:r>
              <a:rPr lang="en-US" sz="3898" spc="38">
                <a:solidFill>
                  <a:srgbClr val="494E5F"/>
                </a:solidFill>
                <a:latin typeface="Kollektif Bold"/>
              </a:rPr>
              <a:t> Ambulanze</a:t>
            </a:r>
          </a:p>
        </p:txBody>
      </p:sp>
      <p:sp>
        <p:nvSpPr>
          <p:cNvPr id="7" name="TextBox 7"/>
          <p:cNvSpPr txBox="1"/>
          <p:nvPr/>
        </p:nvSpPr>
        <p:spPr>
          <a:xfrm>
            <a:off x="10178598" y="1781384"/>
            <a:ext cx="5283015" cy="962922"/>
          </a:xfrm>
          <a:prstGeom prst="rect">
            <a:avLst/>
          </a:prstGeom>
        </p:spPr>
        <p:txBody>
          <a:bodyPr lIns="0" tIns="0" rIns="0" bIns="0" rtlCol="0" anchor="t">
            <a:spAutoFit/>
          </a:bodyPr>
          <a:lstStyle/>
          <a:p>
            <a:pPr>
              <a:lnSpc>
                <a:spcPts val="7825"/>
              </a:lnSpc>
            </a:pPr>
            <a:r>
              <a:rPr lang="en-US" sz="5589" spc="391">
                <a:solidFill>
                  <a:srgbClr val="38B6FF"/>
                </a:solidFill>
                <a:latin typeface="Kollektif Bold"/>
              </a:rPr>
              <a:t>AUTOMEZZI</a:t>
            </a:r>
          </a:p>
        </p:txBody>
      </p:sp>
      <p:sp>
        <p:nvSpPr>
          <p:cNvPr id="8" name="TextBox 8"/>
          <p:cNvSpPr txBox="1"/>
          <p:nvPr/>
        </p:nvSpPr>
        <p:spPr>
          <a:xfrm>
            <a:off x="2107322" y="3856335"/>
            <a:ext cx="13085289" cy="936626"/>
          </a:xfrm>
          <a:prstGeom prst="rect">
            <a:avLst/>
          </a:prstGeom>
        </p:spPr>
        <p:txBody>
          <a:bodyPr lIns="0" tIns="0" rIns="0" bIns="0" rtlCol="0" anchor="t">
            <a:spAutoFit/>
          </a:bodyPr>
          <a:lstStyle/>
          <a:p>
            <a:pPr>
              <a:lnSpc>
                <a:spcPts val="7699"/>
              </a:lnSpc>
            </a:pPr>
            <a:r>
              <a:rPr lang="en-US" sz="5499" spc="384">
                <a:solidFill>
                  <a:srgbClr val="38B6FF"/>
                </a:solidFill>
                <a:latin typeface="Kollektif Bold"/>
              </a:rPr>
              <a:t>CORSI DI FORMAZIONE SVOLTI</a:t>
            </a:r>
          </a:p>
        </p:txBody>
      </p:sp>
      <p:sp>
        <p:nvSpPr>
          <p:cNvPr id="9" name="TextBox 9"/>
          <p:cNvSpPr txBox="1"/>
          <p:nvPr/>
        </p:nvSpPr>
        <p:spPr>
          <a:xfrm>
            <a:off x="2107322" y="4665035"/>
            <a:ext cx="8781087" cy="690556"/>
          </a:xfrm>
          <a:prstGeom prst="rect">
            <a:avLst/>
          </a:prstGeom>
        </p:spPr>
        <p:txBody>
          <a:bodyPr lIns="0" tIns="0" rIns="0" bIns="0" rtlCol="0" anchor="t">
            <a:spAutoFit/>
          </a:bodyPr>
          <a:lstStyle/>
          <a:p>
            <a:pPr>
              <a:lnSpc>
                <a:spcPts val="5512"/>
              </a:lnSpc>
            </a:pPr>
            <a:r>
              <a:rPr lang="en-US" sz="3937" spc="39">
                <a:solidFill>
                  <a:srgbClr val="38B6FF"/>
                </a:solidFill>
                <a:latin typeface="Kollektif Bold"/>
              </a:rPr>
              <a:t>1</a:t>
            </a:r>
            <a:r>
              <a:rPr lang="en-US" sz="3937" spc="39">
                <a:solidFill>
                  <a:srgbClr val="494E5F"/>
                </a:solidFill>
                <a:latin typeface="Kollektif Bold"/>
              </a:rPr>
              <a:t> Corso di Soccorritore livello base</a:t>
            </a:r>
          </a:p>
        </p:txBody>
      </p:sp>
      <p:sp>
        <p:nvSpPr>
          <p:cNvPr id="10" name="TextBox 10"/>
          <p:cNvSpPr txBox="1"/>
          <p:nvPr/>
        </p:nvSpPr>
        <p:spPr>
          <a:xfrm>
            <a:off x="2107322" y="5405568"/>
            <a:ext cx="9986718" cy="672465"/>
          </a:xfrm>
          <a:prstGeom prst="rect">
            <a:avLst/>
          </a:prstGeom>
        </p:spPr>
        <p:txBody>
          <a:bodyPr lIns="0" tIns="0" rIns="0" bIns="0" rtlCol="0" anchor="t">
            <a:spAutoFit/>
          </a:bodyPr>
          <a:lstStyle/>
          <a:p>
            <a:pPr>
              <a:lnSpc>
                <a:spcPts val="5459"/>
              </a:lnSpc>
            </a:pPr>
            <a:r>
              <a:rPr lang="en-US" sz="3900" spc="39">
                <a:solidFill>
                  <a:srgbClr val="38B6FF"/>
                </a:solidFill>
                <a:latin typeface="Kollektif Bold"/>
              </a:rPr>
              <a:t>1</a:t>
            </a:r>
            <a:r>
              <a:rPr lang="en-US" sz="3900" spc="39">
                <a:solidFill>
                  <a:srgbClr val="494E5F"/>
                </a:solidFill>
                <a:latin typeface="Kollektif Bold"/>
              </a:rPr>
              <a:t> Corso di Soccorritore livello avanzato</a:t>
            </a:r>
          </a:p>
        </p:txBody>
      </p:sp>
      <p:sp>
        <p:nvSpPr>
          <p:cNvPr id="11" name="TextBox 11"/>
          <p:cNvSpPr txBox="1"/>
          <p:nvPr/>
        </p:nvSpPr>
        <p:spPr>
          <a:xfrm>
            <a:off x="2107322" y="7650588"/>
            <a:ext cx="10581704" cy="672465"/>
          </a:xfrm>
          <a:prstGeom prst="rect">
            <a:avLst/>
          </a:prstGeom>
        </p:spPr>
        <p:txBody>
          <a:bodyPr lIns="0" tIns="0" rIns="0" bIns="0" rtlCol="0" anchor="t">
            <a:spAutoFit/>
          </a:bodyPr>
          <a:lstStyle/>
          <a:p>
            <a:pPr>
              <a:lnSpc>
                <a:spcPts val="5459"/>
              </a:lnSpc>
            </a:pPr>
            <a:r>
              <a:rPr lang="en-US" sz="3900" spc="39">
                <a:solidFill>
                  <a:srgbClr val="38B6FF"/>
                </a:solidFill>
                <a:latin typeface="Kollektif Bold"/>
              </a:rPr>
              <a:t>3 </a:t>
            </a:r>
            <a:r>
              <a:rPr lang="en-US" sz="3900" spc="39">
                <a:solidFill>
                  <a:srgbClr val="494E5F"/>
                </a:solidFill>
                <a:latin typeface="Kollektif Bold"/>
              </a:rPr>
              <a:t>Corso di Blsd per società sportive</a:t>
            </a:r>
          </a:p>
        </p:txBody>
      </p:sp>
      <p:sp>
        <p:nvSpPr>
          <p:cNvPr id="12" name="TextBox 12"/>
          <p:cNvSpPr txBox="1"/>
          <p:nvPr/>
        </p:nvSpPr>
        <p:spPr>
          <a:xfrm>
            <a:off x="2107322" y="6876848"/>
            <a:ext cx="6573375" cy="672465"/>
          </a:xfrm>
          <a:prstGeom prst="rect">
            <a:avLst/>
          </a:prstGeom>
        </p:spPr>
        <p:txBody>
          <a:bodyPr lIns="0" tIns="0" rIns="0" bIns="0" rtlCol="0" anchor="t">
            <a:spAutoFit/>
          </a:bodyPr>
          <a:lstStyle/>
          <a:p>
            <a:pPr>
              <a:lnSpc>
                <a:spcPts val="5459"/>
              </a:lnSpc>
            </a:pPr>
            <a:r>
              <a:rPr lang="en-US" sz="3900" spc="39">
                <a:solidFill>
                  <a:srgbClr val="38B6FF"/>
                </a:solidFill>
                <a:latin typeface="Kollektif Bold"/>
              </a:rPr>
              <a:t>2 </a:t>
            </a:r>
            <a:r>
              <a:rPr lang="en-US" sz="3900" spc="39">
                <a:solidFill>
                  <a:srgbClr val="494E5F"/>
                </a:solidFill>
                <a:latin typeface="Kollektif Bold"/>
              </a:rPr>
              <a:t>Corsi di Blsd per aziende</a:t>
            </a:r>
          </a:p>
        </p:txBody>
      </p:sp>
      <p:sp>
        <p:nvSpPr>
          <p:cNvPr id="13" name="TextBox 13"/>
          <p:cNvSpPr txBox="1"/>
          <p:nvPr/>
        </p:nvSpPr>
        <p:spPr>
          <a:xfrm>
            <a:off x="2107322" y="6141208"/>
            <a:ext cx="12153934" cy="672465"/>
          </a:xfrm>
          <a:prstGeom prst="rect">
            <a:avLst/>
          </a:prstGeom>
        </p:spPr>
        <p:txBody>
          <a:bodyPr lIns="0" tIns="0" rIns="0" bIns="0" rtlCol="0" anchor="t">
            <a:spAutoFit/>
          </a:bodyPr>
          <a:lstStyle/>
          <a:p>
            <a:pPr>
              <a:lnSpc>
                <a:spcPts val="5459"/>
              </a:lnSpc>
            </a:pPr>
            <a:r>
              <a:rPr lang="en-US" sz="3900" spc="39">
                <a:solidFill>
                  <a:srgbClr val="38B6FF"/>
                </a:solidFill>
                <a:latin typeface="Kollektif Bold"/>
              </a:rPr>
              <a:t>6</a:t>
            </a:r>
            <a:r>
              <a:rPr lang="en-US" sz="3900" spc="39">
                <a:solidFill>
                  <a:srgbClr val="494E5F"/>
                </a:solidFill>
                <a:latin typeface="Kollektif Bold"/>
              </a:rPr>
              <a:t> Corsi di Addetti al primo soccorso (L. 81/2008)</a:t>
            </a:r>
          </a:p>
        </p:txBody>
      </p:sp>
      <p:sp>
        <p:nvSpPr>
          <p:cNvPr id="14" name="TextBox 14"/>
          <p:cNvSpPr txBox="1"/>
          <p:nvPr/>
        </p:nvSpPr>
        <p:spPr>
          <a:xfrm>
            <a:off x="2107322" y="8386227"/>
            <a:ext cx="14167279" cy="672465"/>
          </a:xfrm>
          <a:prstGeom prst="rect">
            <a:avLst/>
          </a:prstGeom>
        </p:spPr>
        <p:txBody>
          <a:bodyPr lIns="0" tIns="0" rIns="0" bIns="0" rtlCol="0" anchor="t">
            <a:spAutoFit/>
          </a:bodyPr>
          <a:lstStyle/>
          <a:p>
            <a:pPr>
              <a:lnSpc>
                <a:spcPts val="5459"/>
              </a:lnSpc>
            </a:pPr>
            <a:r>
              <a:rPr lang="en-US" sz="3900" spc="39">
                <a:solidFill>
                  <a:srgbClr val="38B6FF"/>
                </a:solidFill>
                <a:latin typeface="Kollektif Bold"/>
              </a:rPr>
              <a:t>2 </a:t>
            </a:r>
            <a:r>
              <a:rPr lang="en-US" sz="3900" spc="39">
                <a:solidFill>
                  <a:srgbClr val="494E5F"/>
                </a:solidFill>
                <a:latin typeface="Kollektif Bold"/>
              </a:rPr>
              <a:t>Corsi di Disostruzione pediatrica aperti alla popolazione</a:t>
            </a:r>
          </a:p>
        </p:txBody>
      </p:sp>
      <p:sp>
        <p:nvSpPr>
          <p:cNvPr id="15" name="TextBox 15"/>
          <p:cNvSpPr txBox="1"/>
          <p:nvPr/>
        </p:nvSpPr>
        <p:spPr>
          <a:xfrm>
            <a:off x="2107322" y="9096792"/>
            <a:ext cx="8781087" cy="690556"/>
          </a:xfrm>
          <a:prstGeom prst="rect">
            <a:avLst/>
          </a:prstGeom>
        </p:spPr>
        <p:txBody>
          <a:bodyPr lIns="0" tIns="0" rIns="0" bIns="0" rtlCol="0" anchor="t">
            <a:spAutoFit/>
          </a:bodyPr>
          <a:lstStyle/>
          <a:p>
            <a:pPr>
              <a:lnSpc>
                <a:spcPts val="5512"/>
              </a:lnSpc>
            </a:pPr>
            <a:r>
              <a:rPr lang="en-US" sz="3937" spc="39">
                <a:solidFill>
                  <a:srgbClr val="38B6FF"/>
                </a:solidFill>
                <a:latin typeface="Kollektif Bold"/>
              </a:rPr>
              <a:t>1</a:t>
            </a:r>
            <a:r>
              <a:rPr lang="en-US" sz="3937" spc="39">
                <a:solidFill>
                  <a:srgbClr val="494E5F"/>
                </a:solidFill>
                <a:latin typeface="Kollektif Bold"/>
              </a:rPr>
              <a:t> Corso di Autisti ambulanze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3" name="AutoShape 3"/>
          <p:cNvSpPr/>
          <p:nvPr/>
        </p:nvSpPr>
        <p:spPr>
          <a:xfrm>
            <a:off x="14712274" y="9671709"/>
            <a:ext cx="3494387" cy="0"/>
          </a:xfrm>
          <a:prstGeom prst="line">
            <a:avLst/>
          </a:prstGeom>
          <a:ln w="9525" cap="flat">
            <a:solidFill>
              <a:srgbClr val="000000"/>
            </a:solidFill>
            <a:prstDash val="solid"/>
            <a:headEnd type="none" w="sm" len="sm"/>
            <a:tailEnd type="none" w="sm" len="sm"/>
          </a:ln>
        </p:spPr>
      </p:sp>
      <p:sp>
        <p:nvSpPr>
          <p:cNvPr id="4" name="TextBox 4"/>
          <p:cNvSpPr txBox="1"/>
          <p:nvPr/>
        </p:nvSpPr>
        <p:spPr>
          <a:xfrm>
            <a:off x="6947274" y="3784835"/>
            <a:ext cx="3856691" cy="863600"/>
          </a:xfrm>
          <a:prstGeom prst="rect">
            <a:avLst/>
          </a:prstGeom>
        </p:spPr>
        <p:txBody>
          <a:bodyPr lIns="0" tIns="0" rIns="0" bIns="0" rtlCol="0" anchor="t">
            <a:spAutoFit/>
          </a:bodyPr>
          <a:lstStyle/>
          <a:p>
            <a:pPr algn="ctr">
              <a:lnSpc>
                <a:spcPts val="7000"/>
              </a:lnSpc>
            </a:pPr>
            <a:r>
              <a:rPr lang="en-US" sz="5000" spc="50">
                <a:solidFill>
                  <a:srgbClr val="494E5F"/>
                </a:solidFill>
                <a:latin typeface="Kollektif Bold"/>
              </a:rPr>
              <a:t>306</a:t>
            </a:r>
          </a:p>
        </p:txBody>
      </p:sp>
      <p:sp>
        <p:nvSpPr>
          <p:cNvPr id="5" name="TextBox 5"/>
          <p:cNvSpPr txBox="1"/>
          <p:nvPr/>
        </p:nvSpPr>
        <p:spPr>
          <a:xfrm>
            <a:off x="6949343" y="3087922"/>
            <a:ext cx="3856691" cy="422275"/>
          </a:xfrm>
          <a:prstGeom prst="rect">
            <a:avLst/>
          </a:prstGeom>
        </p:spPr>
        <p:txBody>
          <a:bodyPr lIns="0" tIns="0" rIns="0" bIns="0" rtlCol="0" anchor="t">
            <a:spAutoFit/>
          </a:bodyPr>
          <a:lstStyle/>
          <a:p>
            <a:pPr algn="ctr">
              <a:lnSpc>
                <a:spcPts val="3499"/>
              </a:lnSpc>
            </a:pPr>
            <a:r>
              <a:rPr lang="en-US" sz="2499" spc="24">
                <a:solidFill>
                  <a:srgbClr val="494E5F"/>
                </a:solidFill>
                <a:latin typeface="Kollektif Bold"/>
              </a:rPr>
              <a:t>Totali</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7312" y="1002082"/>
            <a:ext cx="1072284" cy="1452601"/>
          </a:xfrm>
          <a:prstGeom prst="rect">
            <a:avLst/>
          </a:prstGeom>
        </p:spPr>
      </p:pic>
      <p:sp>
        <p:nvSpPr>
          <p:cNvPr id="7" name="TextBox 7"/>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8" name="TextBox 8"/>
          <p:cNvSpPr txBox="1"/>
          <p:nvPr/>
        </p:nvSpPr>
        <p:spPr>
          <a:xfrm>
            <a:off x="947159" y="4974899"/>
            <a:ext cx="2673537" cy="614934"/>
          </a:xfrm>
          <a:prstGeom prst="rect">
            <a:avLst/>
          </a:prstGeom>
        </p:spPr>
        <p:txBody>
          <a:bodyPr lIns="0" tIns="0" rIns="0" bIns="0" rtlCol="0" anchor="t">
            <a:spAutoFit/>
          </a:bodyPr>
          <a:lstStyle/>
          <a:p>
            <a:pPr>
              <a:lnSpc>
                <a:spcPts val="4956"/>
              </a:lnSpc>
            </a:pPr>
            <a:r>
              <a:rPr lang="en-US" sz="3540" spc="35">
                <a:solidFill>
                  <a:srgbClr val="494E5F"/>
                </a:solidFill>
                <a:latin typeface="Kollektif Bold"/>
              </a:rPr>
              <a:t>Under 25</a:t>
            </a:r>
          </a:p>
        </p:txBody>
      </p:sp>
      <p:sp>
        <p:nvSpPr>
          <p:cNvPr id="9" name="TextBox 9"/>
          <p:cNvSpPr txBox="1"/>
          <p:nvPr/>
        </p:nvSpPr>
        <p:spPr>
          <a:xfrm>
            <a:off x="6195980" y="5009388"/>
            <a:ext cx="2093518" cy="541096"/>
          </a:xfrm>
          <a:prstGeom prst="rect">
            <a:avLst/>
          </a:prstGeom>
        </p:spPr>
        <p:txBody>
          <a:bodyPr lIns="0" tIns="0" rIns="0" bIns="0" rtlCol="0" anchor="t">
            <a:spAutoFit/>
          </a:bodyPr>
          <a:lstStyle/>
          <a:p>
            <a:pPr>
              <a:lnSpc>
                <a:spcPts val="4300"/>
              </a:lnSpc>
            </a:pPr>
            <a:r>
              <a:rPr lang="en-US" sz="3072" spc="30">
                <a:solidFill>
                  <a:srgbClr val="38B6FF"/>
                </a:solidFill>
                <a:latin typeface="Kollektif Bold"/>
              </a:rPr>
              <a:t>56</a:t>
            </a:r>
          </a:p>
        </p:txBody>
      </p:sp>
      <p:sp>
        <p:nvSpPr>
          <p:cNvPr id="10" name="TextBox 10"/>
          <p:cNvSpPr txBox="1"/>
          <p:nvPr/>
        </p:nvSpPr>
        <p:spPr>
          <a:xfrm>
            <a:off x="947159" y="5720037"/>
            <a:ext cx="3874529" cy="1278203"/>
          </a:xfrm>
          <a:prstGeom prst="rect">
            <a:avLst/>
          </a:prstGeom>
        </p:spPr>
        <p:txBody>
          <a:bodyPr lIns="0" tIns="0" rIns="0" bIns="0" rtlCol="0" anchor="t">
            <a:spAutoFit/>
          </a:bodyPr>
          <a:lstStyle/>
          <a:p>
            <a:pPr>
              <a:lnSpc>
                <a:spcPts val="5147"/>
              </a:lnSpc>
            </a:pPr>
            <a:r>
              <a:rPr lang="en-US" sz="3677" spc="36">
                <a:solidFill>
                  <a:srgbClr val="494E5F"/>
                </a:solidFill>
                <a:latin typeface="Kollektif Bold"/>
              </a:rPr>
              <a:t>Nuovi volontari iscritti nel 2022</a:t>
            </a:r>
          </a:p>
        </p:txBody>
      </p:sp>
      <p:sp>
        <p:nvSpPr>
          <p:cNvPr id="11" name="TextBox 11"/>
          <p:cNvSpPr txBox="1"/>
          <p:nvPr/>
        </p:nvSpPr>
        <p:spPr>
          <a:xfrm>
            <a:off x="947159" y="7152692"/>
            <a:ext cx="3874529" cy="630503"/>
          </a:xfrm>
          <a:prstGeom prst="rect">
            <a:avLst/>
          </a:prstGeom>
        </p:spPr>
        <p:txBody>
          <a:bodyPr lIns="0" tIns="0" rIns="0" bIns="0" rtlCol="0" anchor="t">
            <a:spAutoFit/>
          </a:bodyPr>
          <a:lstStyle/>
          <a:p>
            <a:pPr>
              <a:lnSpc>
                <a:spcPts val="5147"/>
              </a:lnSpc>
            </a:pPr>
            <a:r>
              <a:rPr lang="en-US" sz="3677" spc="36">
                <a:solidFill>
                  <a:srgbClr val="494E5F"/>
                </a:solidFill>
                <a:latin typeface="Kollektif Bold"/>
              </a:rPr>
              <a:t>Con livello base</a:t>
            </a:r>
          </a:p>
        </p:txBody>
      </p:sp>
      <p:sp>
        <p:nvSpPr>
          <p:cNvPr id="12" name="TextBox 12"/>
          <p:cNvSpPr txBox="1"/>
          <p:nvPr/>
        </p:nvSpPr>
        <p:spPr>
          <a:xfrm>
            <a:off x="10441552" y="4856243"/>
            <a:ext cx="3802522" cy="1260889"/>
          </a:xfrm>
          <a:prstGeom prst="rect">
            <a:avLst/>
          </a:prstGeom>
        </p:spPr>
        <p:txBody>
          <a:bodyPr lIns="0" tIns="0" rIns="0" bIns="0" rtlCol="0" anchor="t">
            <a:spAutoFit/>
          </a:bodyPr>
          <a:lstStyle/>
          <a:p>
            <a:pPr>
              <a:lnSpc>
                <a:spcPts val="5052"/>
              </a:lnSpc>
            </a:pPr>
            <a:r>
              <a:rPr lang="en-US" sz="3608" spc="36">
                <a:solidFill>
                  <a:srgbClr val="494E5F"/>
                </a:solidFill>
                <a:latin typeface="Kollektif Bold"/>
              </a:rPr>
              <a:t>Con livello avanzato</a:t>
            </a:r>
          </a:p>
        </p:txBody>
      </p:sp>
      <p:sp>
        <p:nvSpPr>
          <p:cNvPr id="13" name="TextBox 13"/>
          <p:cNvSpPr txBox="1"/>
          <p:nvPr/>
        </p:nvSpPr>
        <p:spPr>
          <a:xfrm>
            <a:off x="10441552" y="6457143"/>
            <a:ext cx="2721180" cy="622857"/>
          </a:xfrm>
          <a:prstGeom prst="rect">
            <a:avLst/>
          </a:prstGeom>
        </p:spPr>
        <p:txBody>
          <a:bodyPr lIns="0" tIns="0" rIns="0" bIns="0" rtlCol="0" anchor="t">
            <a:spAutoFit/>
          </a:bodyPr>
          <a:lstStyle/>
          <a:p>
            <a:pPr>
              <a:lnSpc>
                <a:spcPts val="5044"/>
              </a:lnSpc>
            </a:pPr>
            <a:r>
              <a:rPr lang="en-US" sz="3603" spc="36">
                <a:solidFill>
                  <a:srgbClr val="494E5F"/>
                </a:solidFill>
                <a:latin typeface="Kollektif Bold"/>
              </a:rPr>
              <a:t>Autisti</a:t>
            </a:r>
          </a:p>
        </p:txBody>
      </p:sp>
      <p:sp>
        <p:nvSpPr>
          <p:cNvPr id="14" name="TextBox 14"/>
          <p:cNvSpPr txBox="1"/>
          <p:nvPr/>
        </p:nvSpPr>
        <p:spPr>
          <a:xfrm>
            <a:off x="6195980" y="5808483"/>
            <a:ext cx="2093518" cy="541096"/>
          </a:xfrm>
          <a:prstGeom prst="rect">
            <a:avLst/>
          </a:prstGeom>
        </p:spPr>
        <p:txBody>
          <a:bodyPr lIns="0" tIns="0" rIns="0" bIns="0" rtlCol="0" anchor="t">
            <a:spAutoFit/>
          </a:bodyPr>
          <a:lstStyle/>
          <a:p>
            <a:pPr>
              <a:lnSpc>
                <a:spcPts val="4300"/>
              </a:lnSpc>
            </a:pPr>
            <a:r>
              <a:rPr lang="en-US" sz="3072" spc="30">
                <a:solidFill>
                  <a:srgbClr val="38B6FF"/>
                </a:solidFill>
                <a:latin typeface="Kollektif Bold"/>
              </a:rPr>
              <a:t>35</a:t>
            </a:r>
          </a:p>
        </p:txBody>
      </p:sp>
      <p:sp>
        <p:nvSpPr>
          <p:cNvPr id="15" name="TextBox 15"/>
          <p:cNvSpPr txBox="1"/>
          <p:nvPr/>
        </p:nvSpPr>
        <p:spPr>
          <a:xfrm>
            <a:off x="6195980" y="7197516"/>
            <a:ext cx="2093518" cy="541096"/>
          </a:xfrm>
          <a:prstGeom prst="rect">
            <a:avLst/>
          </a:prstGeom>
        </p:spPr>
        <p:txBody>
          <a:bodyPr lIns="0" tIns="0" rIns="0" bIns="0" rtlCol="0" anchor="t">
            <a:spAutoFit/>
          </a:bodyPr>
          <a:lstStyle/>
          <a:p>
            <a:pPr>
              <a:lnSpc>
                <a:spcPts val="4300"/>
              </a:lnSpc>
            </a:pPr>
            <a:r>
              <a:rPr lang="en-US" sz="3072" spc="30">
                <a:solidFill>
                  <a:srgbClr val="38B6FF"/>
                </a:solidFill>
                <a:latin typeface="Kollektif Bold"/>
              </a:rPr>
              <a:t>130</a:t>
            </a:r>
          </a:p>
        </p:txBody>
      </p:sp>
      <p:sp>
        <p:nvSpPr>
          <p:cNvPr id="16" name="TextBox 16"/>
          <p:cNvSpPr txBox="1"/>
          <p:nvPr/>
        </p:nvSpPr>
        <p:spPr>
          <a:xfrm>
            <a:off x="14712274" y="4884216"/>
            <a:ext cx="2093518" cy="541096"/>
          </a:xfrm>
          <a:prstGeom prst="rect">
            <a:avLst/>
          </a:prstGeom>
        </p:spPr>
        <p:txBody>
          <a:bodyPr lIns="0" tIns="0" rIns="0" bIns="0" rtlCol="0" anchor="t">
            <a:spAutoFit/>
          </a:bodyPr>
          <a:lstStyle/>
          <a:p>
            <a:pPr>
              <a:lnSpc>
                <a:spcPts val="4300"/>
              </a:lnSpc>
            </a:pPr>
            <a:r>
              <a:rPr lang="en-US" sz="3072" spc="30">
                <a:solidFill>
                  <a:srgbClr val="38B6FF"/>
                </a:solidFill>
                <a:latin typeface="Kollektif Bold"/>
              </a:rPr>
              <a:t>185</a:t>
            </a:r>
          </a:p>
        </p:txBody>
      </p:sp>
      <p:sp>
        <p:nvSpPr>
          <p:cNvPr id="17" name="TextBox 17"/>
          <p:cNvSpPr txBox="1"/>
          <p:nvPr/>
        </p:nvSpPr>
        <p:spPr>
          <a:xfrm>
            <a:off x="14898305" y="6457143"/>
            <a:ext cx="2093518" cy="541096"/>
          </a:xfrm>
          <a:prstGeom prst="rect">
            <a:avLst/>
          </a:prstGeom>
        </p:spPr>
        <p:txBody>
          <a:bodyPr lIns="0" tIns="0" rIns="0" bIns="0" rtlCol="0" anchor="t">
            <a:spAutoFit/>
          </a:bodyPr>
          <a:lstStyle/>
          <a:p>
            <a:pPr>
              <a:lnSpc>
                <a:spcPts val="4300"/>
              </a:lnSpc>
            </a:pPr>
            <a:r>
              <a:rPr lang="en-US" sz="3072" spc="30">
                <a:solidFill>
                  <a:srgbClr val="38B6FF"/>
                </a:solidFill>
                <a:latin typeface="Kollektif Bold"/>
              </a:rPr>
              <a:t>76</a:t>
            </a:r>
          </a:p>
        </p:txBody>
      </p:sp>
      <p:sp>
        <p:nvSpPr>
          <p:cNvPr id="18" name="TextBox 18"/>
          <p:cNvSpPr txBox="1"/>
          <p:nvPr/>
        </p:nvSpPr>
        <p:spPr>
          <a:xfrm>
            <a:off x="4961443" y="2517486"/>
            <a:ext cx="7828353" cy="489687"/>
          </a:xfrm>
          <a:prstGeom prst="rect">
            <a:avLst/>
          </a:prstGeom>
        </p:spPr>
        <p:txBody>
          <a:bodyPr lIns="0" tIns="0" rIns="0" bIns="0" rtlCol="0" anchor="t">
            <a:spAutoFit/>
          </a:bodyPr>
          <a:lstStyle/>
          <a:p>
            <a:pPr>
              <a:lnSpc>
                <a:spcPts val="3984"/>
              </a:lnSpc>
            </a:pPr>
            <a:r>
              <a:rPr lang="en-US" sz="2845" spc="199">
                <a:solidFill>
                  <a:srgbClr val="494E5F"/>
                </a:solidFill>
                <a:latin typeface="Kollektif Bold"/>
              </a:rPr>
              <a:t>VOLONTARI COINVOLTI NEL SERVIZIO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grpSp>
        <p:nvGrpSpPr>
          <p:cNvPr id="3" name="Group 3"/>
          <p:cNvGrpSpPr/>
          <p:nvPr/>
        </p:nvGrpSpPr>
        <p:grpSpPr>
          <a:xfrm rot="-8100000">
            <a:off x="-6582380" y="1703146"/>
            <a:ext cx="22404652" cy="11464127"/>
            <a:chOff x="0" y="0"/>
            <a:chExt cx="35276568" cy="18050495"/>
          </a:xfrm>
        </p:grpSpPr>
        <p:sp>
          <p:nvSpPr>
            <p:cNvPr id="4" name="Freeform 4"/>
            <p:cNvSpPr/>
            <p:nvPr/>
          </p:nvSpPr>
          <p:spPr>
            <a:xfrm>
              <a:off x="0" y="0"/>
              <a:ext cx="35276569" cy="18050495"/>
            </a:xfrm>
            <a:custGeom>
              <a:avLst/>
              <a:gdLst/>
              <a:ahLst/>
              <a:cxnLst/>
              <a:rect l="l" t="t" r="r" b="b"/>
              <a:pathLst>
                <a:path w="35276569" h="18050495">
                  <a:moveTo>
                    <a:pt x="0" y="0"/>
                  </a:moveTo>
                  <a:lnTo>
                    <a:pt x="35276569" y="0"/>
                  </a:lnTo>
                  <a:lnTo>
                    <a:pt x="35276569" y="18050495"/>
                  </a:lnTo>
                  <a:lnTo>
                    <a:pt x="0" y="18050495"/>
                  </a:lnTo>
                  <a:close/>
                </a:path>
              </a:pathLst>
            </a:custGeom>
            <a:solidFill>
              <a:srgbClr val="FFFFFF"/>
            </a:solidFill>
          </p:spPr>
        </p:sp>
      </p:grpSp>
      <p:sp>
        <p:nvSpPr>
          <p:cNvPr id="5" name="TextBox 5"/>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6" name="AutoShape 6"/>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76394" y="939452"/>
            <a:ext cx="1072284" cy="1452601"/>
          </a:xfrm>
          <a:prstGeom prst="rect">
            <a:avLst/>
          </a:prstGeom>
        </p:spPr>
      </p:pic>
      <p:sp>
        <p:nvSpPr>
          <p:cNvPr id="8" name="TextBox 8"/>
          <p:cNvSpPr txBox="1"/>
          <p:nvPr/>
        </p:nvSpPr>
        <p:spPr>
          <a:xfrm>
            <a:off x="1585233" y="3570558"/>
            <a:ext cx="7846555" cy="805815"/>
          </a:xfrm>
          <a:prstGeom prst="rect">
            <a:avLst/>
          </a:prstGeom>
        </p:spPr>
        <p:txBody>
          <a:bodyPr lIns="0" tIns="0" rIns="0" bIns="0" rtlCol="0" anchor="t">
            <a:spAutoFit/>
          </a:bodyPr>
          <a:lstStyle/>
          <a:p>
            <a:pPr algn="ctr">
              <a:lnSpc>
                <a:spcPts val="6089"/>
              </a:lnSpc>
            </a:pPr>
            <a:r>
              <a:rPr lang="en-US" sz="5799">
                <a:solidFill>
                  <a:srgbClr val="192954"/>
                </a:solidFill>
                <a:latin typeface="Kollektif Bold"/>
              </a:rPr>
              <a:t>Protezione civile</a:t>
            </a:r>
          </a:p>
        </p:txBody>
      </p:sp>
      <p:sp>
        <p:nvSpPr>
          <p:cNvPr id="9" name="TextBox 9"/>
          <p:cNvSpPr txBox="1"/>
          <p:nvPr/>
        </p:nvSpPr>
        <p:spPr>
          <a:xfrm>
            <a:off x="2180540" y="1038225"/>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10" name="TextBox 10"/>
          <p:cNvSpPr txBox="1"/>
          <p:nvPr/>
        </p:nvSpPr>
        <p:spPr>
          <a:xfrm>
            <a:off x="874651" y="4395423"/>
            <a:ext cx="9267720" cy="5512118"/>
          </a:xfrm>
          <a:prstGeom prst="rect">
            <a:avLst/>
          </a:prstGeom>
        </p:spPr>
        <p:txBody>
          <a:bodyPr lIns="0" tIns="0" rIns="0" bIns="0" rtlCol="0" anchor="t">
            <a:spAutoFit/>
          </a:bodyPr>
          <a:lstStyle/>
          <a:p>
            <a:pPr algn="ctr">
              <a:lnSpc>
                <a:spcPts val="1785"/>
              </a:lnSpc>
            </a:pPr>
            <a:endParaRPr/>
          </a:p>
          <a:p>
            <a:pPr algn="ctr">
              <a:lnSpc>
                <a:spcPts val="2835"/>
              </a:lnSpc>
            </a:pPr>
            <a:r>
              <a:rPr lang="en-US" sz="2700">
                <a:solidFill>
                  <a:srgbClr val="192954"/>
                </a:solidFill>
                <a:latin typeface="Kollektif"/>
              </a:rPr>
              <a:t>L’unità operativa di Protezione Civile </a:t>
            </a:r>
          </a:p>
          <a:p>
            <a:pPr algn="ctr">
              <a:lnSpc>
                <a:spcPts val="2835"/>
              </a:lnSpc>
            </a:pPr>
            <a:r>
              <a:rPr lang="en-US" sz="2700">
                <a:solidFill>
                  <a:srgbClr val="192954"/>
                </a:solidFill>
                <a:latin typeface="Kollektif"/>
              </a:rPr>
              <a:t>negli anni è stata in prima linea con interventi sul territorio o in zone colpite da calamità naturali, in collaborazione con le altre squadre di protezione civile coordinate dalla sala Operativa delle Misericordie d’Italia. </a:t>
            </a:r>
          </a:p>
          <a:p>
            <a:pPr algn="ctr">
              <a:lnSpc>
                <a:spcPts val="2835"/>
              </a:lnSpc>
            </a:pPr>
            <a:endParaRPr lang="en-US" sz="2700">
              <a:solidFill>
                <a:srgbClr val="192954"/>
              </a:solidFill>
              <a:latin typeface="Kollektif"/>
            </a:endParaRPr>
          </a:p>
          <a:p>
            <a:pPr algn="ctr">
              <a:lnSpc>
                <a:spcPts val="2835"/>
              </a:lnSpc>
            </a:pPr>
            <a:endParaRPr lang="en-US" sz="2700">
              <a:solidFill>
                <a:srgbClr val="192954"/>
              </a:solidFill>
              <a:latin typeface="Kollektif"/>
            </a:endParaRPr>
          </a:p>
          <a:p>
            <a:pPr algn="ctr">
              <a:lnSpc>
                <a:spcPts val="3150"/>
              </a:lnSpc>
            </a:pPr>
            <a:r>
              <a:rPr lang="en-US" sz="3000">
                <a:solidFill>
                  <a:srgbClr val="192954"/>
                </a:solidFill>
                <a:latin typeface="Kollektif"/>
              </a:rPr>
              <a:t>A chi è rivolto:</a:t>
            </a:r>
          </a:p>
          <a:p>
            <a:pPr algn="ctr">
              <a:lnSpc>
                <a:spcPts val="3150"/>
              </a:lnSpc>
            </a:pPr>
            <a:endParaRPr lang="en-US" sz="3000">
              <a:solidFill>
                <a:srgbClr val="192954"/>
              </a:solidFill>
              <a:latin typeface="Kollektif"/>
            </a:endParaRPr>
          </a:p>
          <a:p>
            <a:pPr algn="ctr">
              <a:lnSpc>
                <a:spcPts val="3150"/>
              </a:lnSpc>
            </a:pPr>
            <a:r>
              <a:rPr lang="en-US" sz="3000">
                <a:solidFill>
                  <a:srgbClr val="192954"/>
                </a:solidFill>
                <a:latin typeface="Kollektif"/>
              </a:rPr>
              <a:t>Situazioni di emergenza generate da eventi come calamità naturali o avvenimenti specifici</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3" name="AutoShape 3"/>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5997" y="970767"/>
            <a:ext cx="1072284" cy="1452601"/>
          </a:xfrm>
          <a:prstGeom prst="rect">
            <a:avLst/>
          </a:prstGeom>
        </p:spPr>
      </p:pic>
      <p:sp>
        <p:nvSpPr>
          <p:cNvPr id="5" name="TextBox 5"/>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6" name="TextBox 6"/>
          <p:cNvSpPr txBox="1"/>
          <p:nvPr/>
        </p:nvSpPr>
        <p:spPr>
          <a:xfrm>
            <a:off x="6824083" y="2592463"/>
            <a:ext cx="5119599" cy="746863"/>
          </a:xfrm>
          <a:prstGeom prst="rect">
            <a:avLst/>
          </a:prstGeom>
        </p:spPr>
        <p:txBody>
          <a:bodyPr lIns="0" tIns="0" rIns="0" bIns="0" rtlCol="0" anchor="t">
            <a:spAutoFit/>
          </a:bodyPr>
          <a:lstStyle/>
          <a:p>
            <a:pPr>
              <a:lnSpc>
                <a:spcPts val="6084"/>
              </a:lnSpc>
            </a:pPr>
            <a:r>
              <a:rPr lang="en-US" sz="4345" spc="304">
                <a:solidFill>
                  <a:srgbClr val="494E5F"/>
                </a:solidFill>
                <a:latin typeface="Montserrat Classic Bold"/>
              </a:rPr>
              <a:t>SERVIZI SVOLTI</a:t>
            </a:r>
          </a:p>
        </p:txBody>
      </p:sp>
      <p:sp>
        <p:nvSpPr>
          <p:cNvPr id="7" name="TextBox 7"/>
          <p:cNvSpPr txBox="1"/>
          <p:nvPr/>
        </p:nvSpPr>
        <p:spPr>
          <a:xfrm>
            <a:off x="2541784" y="3976316"/>
            <a:ext cx="13204432" cy="1376356"/>
          </a:xfrm>
          <a:prstGeom prst="rect">
            <a:avLst/>
          </a:prstGeom>
        </p:spPr>
        <p:txBody>
          <a:bodyPr lIns="0" tIns="0" rIns="0" bIns="0" rtlCol="0" anchor="t">
            <a:spAutoFit/>
          </a:bodyPr>
          <a:lstStyle/>
          <a:p>
            <a:pPr algn="ctr">
              <a:lnSpc>
                <a:spcPts val="5512"/>
              </a:lnSpc>
            </a:pPr>
            <a:r>
              <a:rPr lang="en-US" sz="3937" spc="39">
                <a:solidFill>
                  <a:srgbClr val="83A3BD"/>
                </a:solidFill>
                <a:latin typeface="Montserrat Classic Bold"/>
              </a:rPr>
              <a:t>Intervento di 2 squadre in occasione dell'alluvione a Bagno a Ripoli nell'Agosto 2022 </a:t>
            </a:r>
          </a:p>
        </p:txBody>
      </p:sp>
      <p:sp>
        <p:nvSpPr>
          <p:cNvPr id="8" name="TextBox 8"/>
          <p:cNvSpPr txBox="1"/>
          <p:nvPr/>
        </p:nvSpPr>
        <p:spPr>
          <a:xfrm>
            <a:off x="2781667" y="5847972"/>
            <a:ext cx="13204432" cy="1376356"/>
          </a:xfrm>
          <a:prstGeom prst="rect">
            <a:avLst/>
          </a:prstGeom>
        </p:spPr>
        <p:txBody>
          <a:bodyPr lIns="0" tIns="0" rIns="0" bIns="0" rtlCol="0" anchor="t">
            <a:spAutoFit/>
          </a:bodyPr>
          <a:lstStyle/>
          <a:p>
            <a:pPr algn="ctr">
              <a:lnSpc>
                <a:spcPts val="5512"/>
              </a:lnSpc>
            </a:pPr>
            <a:r>
              <a:rPr lang="en-US" sz="3937" spc="39">
                <a:solidFill>
                  <a:srgbClr val="255D9C"/>
                </a:solidFill>
                <a:latin typeface="Montserrat Classic Bold"/>
              </a:rPr>
              <a:t>Operazioni di smistamento materiale di prima necessità per emergenza Ucraina presso Mercafir</a:t>
            </a:r>
          </a:p>
        </p:txBody>
      </p:sp>
      <p:sp>
        <p:nvSpPr>
          <p:cNvPr id="9" name="TextBox 9"/>
          <p:cNvSpPr txBox="1"/>
          <p:nvPr/>
        </p:nvSpPr>
        <p:spPr>
          <a:xfrm>
            <a:off x="3015459" y="7862503"/>
            <a:ext cx="13204432" cy="681031"/>
          </a:xfrm>
          <a:prstGeom prst="rect">
            <a:avLst/>
          </a:prstGeom>
        </p:spPr>
        <p:txBody>
          <a:bodyPr lIns="0" tIns="0" rIns="0" bIns="0" rtlCol="0" anchor="t">
            <a:spAutoFit/>
          </a:bodyPr>
          <a:lstStyle/>
          <a:p>
            <a:pPr algn="ctr">
              <a:lnSpc>
                <a:spcPts val="5512"/>
              </a:lnSpc>
            </a:pPr>
            <a:r>
              <a:rPr lang="en-US" sz="3937" spc="39">
                <a:solidFill>
                  <a:srgbClr val="83A3BD"/>
                </a:solidFill>
                <a:latin typeface="Montserrat Classic Bold"/>
              </a:rPr>
              <a:t>Servizi di supporto sul territorio comunale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4252983" y="3307993"/>
            <a:ext cx="22404652" cy="8950886"/>
            <a:chOff x="0" y="0"/>
            <a:chExt cx="35276568" cy="14093347"/>
          </a:xfrm>
        </p:grpSpPr>
        <p:sp>
          <p:nvSpPr>
            <p:cNvPr id="3" name="Freeform 3"/>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4" name="TextBox 4"/>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5" name="AutoShape 5"/>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5997" y="970767"/>
            <a:ext cx="1072284" cy="1452601"/>
          </a:xfrm>
          <a:prstGeom prst="rect">
            <a:avLst/>
          </a:prstGeom>
        </p:spPr>
      </p:pic>
      <p:sp>
        <p:nvSpPr>
          <p:cNvPr id="7" name="TextBox 7"/>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8" name="TextBox 8"/>
          <p:cNvSpPr txBox="1"/>
          <p:nvPr/>
        </p:nvSpPr>
        <p:spPr>
          <a:xfrm>
            <a:off x="6962970" y="3945532"/>
            <a:ext cx="3856691" cy="863600"/>
          </a:xfrm>
          <a:prstGeom prst="rect">
            <a:avLst/>
          </a:prstGeom>
        </p:spPr>
        <p:txBody>
          <a:bodyPr lIns="0" tIns="0" rIns="0" bIns="0" rtlCol="0" anchor="t">
            <a:spAutoFit/>
          </a:bodyPr>
          <a:lstStyle/>
          <a:p>
            <a:pPr algn="ctr">
              <a:lnSpc>
                <a:spcPts val="7000"/>
              </a:lnSpc>
            </a:pPr>
            <a:r>
              <a:rPr lang="en-US" sz="5000" spc="50">
                <a:solidFill>
                  <a:srgbClr val="494E5F"/>
                </a:solidFill>
                <a:latin typeface="Montserrat Classic Bold"/>
              </a:rPr>
              <a:t>19</a:t>
            </a:r>
          </a:p>
        </p:txBody>
      </p:sp>
      <p:sp>
        <p:nvSpPr>
          <p:cNvPr id="9" name="TextBox 9"/>
          <p:cNvSpPr txBox="1"/>
          <p:nvPr/>
        </p:nvSpPr>
        <p:spPr>
          <a:xfrm>
            <a:off x="6877407" y="3628032"/>
            <a:ext cx="3856691" cy="422275"/>
          </a:xfrm>
          <a:prstGeom prst="rect">
            <a:avLst/>
          </a:prstGeom>
        </p:spPr>
        <p:txBody>
          <a:bodyPr lIns="0" tIns="0" rIns="0" bIns="0" rtlCol="0" anchor="t">
            <a:spAutoFit/>
          </a:bodyPr>
          <a:lstStyle/>
          <a:p>
            <a:pPr algn="ctr">
              <a:lnSpc>
                <a:spcPts val="3499"/>
              </a:lnSpc>
            </a:pPr>
            <a:r>
              <a:rPr lang="en-US" sz="2499" spc="24">
                <a:solidFill>
                  <a:srgbClr val="494E5F"/>
                </a:solidFill>
                <a:latin typeface="Montserrat Classic Bold"/>
              </a:rPr>
              <a:t>Totali</a:t>
            </a:r>
          </a:p>
        </p:txBody>
      </p:sp>
      <p:sp>
        <p:nvSpPr>
          <p:cNvPr id="10" name="TextBox 10"/>
          <p:cNvSpPr txBox="1"/>
          <p:nvPr/>
        </p:nvSpPr>
        <p:spPr>
          <a:xfrm>
            <a:off x="4977139" y="2589723"/>
            <a:ext cx="7828353" cy="490880"/>
          </a:xfrm>
          <a:prstGeom prst="rect">
            <a:avLst/>
          </a:prstGeom>
        </p:spPr>
        <p:txBody>
          <a:bodyPr lIns="0" tIns="0" rIns="0" bIns="0" rtlCol="0" anchor="t">
            <a:spAutoFit/>
          </a:bodyPr>
          <a:lstStyle/>
          <a:p>
            <a:pPr>
              <a:lnSpc>
                <a:spcPts val="3984"/>
              </a:lnSpc>
            </a:pPr>
            <a:r>
              <a:rPr lang="en-US" sz="2845" spc="199">
                <a:solidFill>
                  <a:srgbClr val="494E5F"/>
                </a:solidFill>
                <a:latin typeface="Montserrat Classic Bold"/>
              </a:rPr>
              <a:t>VOLONTARI COINVOLTI NEL SERVIZIO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2891" b="29388"/>
          <a:stretch>
            <a:fillRect/>
          </a:stretch>
        </p:blipFill>
        <p:spPr>
          <a:xfrm>
            <a:off x="2597710" y="0"/>
            <a:ext cx="20425823" cy="12996317"/>
          </a:xfrm>
          <a:prstGeom prst="rect">
            <a:avLst/>
          </a:prstGeom>
        </p:spPr>
      </p:pic>
      <p:grpSp>
        <p:nvGrpSpPr>
          <p:cNvPr id="3" name="Group 3"/>
          <p:cNvGrpSpPr/>
          <p:nvPr/>
        </p:nvGrpSpPr>
        <p:grpSpPr>
          <a:xfrm rot="-8100000">
            <a:off x="-5768701" y="879954"/>
            <a:ext cx="22404652" cy="11043408"/>
            <a:chOff x="0" y="0"/>
            <a:chExt cx="35276568" cy="17388065"/>
          </a:xfrm>
        </p:grpSpPr>
        <p:sp>
          <p:nvSpPr>
            <p:cNvPr id="4" name="Freeform 4"/>
            <p:cNvSpPr/>
            <p:nvPr/>
          </p:nvSpPr>
          <p:spPr>
            <a:xfrm>
              <a:off x="0" y="0"/>
              <a:ext cx="35276569" cy="17388066"/>
            </a:xfrm>
            <a:custGeom>
              <a:avLst/>
              <a:gdLst/>
              <a:ahLst/>
              <a:cxnLst/>
              <a:rect l="l" t="t" r="r" b="b"/>
              <a:pathLst>
                <a:path w="35276569" h="17388066">
                  <a:moveTo>
                    <a:pt x="0" y="0"/>
                  </a:moveTo>
                  <a:lnTo>
                    <a:pt x="35276569" y="0"/>
                  </a:lnTo>
                  <a:lnTo>
                    <a:pt x="35276569" y="17388066"/>
                  </a:lnTo>
                  <a:lnTo>
                    <a:pt x="0" y="17388066"/>
                  </a:lnTo>
                  <a:close/>
                </a:path>
              </a:pathLst>
            </a:custGeom>
            <a:solidFill>
              <a:srgbClr val="FFFFFF"/>
            </a:solidFill>
          </p:spPr>
        </p:sp>
      </p:grpSp>
      <p:sp>
        <p:nvSpPr>
          <p:cNvPr id="5" name="TextBox 5"/>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6" name="AutoShape 6"/>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45079" y="955110"/>
            <a:ext cx="1072284" cy="1452601"/>
          </a:xfrm>
          <a:prstGeom prst="rect">
            <a:avLst/>
          </a:prstGeom>
        </p:spPr>
      </p:pic>
      <p:sp>
        <p:nvSpPr>
          <p:cNvPr id="8" name="TextBox 8"/>
          <p:cNvSpPr txBox="1"/>
          <p:nvPr/>
        </p:nvSpPr>
        <p:spPr>
          <a:xfrm>
            <a:off x="1776025" y="2483911"/>
            <a:ext cx="7315200" cy="805815"/>
          </a:xfrm>
          <a:prstGeom prst="rect">
            <a:avLst/>
          </a:prstGeom>
        </p:spPr>
        <p:txBody>
          <a:bodyPr lIns="0" tIns="0" rIns="0" bIns="0" rtlCol="0" anchor="t">
            <a:spAutoFit/>
          </a:bodyPr>
          <a:lstStyle/>
          <a:p>
            <a:pPr>
              <a:lnSpc>
                <a:spcPts val="6089"/>
              </a:lnSpc>
            </a:pPr>
            <a:r>
              <a:rPr lang="en-US" sz="5799">
                <a:solidFill>
                  <a:srgbClr val="192954"/>
                </a:solidFill>
                <a:latin typeface="Kollektif Bold"/>
              </a:rPr>
              <a:t>Casa Famiglia Meijer</a:t>
            </a:r>
          </a:p>
        </p:txBody>
      </p:sp>
      <p:sp>
        <p:nvSpPr>
          <p:cNvPr id="9" name="TextBox 9"/>
          <p:cNvSpPr txBox="1"/>
          <p:nvPr/>
        </p:nvSpPr>
        <p:spPr>
          <a:xfrm>
            <a:off x="2180540" y="1038225"/>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10" name="TextBox 10"/>
          <p:cNvSpPr txBox="1"/>
          <p:nvPr/>
        </p:nvSpPr>
        <p:spPr>
          <a:xfrm>
            <a:off x="362526" y="2721395"/>
            <a:ext cx="10142197" cy="7896225"/>
          </a:xfrm>
          <a:prstGeom prst="rect">
            <a:avLst/>
          </a:prstGeom>
        </p:spPr>
        <p:txBody>
          <a:bodyPr lIns="0" tIns="0" rIns="0" bIns="0" rtlCol="0" anchor="t">
            <a:spAutoFit/>
          </a:bodyPr>
          <a:lstStyle/>
          <a:p>
            <a:pPr algn="ctr">
              <a:lnSpc>
                <a:spcPts val="2100"/>
              </a:lnSpc>
            </a:pPr>
            <a:endParaRPr/>
          </a:p>
          <a:p>
            <a:pPr algn="ctr">
              <a:lnSpc>
                <a:spcPts val="3150"/>
              </a:lnSpc>
            </a:pPr>
            <a:endParaRPr/>
          </a:p>
          <a:p>
            <a:pPr algn="ctr">
              <a:lnSpc>
                <a:spcPts val="3150"/>
              </a:lnSpc>
            </a:pPr>
            <a:r>
              <a:rPr lang="en-US" sz="3000">
                <a:solidFill>
                  <a:srgbClr val="192954"/>
                </a:solidFill>
                <a:latin typeface="Kollektif"/>
              </a:rPr>
              <a:t> Questa “Casa” organizzata come una famiglia, </a:t>
            </a:r>
          </a:p>
          <a:p>
            <a:pPr algn="ctr">
              <a:lnSpc>
                <a:spcPts val="3150"/>
              </a:lnSpc>
            </a:pPr>
            <a:r>
              <a:rPr lang="en-US" sz="3000">
                <a:solidFill>
                  <a:srgbClr val="192954"/>
                </a:solidFill>
                <a:latin typeface="Kollektif"/>
              </a:rPr>
              <a:t>oggi ospita 13 persone con disabilità grave. A causa del Covid anche nel 2022 le attività degli ospiti sono state molto limitate e i volontari non hanno avuto accesso alla struttura. La Casa Famiglia è una Comunità Alloggio Protetta ed a seguito della trasmissione al SUAP, in data 11/03/2022, della comunicazione di adeguamento, in attuazione dell’articolo 13, comma 3, della l.r. 82/2009 ha ricevuto la conferma del proprio accreditamento con validità cinque anni.</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a:p>
            <a:pPr algn="ctr">
              <a:lnSpc>
                <a:spcPts val="3150"/>
              </a:lnSpc>
            </a:pPr>
            <a:r>
              <a:rPr lang="en-US" sz="3000">
                <a:solidFill>
                  <a:srgbClr val="192954"/>
                </a:solidFill>
                <a:latin typeface="Kollektif"/>
              </a:rPr>
              <a:t>A chi è rivolto:</a:t>
            </a:r>
          </a:p>
          <a:p>
            <a:pPr algn="ctr">
              <a:lnSpc>
                <a:spcPts val="3150"/>
              </a:lnSpc>
            </a:pPr>
            <a:endParaRPr lang="en-US" sz="3000">
              <a:solidFill>
                <a:srgbClr val="192954"/>
              </a:solidFill>
              <a:latin typeface="Kollektif"/>
            </a:endParaRPr>
          </a:p>
          <a:p>
            <a:pPr algn="ctr">
              <a:lnSpc>
                <a:spcPts val="3150"/>
              </a:lnSpc>
            </a:pPr>
            <a:r>
              <a:rPr lang="en-US" sz="3000">
                <a:solidFill>
                  <a:srgbClr val="192954"/>
                </a:solidFill>
                <a:latin typeface="Kollektif"/>
              </a:rPr>
              <a:t>Persone con disabilità grave che </a:t>
            </a:r>
          </a:p>
          <a:p>
            <a:pPr algn="ctr">
              <a:lnSpc>
                <a:spcPts val="3150"/>
              </a:lnSpc>
            </a:pPr>
            <a:r>
              <a:rPr lang="en-US" sz="3000">
                <a:solidFill>
                  <a:srgbClr val="192954"/>
                </a:solidFill>
                <a:latin typeface="Kollektif"/>
              </a:rPr>
              <a:t>necessitano di essere inseriti in una </a:t>
            </a:r>
          </a:p>
          <a:p>
            <a:pPr algn="ctr">
              <a:lnSpc>
                <a:spcPts val="3150"/>
              </a:lnSpc>
            </a:pPr>
            <a:r>
              <a:rPr lang="en-US" sz="3000">
                <a:solidFill>
                  <a:srgbClr val="192954"/>
                </a:solidFill>
                <a:latin typeface="Kollektif"/>
              </a:rPr>
              <a:t>comunità alloggio protetta.</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4252983" y="3307993"/>
            <a:ext cx="22404652" cy="8950886"/>
            <a:chOff x="0" y="0"/>
            <a:chExt cx="35276568" cy="14093347"/>
          </a:xfrm>
        </p:grpSpPr>
        <p:sp>
          <p:nvSpPr>
            <p:cNvPr id="3" name="Freeform 3"/>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4" name="TextBox 4"/>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5" name="AutoShape 5"/>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6394" y="955110"/>
            <a:ext cx="1072284" cy="1452601"/>
          </a:xfrm>
          <a:prstGeom prst="rect">
            <a:avLst/>
          </a:prstGeom>
        </p:spPr>
      </p:pic>
      <p:sp>
        <p:nvSpPr>
          <p:cNvPr id="7" name="TextBox 7"/>
          <p:cNvSpPr txBox="1"/>
          <p:nvPr/>
        </p:nvSpPr>
        <p:spPr>
          <a:xfrm>
            <a:off x="976394" y="4555387"/>
            <a:ext cx="6117220" cy="1109551"/>
          </a:xfrm>
          <a:prstGeom prst="rect">
            <a:avLst/>
          </a:prstGeom>
        </p:spPr>
        <p:txBody>
          <a:bodyPr lIns="0" tIns="0" rIns="0" bIns="0" rtlCol="0" anchor="t">
            <a:spAutoFit/>
          </a:bodyPr>
          <a:lstStyle/>
          <a:p>
            <a:pPr>
              <a:lnSpc>
                <a:spcPts val="4252"/>
              </a:lnSpc>
            </a:pPr>
            <a:r>
              <a:rPr lang="en-US" sz="3037" spc="30">
                <a:solidFill>
                  <a:srgbClr val="494E5F"/>
                </a:solidFill>
                <a:latin typeface="Montserrat Classic Bold"/>
              </a:rPr>
              <a:t> </a:t>
            </a:r>
            <a:r>
              <a:rPr lang="en-US" sz="3037" spc="30">
                <a:solidFill>
                  <a:srgbClr val="38B6FF"/>
                </a:solidFill>
                <a:latin typeface="Montserrat Classic Bold"/>
              </a:rPr>
              <a:t>13</a:t>
            </a:r>
            <a:r>
              <a:rPr lang="en-US" sz="3037" spc="30">
                <a:solidFill>
                  <a:srgbClr val="494E5F"/>
                </a:solidFill>
                <a:latin typeface="Montserrat Classic Bold"/>
              </a:rPr>
              <a:t> Ospiti </a:t>
            </a:r>
          </a:p>
          <a:p>
            <a:pPr>
              <a:lnSpc>
                <a:spcPts val="4684"/>
              </a:lnSpc>
            </a:pPr>
            <a:endParaRPr lang="en-US" sz="3037" spc="30">
              <a:solidFill>
                <a:srgbClr val="494E5F"/>
              </a:solidFill>
              <a:latin typeface="Montserrat Classic Bold"/>
            </a:endParaRPr>
          </a:p>
        </p:txBody>
      </p:sp>
      <p:sp>
        <p:nvSpPr>
          <p:cNvPr id="8" name="TextBox 8"/>
          <p:cNvSpPr txBox="1"/>
          <p:nvPr/>
        </p:nvSpPr>
        <p:spPr>
          <a:xfrm>
            <a:off x="11630804" y="3436248"/>
            <a:ext cx="1072551" cy="430819"/>
          </a:xfrm>
          <a:prstGeom prst="rect">
            <a:avLst/>
          </a:prstGeom>
        </p:spPr>
        <p:txBody>
          <a:bodyPr lIns="0" tIns="0" rIns="0" bIns="0" rtlCol="0" anchor="t">
            <a:spAutoFit/>
          </a:bodyPr>
          <a:lstStyle/>
          <a:p>
            <a:pPr>
              <a:lnSpc>
                <a:spcPts val="3552"/>
              </a:lnSpc>
            </a:pPr>
            <a:r>
              <a:rPr lang="en-US" sz="2537" spc="25">
                <a:solidFill>
                  <a:srgbClr val="494E5F"/>
                </a:solidFill>
                <a:latin typeface="Montserrat Classic Bold"/>
              </a:rPr>
              <a:t>Totali</a:t>
            </a:r>
          </a:p>
        </p:txBody>
      </p:sp>
      <p:sp>
        <p:nvSpPr>
          <p:cNvPr id="9" name="TextBox 9"/>
          <p:cNvSpPr txBox="1"/>
          <p:nvPr/>
        </p:nvSpPr>
        <p:spPr>
          <a:xfrm>
            <a:off x="11807201" y="3992924"/>
            <a:ext cx="896154" cy="863600"/>
          </a:xfrm>
          <a:prstGeom prst="rect">
            <a:avLst/>
          </a:prstGeom>
        </p:spPr>
        <p:txBody>
          <a:bodyPr lIns="0" tIns="0" rIns="0" bIns="0" rtlCol="0" anchor="t">
            <a:spAutoFit/>
          </a:bodyPr>
          <a:lstStyle/>
          <a:p>
            <a:pPr>
              <a:lnSpc>
                <a:spcPts val="7000"/>
              </a:lnSpc>
            </a:pPr>
            <a:r>
              <a:rPr lang="en-US" sz="5000" spc="50">
                <a:solidFill>
                  <a:srgbClr val="494E5F"/>
                </a:solidFill>
                <a:latin typeface="Montserrat Classic Bold"/>
              </a:rPr>
              <a:t>38</a:t>
            </a:r>
          </a:p>
        </p:txBody>
      </p:sp>
      <p:sp>
        <p:nvSpPr>
          <p:cNvPr id="10" name="TextBox 10"/>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11" name="TextBox 11"/>
          <p:cNvSpPr txBox="1"/>
          <p:nvPr/>
        </p:nvSpPr>
        <p:spPr>
          <a:xfrm>
            <a:off x="1028700" y="5400666"/>
            <a:ext cx="5759384" cy="1082436"/>
          </a:xfrm>
          <a:prstGeom prst="rect">
            <a:avLst/>
          </a:prstGeom>
        </p:spPr>
        <p:txBody>
          <a:bodyPr lIns="0" tIns="0" rIns="0" bIns="0" rtlCol="0" anchor="t">
            <a:spAutoFit/>
          </a:bodyPr>
          <a:lstStyle/>
          <a:p>
            <a:pPr>
              <a:lnSpc>
                <a:spcPts val="4185"/>
              </a:lnSpc>
            </a:pPr>
            <a:r>
              <a:rPr lang="en-US" sz="2989" spc="29">
                <a:solidFill>
                  <a:srgbClr val="38B6FF"/>
                </a:solidFill>
                <a:latin typeface="Montserrat Classic Bold"/>
              </a:rPr>
              <a:t>1</a:t>
            </a:r>
            <a:r>
              <a:rPr lang="en-US" sz="2989" spc="29">
                <a:solidFill>
                  <a:srgbClr val="494E5F"/>
                </a:solidFill>
                <a:latin typeface="Montserrat Classic Bold"/>
              </a:rPr>
              <a:t> Responsabile</a:t>
            </a:r>
          </a:p>
          <a:p>
            <a:pPr>
              <a:lnSpc>
                <a:spcPts val="4591"/>
              </a:lnSpc>
            </a:pPr>
            <a:endParaRPr lang="en-US" sz="2989" spc="29">
              <a:solidFill>
                <a:srgbClr val="494E5F"/>
              </a:solidFill>
              <a:latin typeface="Montserrat Classic Bold"/>
            </a:endParaRPr>
          </a:p>
        </p:txBody>
      </p:sp>
      <p:sp>
        <p:nvSpPr>
          <p:cNvPr id="12" name="TextBox 12"/>
          <p:cNvSpPr txBox="1"/>
          <p:nvPr/>
        </p:nvSpPr>
        <p:spPr>
          <a:xfrm>
            <a:off x="1028700" y="6291972"/>
            <a:ext cx="5759384" cy="1127521"/>
          </a:xfrm>
          <a:prstGeom prst="rect">
            <a:avLst/>
          </a:prstGeom>
        </p:spPr>
        <p:txBody>
          <a:bodyPr lIns="0" tIns="0" rIns="0" bIns="0" rtlCol="0" anchor="t">
            <a:spAutoFit/>
          </a:bodyPr>
          <a:lstStyle/>
          <a:p>
            <a:pPr>
              <a:lnSpc>
                <a:spcPts val="4325"/>
              </a:lnSpc>
            </a:pPr>
            <a:r>
              <a:rPr lang="en-US" sz="3089" spc="30">
                <a:solidFill>
                  <a:srgbClr val="38B6FF"/>
                </a:solidFill>
                <a:latin typeface="Montserrat Classic Bold"/>
              </a:rPr>
              <a:t>13 </a:t>
            </a:r>
            <a:r>
              <a:rPr lang="en-US" sz="3089" spc="30">
                <a:solidFill>
                  <a:srgbClr val="494E5F"/>
                </a:solidFill>
                <a:latin typeface="Montserrat Classic Bold"/>
              </a:rPr>
              <a:t>Operatori dipendenti</a:t>
            </a:r>
          </a:p>
          <a:p>
            <a:pPr>
              <a:lnSpc>
                <a:spcPts val="4731"/>
              </a:lnSpc>
            </a:pPr>
            <a:endParaRPr lang="en-US" sz="3089" spc="30">
              <a:solidFill>
                <a:srgbClr val="494E5F"/>
              </a:solidFill>
              <a:latin typeface="Montserrat Classic Bold"/>
            </a:endParaRPr>
          </a:p>
        </p:txBody>
      </p:sp>
      <p:sp>
        <p:nvSpPr>
          <p:cNvPr id="13" name="TextBox 13"/>
          <p:cNvSpPr txBox="1"/>
          <p:nvPr/>
        </p:nvSpPr>
        <p:spPr>
          <a:xfrm>
            <a:off x="8509544" y="2765809"/>
            <a:ext cx="7828353" cy="490880"/>
          </a:xfrm>
          <a:prstGeom prst="rect">
            <a:avLst/>
          </a:prstGeom>
        </p:spPr>
        <p:txBody>
          <a:bodyPr lIns="0" tIns="0" rIns="0" bIns="0" rtlCol="0" anchor="t">
            <a:spAutoFit/>
          </a:bodyPr>
          <a:lstStyle/>
          <a:p>
            <a:pPr>
              <a:lnSpc>
                <a:spcPts val="3984"/>
              </a:lnSpc>
            </a:pPr>
            <a:r>
              <a:rPr lang="en-US" sz="2845" spc="199">
                <a:solidFill>
                  <a:srgbClr val="494E5F"/>
                </a:solidFill>
                <a:latin typeface="Montserrat Classic Bold"/>
              </a:rPr>
              <a:t>VOLONTARI COINVOLTI NEL SERVIZIO</a:t>
            </a:r>
          </a:p>
        </p:txBody>
      </p:sp>
      <p:sp>
        <p:nvSpPr>
          <p:cNvPr id="14" name="TextBox 14"/>
          <p:cNvSpPr txBox="1"/>
          <p:nvPr/>
        </p:nvSpPr>
        <p:spPr>
          <a:xfrm>
            <a:off x="8839067" y="5732465"/>
            <a:ext cx="2673537" cy="610076"/>
          </a:xfrm>
          <a:prstGeom prst="rect">
            <a:avLst/>
          </a:prstGeom>
        </p:spPr>
        <p:txBody>
          <a:bodyPr lIns="0" tIns="0" rIns="0" bIns="0" rtlCol="0" anchor="t">
            <a:spAutoFit/>
          </a:bodyPr>
          <a:lstStyle/>
          <a:p>
            <a:pPr>
              <a:lnSpc>
                <a:spcPts val="4956"/>
              </a:lnSpc>
            </a:pPr>
            <a:r>
              <a:rPr lang="en-US" sz="3540" spc="35">
                <a:solidFill>
                  <a:srgbClr val="494E5F"/>
                </a:solidFill>
                <a:latin typeface="Montserrat Classic Bold"/>
              </a:rPr>
              <a:t>Under 25</a:t>
            </a:r>
          </a:p>
        </p:txBody>
      </p:sp>
      <p:sp>
        <p:nvSpPr>
          <p:cNvPr id="15" name="TextBox 15"/>
          <p:cNvSpPr txBox="1"/>
          <p:nvPr/>
        </p:nvSpPr>
        <p:spPr>
          <a:xfrm>
            <a:off x="8839067" y="6635074"/>
            <a:ext cx="3874529" cy="1278685"/>
          </a:xfrm>
          <a:prstGeom prst="rect">
            <a:avLst/>
          </a:prstGeom>
        </p:spPr>
        <p:txBody>
          <a:bodyPr lIns="0" tIns="0" rIns="0" bIns="0" rtlCol="0" anchor="t">
            <a:spAutoFit/>
          </a:bodyPr>
          <a:lstStyle/>
          <a:p>
            <a:pPr>
              <a:lnSpc>
                <a:spcPts val="5147"/>
              </a:lnSpc>
            </a:pPr>
            <a:r>
              <a:rPr lang="en-US" sz="3677" spc="36">
                <a:solidFill>
                  <a:srgbClr val="494E5F"/>
                </a:solidFill>
                <a:latin typeface="Montserrat Classic Bold"/>
              </a:rPr>
              <a:t>Nuovi volontari iscritti nel 2022</a:t>
            </a:r>
          </a:p>
        </p:txBody>
      </p:sp>
      <p:sp>
        <p:nvSpPr>
          <p:cNvPr id="16" name="TextBox 16"/>
          <p:cNvSpPr txBox="1"/>
          <p:nvPr/>
        </p:nvSpPr>
        <p:spPr>
          <a:xfrm>
            <a:off x="12933395" y="5790377"/>
            <a:ext cx="2093518" cy="541096"/>
          </a:xfrm>
          <a:prstGeom prst="rect">
            <a:avLst/>
          </a:prstGeom>
        </p:spPr>
        <p:txBody>
          <a:bodyPr lIns="0" tIns="0" rIns="0" bIns="0" rtlCol="0" anchor="t">
            <a:spAutoFit/>
          </a:bodyPr>
          <a:lstStyle/>
          <a:p>
            <a:pPr>
              <a:lnSpc>
                <a:spcPts val="4300"/>
              </a:lnSpc>
            </a:pPr>
            <a:r>
              <a:rPr lang="en-US" sz="3072" spc="30">
                <a:solidFill>
                  <a:srgbClr val="38B6FF"/>
                </a:solidFill>
                <a:latin typeface="Montserrat Classic Bold"/>
              </a:rPr>
              <a:t>2</a:t>
            </a:r>
          </a:p>
        </p:txBody>
      </p:sp>
      <p:sp>
        <p:nvSpPr>
          <p:cNvPr id="17" name="TextBox 17"/>
          <p:cNvSpPr txBox="1"/>
          <p:nvPr/>
        </p:nvSpPr>
        <p:spPr>
          <a:xfrm>
            <a:off x="12933395" y="6635074"/>
            <a:ext cx="2093518" cy="541096"/>
          </a:xfrm>
          <a:prstGeom prst="rect">
            <a:avLst/>
          </a:prstGeom>
        </p:spPr>
        <p:txBody>
          <a:bodyPr lIns="0" tIns="0" rIns="0" bIns="0" rtlCol="0" anchor="t">
            <a:spAutoFit/>
          </a:bodyPr>
          <a:lstStyle/>
          <a:p>
            <a:pPr>
              <a:lnSpc>
                <a:spcPts val="4300"/>
              </a:lnSpc>
            </a:pPr>
            <a:r>
              <a:rPr lang="en-US" sz="3072" spc="30">
                <a:solidFill>
                  <a:srgbClr val="38B6FF"/>
                </a:solidFill>
                <a:latin typeface="Montserrat Classic Bold"/>
              </a:rPr>
              <a:t>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4252983" y="3307993"/>
            <a:ext cx="22404652" cy="8950886"/>
            <a:chOff x="0" y="0"/>
            <a:chExt cx="35276568" cy="14093347"/>
          </a:xfrm>
        </p:grpSpPr>
        <p:sp>
          <p:nvSpPr>
            <p:cNvPr id="3" name="Freeform 3"/>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4" name="TextBox 4"/>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5" name="AutoShape 5"/>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6394" y="955110"/>
            <a:ext cx="1072284" cy="145260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3927" y="5298044"/>
            <a:ext cx="966050" cy="1004994"/>
          </a:xfrm>
          <a:prstGeom prst="rect">
            <a:avLst/>
          </a:prstGeom>
        </p:spPr>
      </p:pic>
      <p:sp>
        <p:nvSpPr>
          <p:cNvPr id="8" name="TextBox 8"/>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9" name="TextBox 9"/>
          <p:cNvSpPr txBox="1"/>
          <p:nvPr/>
        </p:nvSpPr>
        <p:spPr>
          <a:xfrm>
            <a:off x="463365" y="2862769"/>
            <a:ext cx="16795935" cy="2415487"/>
          </a:xfrm>
          <a:prstGeom prst="rect">
            <a:avLst/>
          </a:prstGeom>
        </p:spPr>
        <p:txBody>
          <a:bodyPr lIns="0" tIns="0" rIns="0" bIns="0" rtlCol="0" anchor="t">
            <a:spAutoFit/>
          </a:bodyPr>
          <a:lstStyle/>
          <a:p>
            <a:pPr algn="ctr">
              <a:lnSpc>
                <a:spcPts val="3887"/>
              </a:lnSpc>
            </a:pPr>
            <a:r>
              <a:rPr lang="en-US" sz="2777" spc="27">
                <a:solidFill>
                  <a:srgbClr val="494E5F"/>
                </a:solidFill>
                <a:latin typeface="Montserrat Classic Bold"/>
              </a:rPr>
              <a:t>Anche nel corso del 2022 nessun volontario ha avuto accesso alla struttura </a:t>
            </a:r>
          </a:p>
          <a:p>
            <a:pPr algn="ctr">
              <a:lnSpc>
                <a:spcPts val="3887"/>
              </a:lnSpc>
            </a:pPr>
            <a:r>
              <a:rPr lang="en-US" sz="2777" spc="27">
                <a:solidFill>
                  <a:srgbClr val="494E5F"/>
                </a:solidFill>
                <a:latin typeface="Montserrat Classic Bold"/>
              </a:rPr>
              <a:t>a causa delle norme Covid per il contenimento del contagio. Dal mese di Aprile tuttavia la struttura si è rimessa in moto per riavviare gradualmente un programma di attività diurne per gli ospiti, ormai chiusi tra le mura domestiche da 2 anni. </a:t>
            </a:r>
          </a:p>
          <a:p>
            <a:pPr algn="ctr">
              <a:lnSpc>
                <a:spcPts val="3887"/>
              </a:lnSpc>
            </a:pPr>
            <a:r>
              <a:rPr lang="en-US" sz="2777" spc="27">
                <a:solidFill>
                  <a:srgbClr val="494E5F"/>
                </a:solidFill>
                <a:latin typeface="Montserrat Classic Bold"/>
              </a:rPr>
              <a:t>Durante l'anno si sono così organizzate:</a:t>
            </a:r>
          </a:p>
        </p:txBody>
      </p:sp>
      <p:sp>
        <p:nvSpPr>
          <p:cNvPr id="10" name="TextBox 10"/>
          <p:cNvSpPr txBox="1"/>
          <p:nvPr/>
        </p:nvSpPr>
        <p:spPr>
          <a:xfrm>
            <a:off x="976394" y="5417322"/>
            <a:ext cx="16795935" cy="2044648"/>
          </a:xfrm>
          <a:prstGeom prst="rect">
            <a:avLst/>
          </a:prstGeom>
        </p:spPr>
        <p:txBody>
          <a:bodyPr lIns="0" tIns="0" rIns="0" bIns="0" rtlCol="0" anchor="t">
            <a:spAutoFit/>
          </a:bodyPr>
          <a:lstStyle/>
          <a:p>
            <a:pPr algn="ctr">
              <a:lnSpc>
                <a:spcPts val="5427"/>
              </a:lnSpc>
            </a:pPr>
            <a:r>
              <a:rPr lang="en-US" sz="3877" spc="38">
                <a:solidFill>
                  <a:srgbClr val="F26A25"/>
                </a:solidFill>
                <a:latin typeface="Montserrat Classic Bold"/>
              </a:rPr>
              <a:t>Attività laboratoriali 2 volte alla settimana presso </a:t>
            </a:r>
          </a:p>
          <a:p>
            <a:pPr algn="ctr">
              <a:lnSpc>
                <a:spcPts val="5427"/>
              </a:lnSpc>
            </a:pPr>
            <a:r>
              <a:rPr lang="en-US" sz="3877" spc="38">
                <a:solidFill>
                  <a:srgbClr val="F26A25"/>
                </a:solidFill>
                <a:latin typeface="Montserrat Classic Bold"/>
              </a:rPr>
              <a:t>la struttura del Comitato di Tignano</a:t>
            </a:r>
          </a:p>
          <a:p>
            <a:pPr algn="ctr">
              <a:lnSpc>
                <a:spcPts val="5427"/>
              </a:lnSpc>
            </a:pPr>
            <a:endParaRPr lang="en-US" sz="3877" spc="38">
              <a:solidFill>
                <a:srgbClr val="F26A25"/>
              </a:solidFill>
              <a:latin typeface="Montserrat Classic Bold"/>
            </a:endParaRPr>
          </a:p>
        </p:txBody>
      </p:sp>
      <p:sp>
        <p:nvSpPr>
          <p:cNvPr id="11" name="TextBox 11"/>
          <p:cNvSpPr txBox="1"/>
          <p:nvPr/>
        </p:nvSpPr>
        <p:spPr>
          <a:xfrm>
            <a:off x="1082628" y="7265086"/>
            <a:ext cx="16795935" cy="1358848"/>
          </a:xfrm>
          <a:prstGeom prst="rect">
            <a:avLst/>
          </a:prstGeom>
        </p:spPr>
        <p:txBody>
          <a:bodyPr lIns="0" tIns="0" rIns="0" bIns="0" rtlCol="0" anchor="t">
            <a:spAutoFit/>
          </a:bodyPr>
          <a:lstStyle/>
          <a:p>
            <a:pPr algn="ctr">
              <a:lnSpc>
                <a:spcPts val="5427"/>
              </a:lnSpc>
            </a:pPr>
            <a:r>
              <a:rPr lang="en-US" sz="3877" spc="38">
                <a:solidFill>
                  <a:srgbClr val="BB4A19"/>
                </a:solidFill>
                <a:latin typeface="Montserrat Classic Bold"/>
              </a:rPr>
              <a:t>Incontri sporadici in spazi aperti con gli alunni della scuola elementare e media dell'Istituto Comprensivo Don Milani</a:t>
            </a:r>
          </a:p>
        </p:txBody>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2628" y="7077334"/>
            <a:ext cx="966050" cy="10049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94546" y="2877054"/>
            <a:ext cx="9664754" cy="713753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2877054"/>
            <a:ext cx="9664754" cy="7137537"/>
          </a:xfrm>
          <a:prstGeom prst="rect">
            <a:avLst/>
          </a:prstGeom>
        </p:spPr>
      </p:pic>
      <p:sp>
        <p:nvSpPr>
          <p:cNvPr id="4" name="TextBox 4"/>
          <p:cNvSpPr txBox="1"/>
          <p:nvPr/>
        </p:nvSpPr>
        <p:spPr>
          <a:xfrm>
            <a:off x="914839" y="3916005"/>
            <a:ext cx="16458322" cy="7496966"/>
          </a:xfrm>
          <a:prstGeom prst="rect">
            <a:avLst/>
          </a:prstGeom>
        </p:spPr>
        <p:txBody>
          <a:bodyPr lIns="0" tIns="0" rIns="0" bIns="0" rtlCol="0" anchor="t">
            <a:spAutoFit/>
          </a:bodyPr>
          <a:lstStyle/>
          <a:p>
            <a:pPr algn="ctr">
              <a:lnSpc>
                <a:spcPts val="3718"/>
              </a:lnSpc>
            </a:pPr>
            <a:r>
              <a:rPr lang="en-US" sz="3541">
                <a:solidFill>
                  <a:srgbClr val="192954"/>
                </a:solidFill>
                <a:latin typeface="Kollektif"/>
              </a:rPr>
              <a:t>Un uomo scendeva da Gerusalemme a Gerico, e s'imbatté nei briganti che lo spogliarono, lo ferirono e poi se ne andarono, lasciandolo mezzo morto. </a:t>
            </a:r>
          </a:p>
          <a:p>
            <a:pPr algn="ctr">
              <a:lnSpc>
                <a:spcPts val="3718"/>
              </a:lnSpc>
            </a:pPr>
            <a:r>
              <a:rPr lang="en-US" sz="3541">
                <a:solidFill>
                  <a:srgbClr val="192954"/>
                </a:solidFill>
                <a:latin typeface="Kollektif"/>
              </a:rPr>
              <a:t>Per caso un sacerdote scendeva per quella stessa strada; e lo vide, ma passò oltre dal lato opposto. Così pure un Levita, giunto in quel luogo, </a:t>
            </a:r>
          </a:p>
          <a:p>
            <a:pPr algn="ctr">
              <a:lnSpc>
                <a:spcPts val="3718"/>
              </a:lnSpc>
            </a:pPr>
            <a:r>
              <a:rPr lang="en-US" sz="3541">
                <a:solidFill>
                  <a:srgbClr val="192954"/>
                </a:solidFill>
                <a:latin typeface="Kollektif"/>
              </a:rPr>
              <a:t>lo vide, ma passò oltre dal lato opposto.</a:t>
            </a:r>
          </a:p>
          <a:p>
            <a:pPr algn="ctr">
              <a:lnSpc>
                <a:spcPts val="3718"/>
              </a:lnSpc>
            </a:pPr>
            <a:r>
              <a:rPr lang="en-US" sz="3541">
                <a:solidFill>
                  <a:srgbClr val="192954"/>
                </a:solidFill>
                <a:latin typeface="Kollektif"/>
              </a:rPr>
              <a:t>Ma un samaritano che era in viaggio, passandogli accanto, lo vide e ne ebbe pietà; avvicinatosi, fasciò le sue piaghe, versandovi sopra olio e vino; poi lo mise sulla propria cavalcatura, lo condusse a una locanda e si prese cura di lui. Il giorno dopo, presi due denari, li diede all'oste e gli disse: "Prenditi cura di lui; e tutto ciò che spenderai di più, te lo rimborserò al mio ritorno".</a:t>
            </a:r>
          </a:p>
          <a:p>
            <a:pPr algn="ctr">
              <a:lnSpc>
                <a:spcPts val="3718"/>
              </a:lnSpc>
            </a:pPr>
            <a:endParaRPr lang="en-US" sz="3541">
              <a:solidFill>
                <a:srgbClr val="192954"/>
              </a:solidFill>
              <a:latin typeface="Kollektif"/>
            </a:endParaRPr>
          </a:p>
          <a:p>
            <a:pPr algn="ctr">
              <a:lnSpc>
                <a:spcPts val="3718"/>
              </a:lnSpc>
            </a:pPr>
            <a:endParaRPr lang="en-US" sz="3541">
              <a:solidFill>
                <a:srgbClr val="192954"/>
              </a:solidFill>
              <a:latin typeface="Kollektif"/>
            </a:endParaRPr>
          </a:p>
          <a:p>
            <a:pPr algn="ctr">
              <a:lnSpc>
                <a:spcPts val="3718"/>
              </a:lnSpc>
            </a:pPr>
            <a:r>
              <a:rPr lang="en-US" sz="3541">
                <a:solidFill>
                  <a:srgbClr val="192954"/>
                </a:solidFill>
                <a:latin typeface="Kollektif Italics"/>
              </a:rPr>
              <a:t> </a:t>
            </a:r>
          </a:p>
          <a:p>
            <a:pPr algn="ctr">
              <a:lnSpc>
                <a:spcPts val="3718"/>
              </a:lnSpc>
            </a:pPr>
            <a:endParaRPr lang="en-US" sz="3541">
              <a:solidFill>
                <a:srgbClr val="192954"/>
              </a:solidFill>
              <a:latin typeface="Kollektif Italics"/>
            </a:endParaRPr>
          </a:p>
          <a:p>
            <a:pPr algn="ctr">
              <a:lnSpc>
                <a:spcPts val="3718"/>
              </a:lnSpc>
            </a:pPr>
            <a:endParaRPr lang="en-US" sz="3541">
              <a:solidFill>
                <a:srgbClr val="192954"/>
              </a:solidFill>
              <a:latin typeface="Kollektif Italics"/>
            </a:endParaRPr>
          </a:p>
          <a:p>
            <a:pPr algn="ctr">
              <a:lnSpc>
                <a:spcPts val="3718"/>
              </a:lnSpc>
            </a:pPr>
            <a:endParaRPr lang="en-US" sz="3541">
              <a:solidFill>
                <a:srgbClr val="192954"/>
              </a:solidFill>
              <a:latin typeface="Kollektif Italics"/>
            </a:endParaRPr>
          </a:p>
        </p:txBody>
      </p:sp>
      <p:sp>
        <p:nvSpPr>
          <p:cNvPr id="5" name="TextBox 5"/>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6" name="AutoShape 6"/>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7281" y="892479"/>
            <a:ext cx="1072284" cy="1452601"/>
          </a:xfrm>
          <a:prstGeom prst="rect">
            <a:avLst/>
          </a:prstGeom>
        </p:spPr>
      </p:pic>
      <p:sp>
        <p:nvSpPr>
          <p:cNvPr id="8" name="TextBox 8"/>
          <p:cNvSpPr txBox="1"/>
          <p:nvPr/>
        </p:nvSpPr>
        <p:spPr>
          <a:xfrm>
            <a:off x="2180540" y="1014874"/>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9" name="TextBox 9"/>
          <p:cNvSpPr txBox="1"/>
          <p:nvPr/>
        </p:nvSpPr>
        <p:spPr>
          <a:xfrm>
            <a:off x="11040056" y="269801"/>
            <a:ext cx="6878878" cy="2607253"/>
          </a:xfrm>
          <a:prstGeom prst="rect">
            <a:avLst/>
          </a:prstGeom>
        </p:spPr>
        <p:txBody>
          <a:bodyPr lIns="0" tIns="0" rIns="0" bIns="0" rtlCol="0" anchor="t">
            <a:spAutoFit/>
          </a:bodyPr>
          <a:lstStyle/>
          <a:p>
            <a:pPr algn="ctr">
              <a:lnSpc>
                <a:spcPts val="10457"/>
              </a:lnSpc>
            </a:pPr>
            <a:r>
              <a:rPr lang="en-US" sz="7469" spc="74">
                <a:solidFill>
                  <a:srgbClr val="38B6FF"/>
                </a:solidFill>
                <a:latin typeface="Montserrat Classic Bold"/>
              </a:rPr>
              <a:t>identità </a:t>
            </a:r>
          </a:p>
          <a:p>
            <a:pPr algn="ctr">
              <a:lnSpc>
                <a:spcPts val="10457"/>
              </a:lnSpc>
              <a:spcBef>
                <a:spcPct val="0"/>
              </a:spcBef>
            </a:pPr>
            <a:r>
              <a:rPr lang="en-US" sz="7469" spc="74">
                <a:solidFill>
                  <a:srgbClr val="38B6FF"/>
                </a:solidFill>
                <a:latin typeface="Montserrat Classic Bold"/>
              </a:rPr>
              <a:t>associativa</a:t>
            </a:r>
          </a:p>
        </p:txBody>
      </p:sp>
      <p:sp>
        <p:nvSpPr>
          <p:cNvPr id="10" name="TextBox 10"/>
          <p:cNvSpPr txBox="1"/>
          <p:nvPr/>
        </p:nvSpPr>
        <p:spPr>
          <a:xfrm>
            <a:off x="14479495" y="8609479"/>
            <a:ext cx="2678162" cy="498551"/>
          </a:xfrm>
          <a:prstGeom prst="rect">
            <a:avLst/>
          </a:prstGeom>
        </p:spPr>
        <p:txBody>
          <a:bodyPr lIns="0" tIns="0" rIns="0" bIns="0" rtlCol="0" anchor="t">
            <a:spAutoFit/>
          </a:bodyPr>
          <a:lstStyle/>
          <a:p>
            <a:pPr algn="ctr">
              <a:lnSpc>
                <a:spcPts val="4020"/>
              </a:lnSpc>
              <a:spcBef>
                <a:spcPct val="0"/>
              </a:spcBef>
            </a:pPr>
            <a:r>
              <a:rPr lang="en-US" sz="2872" spc="28">
                <a:solidFill>
                  <a:srgbClr val="000000"/>
                </a:solidFill>
                <a:latin typeface="Montserrat Classic"/>
              </a:rPr>
              <a:t>(Luca 10,25-37)</a:t>
            </a:r>
          </a:p>
        </p:txBody>
      </p:sp>
      <p:sp>
        <p:nvSpPr>
          <p:cNvPr id="11" name="TextBox 11"/>
          <p:cNvSpPr txBox="1"/>
          <p:nvPr/>
        </p:nvSpPr>
        <p:spPr>
          <a:xfrm>
            <a:off x="6070550" y="3011011"/>
            <a:ext cx="6146899" cy="541096"/>
          </a:xfrm>
          <a:prstGeom prst="rect">
            <a:avLst/>
          </a:prstGeom>
        </p:spPr>
        <p:txBody>
          <a:bodyPr lIns="0" tIns="0" rIns="0" bIns="0" rtlCol="0" anchor="t">
            <a:spAutoFit/>
          </a:bodyPr>
          <a:lstStyle/>
          <a:p>
            <a:pPr algn="ctr">
              <a:lnSpc>
                <a:spcPts val="4300"/>
              </a:lnSpc>
              <a:spcBef>
                <a:spcPct val="0"/>
              </a:spcBef>
            </a:pPr>
            <a:r>
              <a:rPr lang="en-US" sz="3072" spc="30">
                <a:solidFill>
                  <a:srgbClr val="38B6FF"/>
                </a:solidFill>
                <a:latin typeface="Montserrat Classic"/>
              </a:rPr>
              <a:t>Parabola del Buon Samaritano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41" b="541"/>
          <a:stretch>
            <a:fillRect/>
          </a:stretch>
        </p:blipFill>
        <p:spPr>
          <a:xfrm>
            <a:off x="3463470" y="-172837"/>
            <a:ext cx="15307004" cy="11355861"/>
          </a:xfrm>
          <a:prstGeom prst="rect">
            <a:avLst/>
          </a:prstGeom>
        </p:spPr>
      </p:pic>
      <p:grpSp>
        <p:nvGrpSpPr>
          <p:cNvPr id="3" name="Group 3"/>
          <p:cNvGrpSpPr/>
          <p:nvPr/>
        </p:nvGrpSpPr>
        <p:grpSpPr>
          <a:xfrm rot="-8100000">
            <a:off x="-4252983" y="3307993"/>
            <a:ext cx="22404652" cy="8950886"/>
            <a:chOff x="0" y="0"/>
            <a:chExt cx="35276568" cy="14093347"/>
          </a:xfrm>
        </p:grpSpPr>
        <p:sp>
          <p:nvSpPr>
            <p:cNvPr id="4" name="Freeform 4"/>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5" name="TextBox 5"/>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6" name="AutoShape 6"/>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4682" y="970767"/>
            <a:ext cx="1072284" cy="1452601"/>
          </a:xfrm>
          <a:prstGeom prst="rect">
            <a:avLst/>
          </a:prstGeom>
        </p:spPr>
      </p:pic>
      <p:sp>
        <p:nvSpPr>
          <p:cNvPr id="8" name="TextBox 8"/>
          <p:cNvSpPr txBox="1"/>
          <p:nvPr/>
        </p:nvSpPr>
        <p:spPr>
          <a:xfrm>
            <a:off x="2252244" y="2607551"/>
            <a:ext cx="5805168" cy="805815"/>
          </a:xfrm>
          <a:prstGeom prst="rect">
            <a:avLst/>
          </a:prstGeom>
        </p:spPr>
        <p:txBody>
          <a:bodyPr lIns="0" tIns="0" rIns="0" bIns="0" rtlCol="0" anchor="t">
            <a:spAutoFit/>
          </a:bodyPr>
          <a:lstStyle/>
          <a:p>
            <a:pPr>
              <a:lnSpc>
                <a:spcPts val="6089"/>
              </a:lnSpc>
            </a:pPr>
            <a:r>
              <a:rPr lang="en-US" sz="5799">
                <a:solidFill>
                  <a:srgbClr val="192954"/>
                </a:solidFill>
                <a:latin typeface="Kollektif Bold"/>
              </a:rPr>
              <a:t>Emporio solidale</a:t>
            </a:r>
          </a:p>
        </p:txBody>
      </p:sp>
      <p:sp>
        <p:nvSpPr>
          <p:cNvPr id="9" name="TextBox 9"/>
          <p:cNvSpPr txBox="1"/>
          <p:nvPr/>
        </p:nvSpPr>
        <p:spPr>
          <a:xfrm>
            <a:off x="2180540" y="1038225"/>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10" name="TextBox 10"/>
          <p:cNvSpPr txBox="1"/>
          <p:nvPr/>
        </p:nvSpPr>
        <p:spPr>
          <a:xfrm>
            <a:off x="307231" y="3651491"/>
            <a:ext cx="9319413" cy="6416993"/>
          </a:xfrm>
          <a:prstGeom prst="rect">
            <a:avLst/>
          </a:prstGeom>
        </p:spPr>
        <p:txBody>
          <a:bodyPr lIns="0" tIns="0" rIns="0" bIns="0" rtlCol="0" anchor="t">
            <a:spAutoFit/>
          </a:bodyPr>
          <a:lstStyle/>
          <a:p>
            <a:pPr algn="ctr">
              <a:lnSpc>
                <a:spcPts val="1785"/>
              </a:lnSpc>
            </a:pPr>
            <a:endParaRPr/>
          </a:p>
          <a:p>
            <a:pPr algn="ctr">
              <a:lnSpc>
                <a:spcPts val="2835"/>
              </a:lnSpc>
            </a:pPr>
            <a:r>
              <a:rPr lang="en-US" sz="2700">
                <a:solidFill>
                  <a:srgbClr val="192954"/>
                </a:solidFill>
                <a:latin typeface="Kollektif"/>
              </a:rPr>
              <a:t> Basato sul principio della lotta contro la cultura dello </a:t>
            </a:r>
          </a:p>
          <a:p>
            <a:pPr algn="ctr">
              <a:lnSpc>
                <a:spcPts val="2835"/>
              </a:lnSpc>
            </a:pPr>
            <a:r>
              <a:rPr lang="en-US" sz="2700">
                <a:solidFill>
                  <a:srgbClr val="192954"/>
                </a:solidFill>
                <a:latin typeface="Kollektif"/>
              </a:rPr>
              <a:t>spreco e dell’”usa e getta”, costituisce un punto di raccolta </a:t>
            </a:r>
          </a:p>
          <a:p>
            <a:pPr algn="ctr">
              <a:lnSpc>
                <a:spcPts val="2835"/>
              </a:lnSpc>
            </a:pPr>
            <a:r>
              <a:rPr lang="en-US" sz="2700">
                <a:solidFill>
                  <a:srgbClr val="192954"/>
                </a:solidFill>
                <a:latin typeface="Kollektif"/>
              </a:rPr>
              <a:t>solidale al quale può accedere tutta la popolazione, </a:t>
            </a:r>
          </a:p>
          <a:p>
            <a:pPr algn="ctr">
              <a:lnSpc>
                <a:spcPts val="2835"/>
              </a:lnSpc>
            </a:pPr>
            <a:r>
              <a:rPr lang="en-US" sz="2700">
                <a:solidFill>
                  <a:srgbClr val="192954"/>
                </a:solidFill>
                <a:latin typeface="Kollektif"/>
              </a:rPr>
              <a:t>sia per conferire che per cercare beni.</a:t>
            </a:r>
          </a:p>
          <a:p>
            <a:pPr algn="ctr">
              <a:lnSpc>
                <a:spcPts val="2835"/>
              </a:lnSpc>
            </a:pPr>
            <a:r>
              <a:rPr lang="en-US" sz="2700">
                <a:solidFill>
                  <a:srgbClr val="192954"/>
                </a:solidFill>
                <a:latin typeface="Kollektif"/>
              </a:rPr>
              <a:t>L’attività di raccolta e ridistribuzione ha coinvolto </a:t>
            </a:r>
          </a:p>
          <a:p>
            <a:pPr algn="ctr">
              <a:lnSpc>
                <a:spcPts val="2835"/>
              </a:lnSpc>
            </a:pPr>
            <a:r>
              <a:rPr lang="en-US" sz="2700">
                <a:solidFill>
                  <a:srgbClr val="192954"/>
                </a:solidFill>
                <a:latin typeface="Kollektif"/>
              </a:rPr>
              <a:t>associazioni del territorio, che hanno collaborato nel corso del 2022 nella gestione dell’apertura al pubblico e una rete di associazioni operanti in situazioni di disagio sociale </a:t>
            </a:r>
          </a:p>
          <a:p>
            <a:pPr algn="ctr">
              <a:lnSpc>
                <a:spcPts val="2835"/>
              </a:lnSpc>
            </a:pPr>
            <a:r>
              <a:rPr lang="en-US" sz="2700">
                <a:solidFill>
                  <a:srgbClr val="192954"/>
                </a:solidFill>
                <a:latin typeface="Kollektif"/>
              </a:rPr>
              <a:t>situate su tutto il territorio italiano.</a:t>
            </a:r>
          </a:p>
          <a:p>
            <a:pPr algn="ctr">
              <a:lnSpc>
                <a:spcPts val="1575"/>
              </a:lnSpc>
            </a:pPr>
            <a:endParaRPr lang="en-US" sz="2700">
              <a:solidFill>
                <a:srgbClr val="192954"/>
              </a:solidFill>
              <a:latin typeface="Kollektif"/>
            </a:endParaRPr>
          </a:p>
          <a:p>
            <a:pPr algn="ctr">
              <a:lnSpc>
                <a:spcPts val="3150"/>
              </a:lnSpc>
            </a:pPr>
            <a:endParaRPr lang="en-US" sz="2700">
              <a:solidFill>
                <a:srgbClr val="192954"/>
              </a:solidFill>
              <a:latin typeface="Kollektif"/>
            </a:endParaRPr>
          </a:p>
          <a:p>
            <a:pPr algn="ctr">
              <a:lnSpc>
                <a:spcPts val="3150"/>
              </a:lnSpc>
            </a:pPr>
            <a:r>
              <a:rPr lang="en-US" sz="3000">
                <a:solidFill>
                  <a:srgbClr val="192954"/>
                </a:solidFill>
                <a:latin typeface="Kollektif"/>
              </a:rPr>
              <a:t>A chi è rivolto:</a:t>
            </a:r>
          </a:p>
          <a:p>
            <a:pPr algn="ctr">
              <a:lnSpc>
                <a:spcPts val="3150"/>
              </a:lnSpc>
            </a:pPr>
            <a:endParaRPr lang="en-US" sz="3000">
              <a:solidFill>
                <a:srgbClr val="192954"/>
              </a:solidFill>
              <a:latin typeface="Kollektif"/>
            </a:endParaRPr>
          </a:p>
          <a:p>
            <a:pPr algn="ctr">
              <a:lnSpc>
                <a:spcPts val="3150"/>
              </a:lnSpc>
            </a:pPr>
            <a:r>
              <a:rPr lang="en-US" sz="3000">
                <a:solidFill>
                  <a:srgbClr val="192954"/>
                </a:solidFill>
                <a:latin typeface="Kollektif"/>
              </a:rPr>
              <a:t>Chiunque voglia cercare o donare </a:t>
            </a:r>
          </a:p>
          <a:p>
            <a:pPr algn="ctr">
              <a:lnSpc>
                <a:spcPts val="3150"/>
              </a:lnSpc>
            </a:pPr>
            <a:r>
              <a:rPr lang="en-US" sz="3000">
                <a:solidFill>
                  <a:srgbClr val="192954"/>
                </a:solidFill>
                <a:latin typeface="Kollektif"/>
              </a:rPr>
              <a:t>oggetti usati per dare loro nuova vita</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4252983" y="3307993"/>
            <a:ext cx="22404652" cy="8950886"/>
            <a:chOff x="0" y="0"/>
            <a:chExt cx="35276568" cy="14093347"/>
          </a:xfrm>
        </p:grpSpPr>
        <p:sp>
          <p:nvSpPr>
            <p:cNvPr id="3" name="Freeform 3"/>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4" name="TextBox 4"/>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5" name="AutoShape 5"/>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9421" y="923795"/>
            <a:ext cx="1072284" cy="1452601"/>
          </a:xfrm>
          <a:prstGeom prst="rect">
            <a:avLst/>
          </a:prstGeom>
        </p:spPr>
      </p:pic>
      <p:sp>
        <p:nvSpPr>
          <p:cNvPr id="7" name="TextBox 7"/>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8" name="TextBox 8"/>
          <p:cNvSpPr txBox="1"/>
          <p:nvPr/>
        </p:nvSpPr>
        <p:spPr>
          <a:xfrm>
            <a:off x="2107322" y="2339115"/>
            <a:ext cx="13204432" cy="681031"/>
          </a:xfrm>
          <a:prstGeom prst="rect">
            <a:avLst/>
          </a:prstGeom>
        </p:spPr>
        <p:txBody>
          <a:bodyPr lIns="0" tIns="0" rIns="0" bIns="0" rtlCol="0" anchor="t">
            <a:spAutoFit/>
          </a:bodyPr>
          <a:lstStyle/>
          <a:p>
            <a:pPr>
              <a:lnSpc>
                <a:spcPts val="5512"/>
              </a:lnSpc>
            </a:pPr>
            <a:r>
              <a:rPr lang="en-US" sz="3937" spc="39">
                <a:solidFill>
                  <a:srgbClr val="494E5F"/>
                </a:solidFill>
                <a:latin typeface="Montserrat Classic Bold"/>
              </a:rPr>
              <a:t>5 Giorni di apertura settimanali per tutto l'anno</a:t>
            </a:r>
          </a:p>
        </p:txBody>
      </p:sp>
      <p:sp>
        <p:nvSpPr>
          <p:cNvPr id="9" name="TextBox 9"/>
          <p:cNvSpPr txBox="1"/>
          <p:nvPr/>
        </p:nvSpPr>
        <p:spPr>
          <a:xfrm>
            <a:off x="2107322" y="3077296"/>
            <a:ext cx="8527776" cy="1269625"/>
          </a:xfrm>
          <a:prstGeom prst="rect">
            <a:avLst/>
          </a:prstGeom>
        </p:spPr>
        <p:txBody>
          <a:bodyPr lIns="0" tIns="0" rIns="0" bIns="0" rtlCol="0" anchor="t">
            <a:spAutoFit/>
          </a:bodyPr>
          <a:lstStyle/>
          <a:p>
            <a:pPr>
              <a:lnSpc>
                <a:spcPts val="5459"/>
              </a:lnSpc>
            </a:pPr>
            <a:r>
              <a:rPr lang="en-US" sz="3900" spc="39">
                <a:solidFill>
                  <a:srgbClr val="494E5F"/>
                </a:solidFill>
                <a:latin typeface="Montserrat Classic Bold"/>
              </a:rPr>
              <a:t>19 Ore di apertura settimanali</a:t>
            </a:r>
          </a:p>
          <a:p>
            <a:pPr>
              <a:lnSpc>
                <a:spcPts val="4731"/>
              </a:lnSpc>
            </a:pPr>
            <a:endParaRPr lang="en-US" sz="3900" spc="39">
              <a:solidFill>
                <a:srgbClr val="494E5F"/>
              </a:solidFill>
              <a:latin typeface="Montserrat Classic Bold"/>
            </a:endParaRPr>
          </a:p>
        </p:txBody>
      </p:sp>
      <p:sp>
        <p:nvSpPr>
          <p:cNvPr id="10" name="TextBox 10"/>
          <p:cNvSpPr txBox="1"/>
          <p:nvPr/>
        </p:nvSpPr>
        <p:spPr>
          <a:xfrm>
            <a:off x="2107322" y="4654761"/>
            <a:ext cx="12053671" cy="679722"/>
          </a:xfrm>
          <a:prstGeom prst="rect">
            <a:avLst/>
          </a:prstGeom>
        </p:spPr>
        <p:txBody>
          <a:bodyPr lIns="0" tIns="0" rIns="0" bIns="0" rtlCol="0" anchor="t">
            <a:spAutoFit/>
          </a:bodyPr>
          <a:lstStyle/>
          <a:p>
            <a:pPr>
              <a:lnSpc>
                <a:spcPts val="5585"/>
              </a:lnSpc>
            </a:pPr>
            <a:r>
              <a:rPr lang="en-US" sz="3989" spc="39">
                <a:solidFill>
                  <a:srgbClr val="494E5F"/>
                </a:solidFill>
                <a:latin typeface="Montserrat Classic Bold"/>
              </a:rPr>
              <a:t>46 Collaborazioni con associazioni italiane</a:t>
            </a:r>
          </a:p>
        </p:txBody>
      </p:sp>
      <p:sp>
        <p:nvSpPr>
          <p:cNvPr id="11" name="TextBox 11"/>
          <p:cNvSpPr txBox="1"/>
          <p:nvPr/>
        </p:nvSpPr>
        <p:spPr>
          <a:xfrm>
            <a:off x="2107322" y="6989108"/>
            <a:ext cx="15394286" cy="679722"/>
          </a:xfrm>
          <a:prstGeom prst="rect">
            <a:avLst/>
          </a:prstGeom>
        </p:spPr>
        <p:txBody>
          <a:bodyPr lIns="0" tIns="0" rIns="0" bIns="0" rtlCol="0" anchor="t">
            <a:spAutoFit/>
          </a:bodyPr>
          <a:lstStyle/>
          <a:p>
            <a:pPr>
              <a:lnSpc>
                <a:spcPts val="5585"/>
              </a:lnSpc>
            </a:pPr>
            <a:r>
              <a:rPr lang="en-US" sz="3989" spc="39">
                <a:solidFill>
                  <a:srgbClr val="494E5F"/>
                </a:solidFill>
                <a:latin typeface="Montserrat Classic Bold"/>
              </a:rPr>
              <a:t>10.800 Kg di vestiti usati smaltiti tramite azienda di riciclo</a:t>
            </a:r>
          </a:p>
        </p:txBody>
      </p:sp>
      <p:sp>
        <p:nvSpPr>
          <p:cNvPr id="12" name="TextBox 12"/>
          <p:cNvSpPr txBox="1"/>
          <p:nvPr/>
        </p:nvSpPr>
        <p:spPr>
          <a:xfrm>
            <a:off x="1028700" y="8240442"/>
            <a:ext cx="17929949" cy="620666"/>
          </a:xfrm>
          <a:prstGeom prst="rect">
            <a:avLst/>
          </a:prstGeom>
        </p:spPr>
        <p:txBody>
          <a:bodyPr lIns="0" tIns="0" rIns="0" bIns="0" rtlCol="0" anchor="t">
            <a:spAutoFit/>
          </a:bodyPr>
          <a:lstStyle/>
          <a:p>
            <a:pPr>
              <a:lnSpc>
                <a:spcPts val="5165"/>
              </a:lnSpc>
            </a:pPr>
            <a:r>
              <a:rPr lang="en-US" sz="3689" spc="36">
                <a:solidFill>
                  <a:srgbClr val="E2682A"/>
                </a:solidFill>
                <a:latin typeface="Montserrat Classic Bold"/>
              </a:rPr>
              <a:t>€ 38.234,61 Offerte ricevute e reinvestite in progetti di utilità sociale</a:t>
            </a:r>
          </a:p>
        </p:txBody>
      </p:sp>
      <p:sp>
        <p:nvSpPr>
          <p:cNvPr id="13" name="TextBox 13"/>
          <p:cNvSpPr txBox="1"/>
          <p:nvPr/>
        </p:nvSpPr>
        <p:spPr>
          <a:xfrm>
            <a:off x="2107322" y="5536592"/>
            <a:ext cx="15049434" cy="1384572"/>
          </a:xfrm>
          <a:prstGeom prst="rect">
            <a:avLst/>
          </a:prstGeom>
        </p:spPr>
        <p:txBody>
          <a:bodyPr lIns="0" tIns="0" rIns="0" bIns="0" rtlCol="0" anchor="t">
            <a:spAutoFit/>
          </a:bodyPr>
          <a:lstStyle/>
          <a:p>
            <a:pPr>
              <a:lnSpc>
                <a:spcPts val="5585"/>
              </a:lnSpc>
            </a:pPr>
            <a:r>
              <a:rPr lang="en-US" sz="3989" spc="39">
                <a:solidFill>
                  <a:srgbClr val="494E5F"/>
                </a:solidFill>
                <a:latin typeface="Montserrat Classic Bold"/>
              </a:rPr>
              <a:t>2 Collaborazioni con associazioni del territorio per l'apertura al pubblico</a:t>
            </a:r>
          </a:p>
        </p:txBody>
      </p:sp>
      <p:sp>
        <p:nvSpPr>
          <p:cNvPr id="14" name="TextBox 14"/>
          <p:cNvSpPr txBox="1"/>
          <p:nvPr/>
        </p:nvSpPr>
        <p:spPr>
          <a:xfrm>
            <a:off x="2107322" y="3873875"/>
            <a:ext cx="12880570" cy="662940"/>
          </a:xfrm>
          <a:prstGeom prst="rect">
            <a:avLst/>
          </a:prstGeom>
        </p:spPr>
        <p:txBody>
          <a:bodyPr lIns="0" tIns="0" rIns="0" bIns="0" rtlCol="0" anchor="t">
            <a:spAutoFit/>
          </a:bodyPr>
          <a:lstStyle/>
          <a:p>
            <a:pPr>
              <a:lnSpc>
                <a:spcPts val="5459"/>
              </a:lnSpc>
            </a:pPr>
            <a:r>
              <a:rPr lang="en-US" sz="3900" spc="39">
                <a:solidFill>
                  <a:srgbClr val="494E5F"/>
                </a:solidFill>
                <a:latin typeface="Montserrat Classic Bold"/>
              </a:rPr>
              <a:t>4.080 utenti che hanno visitato l'Emporio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12723709" y="10485983"/>
            <a:ext cx="22404652" cy="8950886"/>
            <a:chOff x="0" y="0"/>
            <a:chExt cx="35276568" cy="14093347"/>
          </a:xfrm>
        </p:grpSpPr>
        <p:sp>
          <p:nvSpPr>
            <p:cNvPr id="3" name="Freeform 3"/>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4" name="TextBox 4"/>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5" name="AutoShape 5"/>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39024" y="814192"/>
            <a:ext cx="1072284" cy="1452601"/>
          </a:xfrm>
          <a:prstGeom prst="rect">
            <a:avLst/>
          </a:prstGeom>
        </p:spPr>
      </p:pic>
      <p:sp>
        <p:nvSpPr>
          <p:cNvPr id="7" name="TextBox 7"/>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8" name="TextBox 8"/>
          <p:cNvSpPr txBox="1"/>
          <p:nvPr/>
        </p:nvSpPr>
        <p:spPr>
          <a:xfrm>
            <a:off x="7235815" y="728869"/>
            <a:ext cx="10382769" cy="506197"/>
          </a:xfrm>
          <a:prstGeom prst="rect">
            <a:avLst/>
          </a:prstGeom>
        </p:spPr>
        <p:txBody>
          <a:bodyPr lIns="0" tIns="0" rIns="0" bIns="0" rtlCol="0" anchor="t">
            <a:spAutoFit/>
          </a:bodyPr>
          <a:lstStyle/>
          <a:p>
            <a:pPr>
              <a:lnSpc>
                <a:spcPts val="4124"/>
              </a:lnSpc>
            </a:pPr>
            <a:r>
              <a:rPr lang="en-US" sz="2945" spc="206">
                <a:solidFill>
                  <a:srgbClr val="FFBD59"/>
                </a:solidFill>
                <a:latin typeface="Montserrat Classic Bold"/>
              </a:rPr>
              <a:t>ASSOCIAZIONI COINVOLTE PER LE DONAZIONI</a:t>
            </a:r>
          </a:p>
        </p:txBody>
      </p:sp>
      <p:sp>
        <p:nvSpPr>
          <p:cNvPr id="9" name="TextBox 9"/>
          <p:cNvSpPr txBox="1"/>
          <p:nvPr/>
        </p:nvSpPr>
        <p:spPr>
          <a:xfrm>
            <a:off x="633599" y="2737339"/>
            <a:ext cx="16984985" cy="389255"/>
          </a:xfrm>
          <a:prstGeom prst="rect">
            <a:avLst/>
          </a:prstGeom>
        </p:spPr>
        <p:txBody>
          <a:bodyPr lIns="0" tIns="0" rIns="0" bIns="0" rtlCol="0" anchor="t">
            <a:spAutoFit/>
          </a:bodyPr>
          <a:lstStyle/>
          <a:p>
            <a:pPr>
              <a:lnSpc>
                <a:spcPts val="3219"/>
              </a:lnSpc>
            </a:pPr>
            <a:r>
              <a:rPr lang="en-US" sz="2299" spc="22">
                <a:solidFill>
                  <a:srgbClr val="E2682A"/>
                </a:solidFill>
                <a:latin typeface="Montserrat Classic"/>
              </a:rPr>
              <a:t>HOT SPOT LAMPEDUSA - abbigliamento, coperte, cappelli, sciarpe, guanti, scarpe</a:t>
            </a:r>
          </a:p>
        </p:txBody>
      </p:sp>
      <p:sp>
        <p:nvSpPr>
          <p:cNvPr id="10" name="TextBox 10"/>
          <p:cNvSpPr txBox="1"/>
          <p:nvPr/>
        </p:nvSpPr>
        <p:spPr>
          <a:xfrm>
            <a:off x="633599" y="3282642"/>
            <a:ext cx="16984985" cy="389255"/>
          </a:xfrm>
          <a:prstGeom prst="rect">
            <a:avLst/>
          </a:prstGeom>
        </p:spPr>
        <p:txBody>
          <a:bodyPr lIns="0" tIns="0" rIns="0" bIns="0" rtlCol="0" anchor="t">
            <a:spAutoFit/>
          </a:bodyPr>
          <a:lstStyle/>
          <a:p>
            <a:pPr>
              <a:lnSpc>
                <a:spcPts val="3219"/>
              </a:lnSpc>
            </a:pPr>
            <a:r>
              <a:rPr lang="en-US" sz="2299" spc="22">
                <a:solidFill>
                  <a:srgbClr val="494E5F"/>
                </a:solidFill>
                <a:latin typeface="Montserrat Classic"/>
              </a:rPr>
              <a:t>DON DORIANO (RENCINE) - abbigliamento, scarpe, attrezzature da cucina, coperte, lenzuola, prodotti per l'igiene</a:t>
            </a:r>
          </a:p>
        </p:txBody>
      </p:sp>
      <p:sp>
        <p:nvSpPr>
          <p:cNvPr id="11" name="TextBox 11"/>
          <p:cNvSpPr txBox="1"/>
          <p:nvPr/>
        </p:nvSpPr>
        <p:spPr>
          <a:xfrm>
            <a:off x="633599" y="3824297"/>
            <a:ext cx="16984985" cy="789305"/>
          </a:xfrm>
          <a:prstGeom prst="rect">
            <a:avLst/>
          </a:prstGeom>
        </p:spPr>
        <p:txBody>
          <a:bodyPr lIns="0" tIns="0" rIns="0" bIns="0" rtlCol="0" anchor="t">
            <a:spAutoFit/>
          </a:bodyPr>
          <a:lstStyle/>
          <a:p>
            <a:pPr>
              <a:lnSpc>
                <a:spcPts val="3219"/>
              </a:lnSpc>
            </a:pPr>
            <a:r>
              <a:rPr lang="en-US" sz="2299" spc="22">
                <a:solidFill>
                  <a:srgbClr val="E2682A"/>
                </a:solidFill>
                <a:latin typeface="Montserrat Classic"/>
              </a:rPr>
              <a:t>FIGLI IN FAMIGLIA ONLUS (S. GIOVANNI A TEDUCCIO, NAPOLI) - abbigliamento, scarpe, mascherine, giochi, libri, attrezzatura da cucina, arredamento camera, asciugamani, sapone, cancelleria</a:t>
            </a:r>
          </a:p>
        </p:txBody>
      </p:sp>
      <p:sp>
        <p:nvSpPr>
          <p:cNvPr id="12" name="TextBox 12"/>
          <p:cNvSpPr txBox="1"/>
          <p:nvPr/>
        </p:nvSpPr>
        <p:spPr>
          <a:xfrm>
            <a:off x="633599" y="4754245"/>
            <a:ext cx="16984985" cy="389255"/>
          </a:xfrm>
          <a:prstGeom prst="rect">
            <a:avLst/>
          </a:prstGeom>
        </p:spPr>
        <p:txBody>
          <a:bodyPr lIns="0" tIns="0" rIns="0" bIns="0" rtlCol="0" anchor="t">
            <a:spAutoFit/>
          </a:bodyPr>
          <a:lstStyle/>
          <a:p>
            <a:pPr>
              <a:lnSpc>
                <a:spcPts val="3219"/>
              </a:lnSpc>
            </a:pPr>
            <a:r>
              <a:rPr lang="en-US" sz="2299" spc="22">
                <a:solidFill>
                  <a:srgbClr val="494E5F"/>
                </a:solidFill>
                <a:latin typeface="Montserrat Classic"/>
              </a:rPr>
              <a:t>LINEA D'OMBRA ODV (TRIESTE) - abbigliamento, scarpe, kit igienico, zaini</a:t>
            </a:r>
          </a:p>
        </p:txBody>
      </p:sp>
      <p:sp>
        <p:nvSpPr>
          <p:cNvPr id="13" name="TextBox 13"/>
          <p:cNvSpPr txBox="1"/>
          <p:nvPr/>
        </p:nvSpPr>
        <p:spPr>
          <a:xfrm>
            <a:off x="633599" y="5295900"/>
            <a:ext cx="16984985" cy="389255"/>
          </a:xfrm>
          <a:prstGeom prst="rect">
            <a:avLst/>
          </a:prstGeom>
        </p:spPr>
        <p:txBody>
          <a:bodyPr lIns="0" tIns="0" rIns="0" bIns="0" rtlCol="0" anchor="t">
            <a:spAutoFit/>
          </a:bodyPr>
          <a:lstStyle/>
          <a:p>
            <a:pPr>
              <a:lnSpc>
                <a:spcPts val="3219"/>
              </a:lnSpc>
            </a:pPr>
            <a:r>
              <a:rPr lang="en-US" sz="2299" spc="22">
                <a:solidFill>
                  <a:srgbClr val="E2682A"/>
                </a:solidFill>
                <a:latin typeface="Montserrat Classic"/>
              </a:rPr>
              <a:t>ASSOCIAZIONE GORIZIA - abbigliamento, coperte</a:t>
            </a:r>
          </a:p>
        </p:txBody>
      </p:sp>
      <p:sp>
        <p:nvSpPr>
          <p:cNvPr id="14" name="TextBox 14"/>
          <p:cNvSpPr txBox="1"/>
          <p:nvPr/>
        </p:nvSpPr>
        <p:spPr>
          <a:xfrm>
            <a:off x="651508" y="5678426"/>
            <a:ext cx="16984985" cy="789305"/>
          </a:xfrm>
          <a:prstGeom prst="rect">
            <a:avLst/>
          </a:prstGeom>
        </p:spPr>
        <p:txBody>
          <a:bodyPr lIns="0" tIns="0" rIns="0" bIns="0" rtlCol="0" anchor="t">
            <a:spAutoFit/>
          </a:bodyPr>
          <a:lstStyle/>
          <a:p>
            <a:pPr>
              <a:lnSpc>
                <a:spcPts val="3219"/>
              </a:lnSpc>
            </a:pPr>
            <a:r>
              <a:rPr lang="en-US" sz="2299" spc="22">
                <a:solidFill>
                  <a:srgbClr val="494E5F"/>
                </a:solidFill>
                <a:latin typeface="Montserrat Classic"/>
              </a:rPr>
              <a:t>DON MASSIMO BIANCALANI (VICOFARO) - abbigliamento, scarpe, materassi, lenzuola, asciugamani, mascherine, sapone</a:t>
            </a:r>
          </a:p>
        </p:txBody>
      </p:sp>
      <p:sp>
        <p:nvSpPr>
          <p:cNvPr id="15" name="TextBox 15"/>
          <p:cNvSpPr txBox="1"/>
          <p:nvPr/>
        </p:nvSpPr>
        <p:spPr>
          <a:xfrm>
            <a:off x="633599" y="6458206"/>
            <a:ext cx="16984985" cy="389255"/>
          </a:xfrm>
          <a:prstGeom prst="rect">
            <a:avLst/>
          </a:prstGeom>
        </p:spPr>
        <p:txBody>
          <a:bodyPr lIns="0" tIns="0" rIns="0" bIns="0" rtlCol="0" anchor="t">
            <a:spAutoFit/>
          </a:bodyPr>
          <a:lstStyle/>
          <a:p>
            <a:pPr>
              <a:lnSpc>
                <a:spcPts val="3219"/>
              </a:lnSpc>
            </a:pPr>
            <a:r>
              <a:rPr lang="en-US" sz="2299" spc="22">
                <a:solidFill>
                  <a:srgbClr val="E2682A"/>
                </a:solidFill>
                <a:latin typeface="Montserrat Classic"/>
              </a:rPr>
              <a:t>PANTAGRUEL (SCANDICCI) - abbigliamento, scarpe, asciugamani, mascherine, sapone</a:t>
            </a:r>
          </a:p>
        </p:txBody>
      </p:sp>
      <p:sp>
        <p:nvSpPr>
          <p:cNvPr id="16" name="TextBox 16"/>
          <p:cNvSpPr txBox="1"/>
          <p:nvPr/>
        </p:nvSpPr>
        <p:spPr>
          <a:xfrm>
            <a:off x="651508" y="6837936"/>
            <a:ext cx="16984985" cy="789305"/>
          </a:xfrm>
          <a:prstGeom prst="rect">
            <a:avLst/>
          </a:prstGeom>
        </p:spPr>
        <p:txBody>
          <a:bodyPr lIns="0" tIns="0" rIns="0" bIns="0" rtlCol="0" anchor="t">
            <a:spAutoFit/>
          </a:bodyPr>
          <a:lstStyle/>
          <a:p>
            <a:pPr>
              <a:lnSpc>
                <a:spcPts val="3219"/>
              </a:lnSpc>
            </a:pPr>
            <a:r>
              <a:rPr lang="en-US" sz="2299" spc="22">
                <a:solidFill>
                  <a:srgbClr val="494E5F"/>
                </a:solidFill>
                <a:latin typeface="Montserrat Classic"/>
              </a:rPr>
              <a:t>ASSOCIAZIONE IL CENACOLO (MAROPATI - RC) - abbigliamento, attrezzature infanzia, materiale scolastico, giochi, libri</a:t>
            </a:r>
          </a:p>
        </p:txBody>
      </p:sp>
      <p:sp>
        <p:nvSpPr>
          <p:cNvPr id="17" name="TextBox 17"/>
          <p:cNvSpPr txBox="1"/>
          <p:nvPr/>
        </p:nvSpPr>
        <p:spPr>
          <a:xfrm>
            <a:off x="633599" y="7617717"/>
            <a:ext cx="16984985" cy="389255"/>
          </a:xfrm>
          <a:prstGeom prst="rect">
            <a:avLst/>
          </a:prstGeom>
        </p:spPr>
        <p:txBody>
          <a:bodyPr lIns="0" tIns="0" rIns="0" bIns="0" rtlCol="0" anchor="t">
            <a:spAutoFit/>
          </a:bodyPr>
          <a:lstStyle/>
          <a:p>
            <a:pPr>
              <a:lnSpc>
                <a:spcPts val="3219"/>
              </a:lnSpc>
            </a:pPr>
            <a:r>
              <a:rPr lang="en-US" sz="2299" spc="22">
                <a:solidFill>
                  <a:srgbClr val="E2682A"/>
                </a:solidFill>
                <a:latin typeface="Montserrat Classic"/>
              </a:rPr>
              <a:t>RIFUGIO FRATERNITA' MASSI (OULX) - abbigliamento, zaini, doposci, guanti da sci, scarpe</a:t>
            </a:r>
          </a:p>
        </p:txBody>
      </p:sp>
      <p:sp>
        <p:nvSpPr>
          <p:cNvPr id="18" name="TextBox 18"/>
          <p:cNvSpPr txBox="1"/>
          <p:nvPr/>
        </p:nvSpPr>
        <p:spPr>
          <a:xfrm>
            <a:off x="651508" y="7997447"/>
            <a:ext cx="16984985" cy="389255"/>
          </a:xfrm>
          <a:prstGeom prst="rect">
            <a:avLst/>
          </a:prstGeom>
        </p:spPr>
        <p:txBody>
          <a:bodyPr lIns="0" tIns="0" rIns="0" bIns="0" rtlCol="0" anchor="t">
            <a:spAutoFit/>
          </a:bodyPr>
          <a:lstStyle/>
          <a:p>
            <a:pPr>
              <a:lnSpc>
                <a:spcPts val="3219"/>
              </a:lnSpc>
            </a:pPr>
            <a:r>
              <a:rPr lang="en-US" sz="2299" spc="22">
                <a:solidFill>
                  <a:srgbClr val="494E5F"/>
                </a:solidFill>
                <a:latin typeface="Montserrat Classic"/>
              </a:rPr>
              <a:t>ZIA CATERINA (FIRENZE) - cancelleria, giochi, peluches</a:t>
            </a:r>
          </a:p>
        </p:txBody>
      </p:sp>
      <p:sp>
        <p:nvSpPr>
          <p:cNvPr id="19" name="TextBox 19"/>
          <p:cNvSpPr txBox="1"/>
          <p:nvPr/>
        </p:nvSpPr>
        <p:spPr>
          <a:xfrm>
            <a:off x="633599" y="8377177"/>
            <a:ext cx="16984985" cy="389255"/>
          </a:xfrm>
          <a:prstGeom prst="rect">
            <a:avLst/>
          </a:prstGeom>
        </p:spPr>
        <p:txBody>
          <a:bodyPr lIns="0" tIns="0" rIns="0" bIns="0" rtlCol="0" anchor="t">
            <a:spAutoFit/>
          </a:bodyPr>
          <a:lstStyle/>
          <a:p>
            <a:pPr>
              <a:lnSpc>
                <a:spcPts val="3219"/>
              </a:lnSpc>
            </a:pPr>
            <a:r>
              <a:rPr lang="en-US" sz="2299" spc="22">
                <a:solidFill>
                  <a:srgbClr val="E2682A"/>
                </a:solidFill>
                <a:latin typeface="Montserrat Classic"/>
              </a:rPr>
              <a:t>PARROCCHIA SAN ROCCO A PILLI - abbigliamento, coperte, scarpe, attrezzature cucina, lenzuola, prodotti igiene</a:t>
            </a:r>
          </a:p>
        </p:txBody>
      </p:sp>
      <p:sp>
        <p:nvSpPr>
          <p:cNvPr id="20" name="TextBox 20"/>
          <p:cNvSpPr txBox="1"/>
          <p:nvPr/>
        </p:nvSpPr>
        <p:spPr>
          <a:xfrm>
            <a:off x="633599" y="8718807"/>
            <a:ext cx="16984985" cy="389255"/>
          </a:xfrm>
          <a:prstGeom prst="rect">
            <a:avLst/>
          </a:prstGeom>
        </p:spPr>
        <p:txBody>
          <a:bodyPr lIns="0" tIns="0" rIns="0" bIns="0" rtlCol="0" anchor="t">
            <a:spAutoFit/>
          </a:bodyPr>
          <a:lstStyle/>
          <a:p>
            <a:pPr>
              <a:lnSpc>
                <a:spcPts val="3219"/>
              </a:lnSpc>
            </a:pPr>
            <a:r>
              <a:rPr lang="en-US" sz="2299" spc="22">
                <a:solidFill>
                  <a:srgbClr val="494E5F"/>
                </a:solidFill>
                <a:latin typeface="Montserrat Classic"/>
              </a:rPr>
              <a:t>KIRIKUCI (S. ROCCO A PILLI) - stoffe, fili, bottoni</a:t>
            </a:r>
          </a:p>
        </p:txBody>
      </p:sp>
      <p:sp>
        <p:nvSpPr>
          <p:cNvPr id="21" name="TextBox 21"/>
          <p:cNvSpPr txBox="1"/>
          <p:nvPr/>
        </p:nvSpPr>
        <p:spPr>
          <a:xfrm>
            <a:off x="633599" y="9171445"/>
            <a:ext cx="16984985" cy="389255"/>
          </a:xfrm>
          <a:prstGeom prst="rect">
            <a:avLst/>
          </a:prstGeom>
        </p:spPr>
        <p:txBody>
          <a:bodyPr lIns="0" tIns="0" rIns="0" bIns="0" rtlCol="0" anchor="t">
            <a:spAutoFit/>
          </a:bodyPr>
          <a:lstStyle/>
          <a:p>
            <a:pPr>
              <a:lnSpc>
                <a:spcPts val="3219"/>
              </a:lnSpc>
            </a:pPr>
            <a:r>
              <a:rPr lang="en-US" sz="2299" spc="22">
                <a:solidFill>
                  <a:srgbClr val="E2682A"/>
                </a:solidFill>
                <a:latin typeface="Montserrat Classic"/>
              </a:rPr>
              <a:t>LA CORTE DEI MIRACOLI (SIENA) - abbigliamento, coperte, attrezzature da cucina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12723709" y="10485983"/>
            <a:ext cx="22404652" cy="8950886"/>
            <a:chOff x="0" y="0"/>
            <a:chExt cx="35276568" cy="14093347"/>
          </a:xfrm>
        </p:grpSpPr>
        <p:sp>
          <p:nvSpPr>
            <p:cNvPr id="3" name="Freeform 3"/>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4" name="TextBox 4"/>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5" name="AutoShape 5"/>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39024" y="814192"/>
            <a:ext cx="1072284" cy="1452601"/>
          </a:xfrm>
          <a:prstGeom prst="rect">
            <a:avLst/>
          </a:prstGeom>
        </p:spPr>
      </p:pic>
      <p:sp>
        <p:nvSpPr>
          <p:cNvPr id="7" name="TextBox 7"/>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8" name="TextBox 8"/>
          <p:cNvSpPr txBox="1"/>
          <p:nvPr/>
        </p:nvSpPr>
        <p:spPr>
          <a:xfrm>
            <a:off x="7235815" y="728869"/>
            <a:ext cx="10382769" cy="506197"/>
          </a:xfrm>
          <a:prstGeom prst="rect">
            <a:avLst/>
          </a:prstGeom>
        </p:spPr>
        <p:txBody>
          <a:bodyPr lIns="0" tIns="0" rIns="0" bIns="0" rtlCol="0" anchor="t">
            <a:spAutoFit/>
          </a:bodyPr>
          <a:lstStyle/>
          <a:p>
            <a:pPr>
              <a:lnSpc>
                <a:spcPts val="4124"/>
              </a:lnSpc>
            </a:pPr>
            <a:r>
              <a:rPr lang="en-US" sz="2945" spc="206">
                <a:solidFill>
                  <a:srgbClr val="FFBD59"/>
                </a:solidFill>
                <a:latin typeface="Montserrat Classic Bold"/>
              </a:rPr>
              <a:t>ASSOCIAZIONI COINVOLTE PER LE DONAZIONI</a:t>
            </a:r>
          </a:p>
        </p:txBody>
      </p:sp>
      <p:sp>
        <p:nvSpPr>
          <p:cNvPr id="9" name="TextBox 9"/>
          <p:cNvSpPr txBox="1"/>
          <p:nvPr/>
        </p:nvSpPr>
        <p:spPr>
          <a:xfrm>
            <a:off x="651508" y="2817186"/>
            <a:ext cx="16984985" cy="389255"/>
          </a:xfrm>
          <a:prstGeom prst="rect">
            <a:avLst/>
          </a:prstGeom>
        </p:spPr>
        <p:txBody>
          <a:bodyPr lIns="0" tIns="0" rIns="0" bIns="0" rtlCol="0" anchor="t">
            <a:spAutoFit/>
          </a:bodyPr>
          <a:lstStyle/>
          <a:p>
            <a:pPr>
              <a:lnSpc>
                <a:spcPts val="3219"/>
              </a:lnSpc>
            </a:pPr>
            <a:r>
              <a:rPr lang="en-US" sz="2299" spc="22">
                <a:solidFill>
                  <a:srgbClr val="494E5F"/>
                </a:solidFill>
                <a:latin typeface="Montserrat Classic"/>
              </a:rPr>
              <a:t>EMERGENZA PAKISTANI SIENA - abbigliamento, coperte, scarpe, zaini</a:t>
            </a:r>
          </a:p>
        </p:txBody>
      </p:sp>
      <p:sp>
        <p:nvSpPr>
          <p:cNvPr id="10" name="TextBox 10"/>
          <p:cNvSpPr txBox="1"/>
          <p:nvPr/>
        </p:nvSpPr>
        <p:spPr>
          <a:xfrm>
            <a:off x="633599" y="3282642"/>
            <a:ext cx="17454711" cy="389255"/>
          </a:xfrm>
          <a:prstGeom prst="rect">
            <a:avLst/>
          </a:prstGeom>
        </p:spPr>
        <p:txBody>
          <a:bodyPr lIns="0" tIns="0" rIns="0" bIns="0" rtlCol="0" anchor="t">
            <a:spAutoFit/>
          </a:bodyPr>
          <a:lstStyle/>
          <a:p>
            <a:pPr>
              <a:lnSpc>
                <a:spcPts val="3219"/>
              </a:lnSpc>
            </a:pPr>
            <a:r>
              <a:rPr lang="en-US" sz="2299" spc="22">
                <a:solidFill>
                  <a:srgbClr val="E2682A"/>
                </a:solidFill>
                <a:latin typeface="Montserrat Classic"/>
              </a:rPr>
              <a:t>CARITAS (PARROCCHIA S. MARIA AL GIGLIO MONTVARCHI) - mobili, attrezzature da cucina, abbigliamento, materassi</a:t>
            </a:r>
          </a:p>
        </p:txBody>
      </p:sp>
      <p:sp>
        <p:nvSpPr>
          <p:cNvPr id="11" name="TextBox 11"/>
          <p:cNvSpPr txBox="1"/>
          <p:nvPr/>
        </p:nvSpPr>
        <p:spPr>
          <a:xfrm>
            <a:off x="633599" y="3824297"/>
            <a:ext cx="16984985" cy="389255"/>
          </a:xfrm>
          <a:prstGeom prst="rect">
            <a:avLst/>
          </a:prstGeom>
        </p:spPr>
        <p:txBody>
          <a:bodyPr lIns="0" tIns="0" rIns="0" bIns="0" rtlCol="0" anchor="t">
            <a:spAutoFit/>
          </a:bodyPr>
          <a:lstStyle/>
          <a:p>
            <a:pPr>
              <a:lnSpc>
                <a:spcPts val="3219"/>
              </a:lnSpc>
            </a:pPr>
            <a:r>
              <a:rPr lang="en-US" sz="2299" spc="22">
                <a:solidFill>
                  <a:srgbClr val="494E5F"/>
                </a:solidFill>
                <a:latin typeface="Montserrat Classic"/>
              </a:rPr>
              <a:t>BLACK AND WHITE (CASTELVOLTURNO) - mascherina, giochi, cancelleria, articoli da regalo, libri</a:t>
            </a:r>
          </a:p>
        </p:txBody>
      </p:sp>
      <p:sp>
        <p:nvSpPr>
          <p:cNvPr id="12" name="TextBox 12"/>
          <p:cNvSpPr txBox="1"/>
          <p:nvPr/>
        </p:nvSpPr>
        <p:spPr>
          <a:xfrm>
            <a:off x="633599" y="4290316"/>
            <a:ext cx="16984985" cy="389255"/>
          </a:xfrm>
          <a:prstGeom prst="rect">
            <a:avLst/>
          </a:prstGeom>
        </p:spPr>
        <p:txBody>
          <a:bodyPr lIns="0" tIns="0" rIns="0" bIns="0" rtlCol="0" anchor="t">
            <a:spAutoFit/>
          </a:bodyPr>
          <a:lstStyle/>
          <a:p>
            <a:pPr>
              <a:lnSpc>
                <a:spcPts val="3219"/>
              </a:lnSpc>
            </a:pPr>
            <a:r>
              <a:rPr lang="en-US" sz="2299" spc="22">
                <a:solidFill>
                  <a:srgbClr val="E2682A"/>
                </a:solidFill>
                <a:latin typeface="Montserrat Classic"/>
              </a:rPr>
              <a:t>ASSOCIAZIONE VOLONTARIATO JERRY ESSAN MASSLO (CASTELVOLTURNO) - abbigliamento, scarpe</a:t>
            </a:r>
          </a:p>
        </p:txBody>
      </p:sp>
      <p:sp>
        <p:nvSpPr>
          <p:cNvPr id="13" name="TextBox 13"/>
          <p:cNvSpPr txBox="1"/>
          <p:nvPr/>
        </p:nvSpPr>
        <p:spPr>
          <a:xfrm>
            <a:off x="633599" y="4774821"/>
            <a:ext cx="16984985" cy="389255"/>
          </a:xfrm>
          <a:prstGeom prst="rect">
            <a:avLst/>
          </a:prstGeom>
        </p:spPr>
        <p:txBody>
          <a:bodyPr lIns="0" tIns="0" rIns="0" bIns="0" rtlCol="0" anchor="t">
            <a:spAutoFit/>
          </a:bodyPr>
          <a:lstStyle/>
          <a:p>
            <a:pPr>
              <a:lnSpc>
                <a:spcPts val="3219"/>
              </a:lnSpc>
            </a:pPr>
            <a:r>
              <a:rPr lang="en-US" sz="2299" spc="22">
                <a:solidFill>
                  <a:srgbClr val="494E5F"/>
                </a:solidFill>
                <a:latin typeface="Montserrat Classic"/>
              </a:rPr>
              <a:t>PARROCCHIA DI SAN PANCRAZIO - abbigliamento bimbi, giochi</a:t>
            </a:r>
          </a:p>
        </p:txBody>
      </p:sp>
      <p:sp>
        <p:nvSpPr>
          <p:cNvPr id="14" name="TextBox 14"/>
          <p:cNvSpPr txBox="1"/>
          <p:nvPr/>
        </p:nvSpPr>
        <p:spPr>
          <a:xfrm>
            <a:off x="651508" y="5212054"/>
            <a:ext cx="16984985" cy="389255"/>
          </a:xfrm>
          <a:prstGeom prst="rect">
            <a:avLst/>
          </a:prstGeom>
        </p:spPr>
        <p:txBody>
          <a:bodyPr lIns="0" tIns="0" rIns="0" bIns="0" rtlCol="0" anchor="t">
            <a:spAutoFit/>
          </a:bodyPr>
          <a:lstStyle/>
          <a:p>
            <a:pPr>
              <a:lnSpc>
                <a:spcPts val="3219"/>
              </a:lnSpc>
            </a:pPr>
            <a:r>
              <a:rPr lang="en-US" sz="2299" spc="22">
                <a:solidFill>
                  <a:srgbClr val="E2682A"/>
                </a:solidFill>
                <a:latin typeface="Montserrat Classic"/>
              </a:rPr>
              <a:t>PARROCCHIA DI S. ANDREA IN PERCUSSINA - oggettistica per mercatino</a:t>
            </a:r>
          </a:p>
        </p:txBody>
      </p:sp>
      <p:sp>
        <p:nvSpPr>
          <p:cNvPr id="15" name="TextBox 15"/>
          <p:cNvSpPr txBox="1"/>
          <p:nvPr/>
        </p:nvSpPr>
        <p:spPr>
          <a:xfrm>
            <a:off x="651508" y="5696206"/>
            <a:ext cx="16984985" cy="389255"/>
          </a:xfrm>
          <a:prstGeom prst="rect">
            <a:avLst/>
          </a:prstGeom>
        </p:spPr>
        <p:txBody>
          <a:bodyPr lIns="0" tIns="0" rIns="0" bIns="0" rtlCol="0" anchor="t">
            <a:spAutoFit/>
          </a:bodyPr>
          <a:lstStyle/>
          <a:p>
            <a:pPr>
              <a:lnSpc>
                <a:spcPts val="3219"/>
              </a:lnSpc>
            </a:pPr>
            <a:r>
              <a:rPr lang="en-US" sz="2299" spc="22">
                <a:solidFill>
                  <a:srgbClr val="494E5F"/>
                </a:solidFill>
                <a:latin typeface="Montserrat Classic"/>
              </a:rPr>
              <a:t>LUDOTECA DI CHIESANUOVA - libri, giochi</a:t>
            </a:r>
          </a:p>
        </p:txBody>
      </p:sp>
      <p:sp>
        <p:nvSpPr>
          <p:cNvPr id="16" name="TextBox 16"/>
          <p:cNvSpPr txBox="1"/>
          <p:nvPr/>
        </p:nvSpPr>
        <p:spPr>
          <a:xfrm>
            <a:off x="633599" y="6114036"/>
            <a:ext cx="16984985" cy="389255"/>
          </a:xfrm>
          <a:prstGeom prst="rect">
            <a:avLst/>
          </a:prstGeom>
        </p:spPr>
        <p:txBody>
          <a:bodyPr lIns="0" tIns="0" rIns="0" bIns="0" rtlCol="0" anchor="t">
            <a:spAutoFit/>
          </a:bodyPr>
          <a:lstStyle/>
          <a:p>
            <a:pPr>
              <a:lnSpc>
                <a:spcPts val="3219"/>
              </a:lnSpc>
            </a:pPr>
            <a:r>
              <a:rPr lang="en-US" sz="2299" spc="22">
                <a:solidFill>
                  <a:srgbClr val="E2682A"/>
                </a:solidFill>
                <a:latin typeface="Montserrat Classic"/>
              </a:rPr>
              <a:t>ASILO VINCENZO CORTI - giochi, libri</a:t>
            </a:r>
          </a:p>
        </p:txBody>
      </p:sp>
      <p:sp>
        <p:nvSpPr>
          <p:cNvPr id="17" name="TextBox 17"/>
          <p:cNvSpPr txBox="1"/>
          <p:nvPr/>
        </p:nvSpPr>
        <p:spPr>
          <a:xfrm>
            <a:off x="651508" y="6541392"/>
            <a:ext cx="16984985" cy="389255"/>
          </a:xfrm>
          <a:prstGeom prst="rect">
            <a:avLst/>
          </a:prstGeom>
        </p:spPr>
        <p:txBody>
          <a:bodyPr lIns="0" tIns="0" rIns="0" bIns="0" rtlCol="0" anchor="t">
            <a:spAutoFit/>
          </a:bodyPr>
          <a:lstStyle/>
          <a:p>
            <a:pPr>
              <a:lnSpc>
                <a:spcPts val="3219"/>
              </a:lnSpc>
            </a:pPr>
            <a:r>
              <a:rPr lang="en-US" sz="2299" spc="22">
                <a:solidFill>
                  <a:srgbClr val="494E5F"/>
                </a:solidFill>
                <a:latin typeface="Montserrat Classic"/>
              </a:rPr>
              <a:t>SCUOLA INFANZIA MARCIALLA E TAVARNELLE - libri, giochi</a:t>
            </a:r>
          </a:p>
        </p:txBody>
      </p:sp>
      <p:sp>
        <p:nvSpPr>
          <p:cNvPr id="18" name="TextBox 18"/>
          <p:cNvSpPr txBox="1"/>
          <p:nvPr/>
        </p:nvSpPr>
        <p:spPr>
          <a:xfrm>
            <a:off x="651508" y="6968747"/>
            <a:ext cx="16984985" cy="389255"/>
          </a:xfrm>
          <a:prstGeom prst="rect">
            <a:avLst/>
          </a:prstGeom>
        </p:spPr>
        <p:txBody>
          <a:bodyPr lIns="0" tIns="0" rIns="0" bIns="0" rtlCol="0" anchor="t">
            <a:spAutoFit/>
          </a:bodyPr>
          <a:lstStyle/>
          <a:p>
            <a:pPr>
              <a:lnSpc>
                <a:spcPts val="3219"/>
              </a:lnSpc>
            </a:pPr>
            <a:r>
              <a:rPr lang="en-US" sz="2299" spc="22">
                <a:solidFill>
                  <a:srgbClr val="E2682A"/>
                </a:solidFill>
                <a:latin typeface="Montserrat Classic"/>
              </a:rPr>
              <a:t>SCUOLA DI PALERMO (QUARTIERE ZEN) - cancelleria, libri, materiale scolastico</a:t>
            </a:r>
          </a:p>
        </p:txBody>
      </p:sp>
      <p:sp>
        <p:nvSpPr>
          <p:cNvPr id="19" name="TextBox 19"/>
          <p:cNvSpPr txBox="1"/>
          <p:nvPr/>
        </p:nvSpPr>
        <p:spPr>
          <a:xfrm>
            <a:off x="633599" y="7416422"/>
            <a:ext cx="16984985" cy="389255"/>
          </a:xfrm>
          <a:prstGeom prst="rect">
            <a:avLst/>
          </a:prstGeom>
        </p:spPr>
        <p:txBody>
          <a:bodyPr lIns="0" tIns="0" rIns="0" bIns="0" rtlCol="0" anchor="t">
            <a:spAutoFit/>
          </a:bodyPr>
          <a:lstStyle/>
          <a:p>
            <a:pPr>
              <a:lnSpc>
                <a:spcPts val="3219"/>
              </a:lnSpc>
            </a:pPr>
            <a:r>
              <a:rPr lang="en-US" sz="2299" spc="22">
                <a:solidFill>
                  <a:srgbClr val="494E5F"/>
                </a:solidFill>
                <a:latin typeface="Montserrat Classic"/>
              </a:rPr>
              <a:t>SCAMPIA - mascherine</a:t>
            </a:r>
          </a:p>
        </p:txBody>
      </p:sp>
      <p:sp>
        <p:nvSpPr>
          <p:cNvPr id="20" name="TextBox 20"/>
          <p:cNvSpPr txBox="1"/>
          <p:nvPr/>
        </p:nvSpPr>
        <p:spPr>
          <a:xfrm>
            <a:off x="633599" y="7856418"/>
            <a:ext cx="16984985" cy="389255"/>
          </a:xfrm>
          <a:prstGeom prst="rect">
            <a:avLst/>
          </a:prstGeom>
        </p:spPr>
        <p:txBody>
          <a:bodyPr lIns="0" tIns="0" rIns="0" bIns="0" rtlCol="0" anchor="t">
            <a:spAutoFit/>
          </a:bodyPr>
          <a:lstStyle/>
          <a:p>
            <a:pPr>
              <a:lnSpc>
                <a:spcPts val="3219"/>
              </a:lnSpc>
            </a:pPr>
            <a:r>
              <a:rPr lang="en-US" sz="2299" spc="22">
                <a:solidFill>
                  <a:srgbClr val="E2682A"/>
                </a:solidFill>
                <a:latin typeface="Montserrat Classic"/>
              </a:rPr>
              <a:t>CENTRO MISSIONARIO MEDICINALI (FIRENZE) - mascherine</a:t>
            </a:r>
          </a:p>
        </p:txBody>
      </p:sp>
      <p:sp>
        <p:nvSpPr>
          <p:cNvPr id="21" name="TextBox 21"/>
          <p:cNvSpPr txBox="1"/>
          <p:nvPr/>
        </p:nvSpPr>
        <p:spPr>
          <a:xfrm>
            <a:off x="633599" y="8274249"/>
            <a:ext cx="17298135" cy="389255"/>
          </a:xfrm>
          <a:prstGeom prst="rect">
            <a:avLst/>
          </a:prstGeom>
        </p:spPr>
        <p:txBody>
          <a:bodyPr lIns="0" tIns="0" rIns="0" bIns="0" rtlCol="0" anchor="t">
            <a:spAutoFit/>
          </a:bodyPr>
          <a:lstStyle/>
          <a:p>
            <a:pPr>
              <a:lnSpc>
                <a:spcPts val="3219"/>
              </a:lnSpc>
            </a:pPr>
            <a:r>
              <a:rPr lang="en-US" sz="2299" spc="22">
                <a:solidFill>
                  <a:srgbClr val="494E5F"/>
                </a:solidFill>
                <a:latin typeface="Montserrat Classic"/>
              </a:rPr>
              <a:t>PADRE VALER SCILIAN (COMUNITA' GRECO ORTODOSSA FIRENZE) - abbigliamento, scarpe, mascherine, giochi, libri</a:t>
            </a:r>
          </a:p>
        </p:txBody>
      </p:sp>
      <p:sp>
        <p:nvSpPr>
          <p:cNvPr id="22" name="TextBox 22"/>
          <p:cNvSpPr txBox="1"/>
          <p:nvPr/>
        </p:nvSpPr>
        <p:spPr>
          <a:xfrm>
            <a:off x="651508" y="8711129"/>
            <a:ext cx="17298135" cy="389255"/>
          </a:xfrm>
          <a:prstGeom prst="rect">
            <a:avLst/>
          </a:prstGeom>
        </p:spPr>
        <p:txBody>
          <a:bodyPr lIns="0" tIns="0" rIns="0" bIns="0" rtlCol="0" anchor="t">
            <a:spAutoFit/>
          </a:bodyPr>
          <a:lstStyle/>
          <a:p>
            <a:pPr>
              <a:lnSpc>
                <a:spcPts val="3219"/>
              </a:lnSpc>
            </a:pPr>
            <a:r>
              <a:rPr lang="en-US" sz="2299" spc="22">
                <a:solidFill>
                  <a:srgbClr val="E2682A"/>
                </a:solidFill>
                <a:latin typeface="Montserrat Classic"/>
              </a:rPr>
              <a:t>CUCINE POPOLARI (BOLOGNA) - attrezzature cucina</a:t>
            </a:r>
          </a:p>
        </p:txBody>
      </p:sp>
      <p:sp>
        <p:nvSpPr>
          <p:cNvPr id="23" name="TextBox 23"/>
          <p:cNvSpPr txBox="1"/>
          <p:nvPr/>
        </p:nvSpPr>
        <p:spPr>
          <a:xfrm>
            <a:off x="633599" y="9148009"/>
            <a:ext cx="17298135" cy="389255"/>
          </a:xfrm>
          <a:prstGeom prst="rect">
            <a:avLst/>
          </a:prstGeom>
        </p:spPr>
        <p:txBody>
          <a:bodyPr lIns="0" tIns="0" rIns="0" bIns="0" rtlCol="0" anchor="t">
            <a:spAutoFit/>
          </a:bodyPr>
          <a:lstStyle/>
          <a:p>
            <a:pPr>
              <a:lnSpc>
                <a:spcPts val="3219"/>
              </a:lnSpc>
            </a:pPr>
            <a:r>
              <a:rPr lang="en-US" sz="2299" spc="22">
                <a:solidFill>
                  <a:srgbClr val="494E5F"/>
                </a:solidFill>
                <a:latin typeface="Montserrat Classic"/>
              </a:rPr>
              <a:t>SUOR LUCIA (RIONE SANITA' NAPOLI) - abbigliamento bimbi, materiale scolastico, libri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12723709" y="10485983"/>
            <a:ext cx="22404652" cy="8950886"/>
            <a:chOff x="0" y="0"/>
            <a:chExt cx="35276568" cy="14093347"/>
          </a:xfrm>
        </p:grpSpPr>
        <p:sp>
          <p:nvSpPr>
            <p:cNvPr id="3" name="Freeform 3"/>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4" name="TextBox 4"/>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5" name="AutoShape 5"/>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39024" y="814192"/>
            <a:ext cx="1072284" cy="1452601"/>
          </a:xfrm>
          <a:prstGeom prst="rect">
            <a:avLst/>
          </a:prstGeom>
        </p:spPr>
      </p:pic>
      <p:sp>
        <p:nvSpPr>
          <p:cNvPr id="7" name="TextBox 7"/>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8" name="TextBox 8"/>
          <p:cNvSpPr txBox="1"/>
          <p:nvPr/>
        </p:nvSpPr>
        <p:spPr>
          <a:xfrm>
            <a:off x="7235815" y="728869"/>
            <a:ext cx="10382769" cy="506197"/>
          </a:xfrm>
          <a:prstGeom prst="rect">
            <a:avLst/>
          </a:prstGeom>
        </p:spPr>
        <p:txBody>
          <a:bodyPr lIns="0" tIns="0" rIns="0" bIns="0" rtlCol="0" anchor="t">
            <a:spAutoFit/>
          </a:bodyPr>
          <a:lstStyle/>
          <a:p>
            <a:pPr>
              <a:lnSpc>
                <a:spcPts val="4124"/>
              </a:lnSpc>
            </a:pPr>
            <a:r>
              <a:rPr lang="en-US" sz="2945" spc="206">
                <a:solidFill>
                  <a:srgbClr val="FFBD59"/>
                </a:solidFill>
                <a:latin typeface="Montserrat Classic Bold"/>
              </a:rPr>
              <a:t>ASSOCIAZIONI COINVOLTE PER LE DONAZIONI</a:t>
            </a:r>
          </a:p>
        </p:txBody>
      </p:sp>
      <p:sp>
        <p:nvSpPr>
          <p:cNvPr id="9" name="TextBox 9"/>
          <p:cNvSpPr txBox="1"/>
          <p:nvPr/>
        </p:nvSpPr>
        <p:spPr>
          <a:xfrm>
            <a:off x="523997" y="2817186"/>
            <a:ext cx="16984985" cy="389255"/>
          </a:xfrm>
          <a:prstGeom prst="rect">
            <a:avLst/>
          </a:prstGeom>
        </p:spPr>
        <p:txBody>
          <a:bodyPr lIns="0" tIns="0" rIns="0" bIns="0" rtlCol="0" anchor="t">
            <a:spAutoFit/>
          </a:bodyPr>
          <a:lstStyle/>
          <a:p>
            <a:pPr>
              <a:lnSpc>
                <a:spcPts val="3219"/>
              </a:lnSpc>
            </a:pPr>
            <a:r>
              <a:rPr lang="en-US" sz="2299" spc="22">
                <a:solidFill>
                  <a:srgbClr val="E2682A"/>
                </a:solidFill>
                <a:latin typeface="Montserrat Classic"/>
              </a:rPr>
              <a:t> CENTRO DI AIUTO ALLA VITA (FIRENZE) - abbigliamento, attrezzatura neonato</a:t>
            </a:r>
          </a:p>
        </p:txBody>
      </p:sp>
      <p:sp>
        <p:nvSpPr>
          <p:cNvPr id="10" name="TextBox 10"/>
          <p:cNvSpPr txBox="1"/>
          <p:nvPr/>
        </p:nvSpPr>
        <p:spPr>
          <a:xfrm>
            <a:off x="633599" y="3282642"/>
            <a:ext cx="17454711" cy="389255"/>
          </a:xfrm>
          <a:prstGeom prst="rect">
            <a:avLst/>
          </a:prstGeom>
        </p:spPr>
        <p:txBody>
          <a:bodyPr lIns="0" tIns="0" rIns="0" bIns="0" rtlCol="0" anchor="t">
            <a:spAutoFit/>
          </a:bodyPr>
          <a:lstStyle/>
          <a:p>
            <a:pPr>
              <a:lnSpc>
                <a:spcPts val="3219"/>
              </a:lnSpc>
            </a:pPr>
            <a:r>
              <a:rPr lang="en-US" sz="2299" spc="22">
                <a:solidFill>
                  <a:srgbClr val="494E5F"/>
                </a:solidFill>
                <a:latin typeface="Montserrat Classic"/>
              </a:rPr>
              <a:t>SEMIFONTE - HAPPY DAYS - stoffe, lane, cuscini</a:t>
            </a:r>
          </a:p>
        </p:txBody>
      </p:sp>
      <p:sp>
        <p:nvSpPr>
          <p:cNvPr id="11" name="TextBox 11"/>
          <p:cNvSpPr txBox="1"/>
          <p:nvPr/>
        </p:nvSpPr>
        <p:spPr>
          <a:xfrm>
            <a:off x="633599" y="3824297"/>
            <a:ext cx="16984985" cy="389255"/>
          </a:xfrm>
          <a:prstGeom prst="rect">
            <a:avLst/>
          </a:prstGeom>
        </p:spPr>
        <p:txBody>
          <a:bodyPr lIns="0" tIns="0" rIns="0" bIns="0" rtlCol="0" anchor="t">
            <a:spAutoFit/>
          </a:bodyPr>
          <a:lstStyle/>
          <a:p>
            <a:pPr>
              <a:lnSpc>
                <a:spcPts val="3219"/>
              </a:lnSpc>
            </a:pPr>
            <a:r>
              <a:rPr lang="en-US" sz="2299" spc="22">
                <a:solidFill>
                  <a:srgbClr val="E2682A"/>
                </a:solidFill>
                <a:latin typeface="Montserrat Classic"/>
              </a:rPr>
              <a:t>SHEEP ITALIA - lana, ferri</a:t>
            </a:r>
          </a:p>
        </p:txBody>
      </p:sp>
      <p:sp>
        <p:nvSpPr>
          <p:cNvPr id="12" name="TextBox 12"/>
          <p:cNvSpPr txBox="1"/>
          <p:nvPr/>
        </p:nvSpPr>
        <p:spPr>
          <a:xfrm>
            <a:off x="633599" y="4290316"/>
            <a:ext cx="16984985" cy="389255"/>
          </a:xfrm>
          <a:prstGeom prst="rect">
            <a:avLst/>
          </a:prstGeom>
        </p:spPr>
        <p:txBody>
          <a:bodyPr lIns="0" tIns="0" rIns="0" bIns="0" rtlCol="0" anchor="t">
            <a:spAutoFit/>
          </a:bodyPr>
          <a:lstStyle/>
          <a:p>
            <a:pPr>
              <a:lnSpc>
                <a:spcPts val="3219"/>
              </a:lnSpc>
            </a:pPr>
            <a:r>
              <a:rPr lang="en-US" sz="2299" spc="22">
                <a:solidFill>
                  <a:srgbClr val="494E5F"/>
                </a:solidFill>
                <a:latin typeface="Montserrat Classic"/>
              </a:rPr>
              <a:t>EBENEZER PIETRA DI AIUTO (SCANDICCI) - abbigliamento, scarpe</a:t>
            </a:r>
          </a:p>
        </p:txBody>
      </p:sp>
      <p:sp>
        <p:nvSpPr>
          <p:cNvPr id="13" name="TextBox 13"/>
          <p:cNvSpPr txBox="1"/>
          <p:nvPr/>
        </p:nvSpPr>
        <p:spPr>
          <a:xfrm>
            <a:off x="633599" y="4774821"/>
            <a:ext cx="16984985" cy="389255"/>
          </a:xfrm>
          <a:prstGeom prst="rect">
            <a:avLst/>
          </a:prstGeom>
        </p:spPr>
        <p:txBody>
          <a:bodyPr lIns="0" tIns="0" rIns="0" bIns="0" rtlCol="0" anchor="t">
            <a:spAutoFit/>
          </a:bodyPr>
          <a:lstStyle/>
          <a:p>
            <a:pPr>
              <a:lnSpc>
                <a:spcPts val="3219"/>
              </a:lnSpc>
            </a:pPr>
            <a:r>
              <a:rPr lang="en-US" sz="2299" spc="22">
                <a:solidFill>
                  <a:srgbClr val="E2682A"/>
                </a:solidFill>
                <a:latin typeface="Montserrat Classic"/>
              </a:rPr>
              <a:t>ASSOCIAZIONE UNA CASA ANCHE PER TE (PADOVA) - abbigliamento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4252983" y="3307993"/>
            <a:ext cx="22404652" cy="8950886"/>
            <a:chOff x="0" y="0"/>
            <a:chExt cx="35276568" cy="14093347"/>
          </a:xfrm>
        </p:grpSpPr>
        <p:sp>
          <p:nvSpPr>
            <p:cNvPr id="3" name="Freeform 3"/>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4" name="TextBox 4"/>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5" name="AutoShape 5"/>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2969" y="923795"/>
            <a:ext cx="1072284" cy="1452601"/>
          </a:xfrm>
          <a:prstGeom prst="rect">
            <a:avLst/>
          </a:prstGeom>
        </p:spPr>
      </p:pic>
      <p:sp>
        <p:nvSpPr>
          <p:cNvPr id="7" name="TextBox 7"/>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8" name="TextBox 8"/>
          <p:cNvSpPr txBox="1"/>
          <p:nvPr/>
        </p:nvSpPr>
        <p:spPr>
          <a:xfrm>
            <a:off x="4990730" y="4153286"/>
            <a:ext cx="8838876" cy="1216286"/>
          </a:xfrm>
          <a:prstGeom prst="rect">
            <a:avLst/>
          </a:prstGeom>
        </p:spPr>
        <p:txBody>
          <a:bodyPr lIns="0" tIns="0" rIns="0" bIns="0" rtlCol="0" anchor="t">
            <a:spAutoFit/>
          </a:bodyPr>
          <a:lstStyle/>
          <a:p>
            <a:pPr algn="ctr">
              <a:lnSpc>
                <a:spcPts val="4885"/>
              </a:lnSpc>
            </a:pPr>
            <a:r>
              <a:rPr lang="en-US" sz="3489" spc="244">
                <a:solidFill>
                  <a:srgbClr val="E2682A"/>
                </a:solidFill>
                <a:latin typeface="Montserrat Classic Bold"/>
              </a:rPr>
              <a:t>ASSOCIAZIONI COINVOLTE PER L'APERTURA AL PUBBLICO</a:t>
            </a:r>
          </a:p>
        </p:txBody>
      </p:sp>
      <p:sp>
        <p:nvSpPr>
          <p:cNvPr id="9" name="TextBox 9"/>
          <p:cNvSpPr txBox="1"/>
          <p:nvPr/>
        </p:nvSpPr>
        <p:spPr>
          <a:xfrm>
            <a:off x="1132969" y="5996009"/>
            <a:ext cx="7110710" cy="689738"/>
          </a:xfrm>
          <a:prstGeom prst="rect">
            <a:avLst/>
          </a:prstGeom>
        </p:spPr>
        <p:txBody>
          <a:bodyPr lIns="0" tIns="0" rIns="0" bIns="0" rtlCol="0" anchor="t">
            <a:spAutoFit/>
          </a:bodyPr>
          <a:lstStyle/>
          <a:p>
            <a:pPr algn="ctr">
              <a:lnSpc>
                <a:spcPts val="5557"/>
              </a:lnSpc>
              <a:spcBef>
                <a:spcPct val="0"/>
              </a:spcBef>
            </a:pPr>
            <a:r>
              <a:rPr lang="en-US" sz="3969" spc="39">
                <a:solidFill>
                  <a:srgbClr val="FFBD59"/>
                </a:solidFill>
                <a:latin typeface="Montserrat Classic Bold"/>
              </a:rPr>
              <a:t>Auser Barberino Tavarnelle</a:t>
            </a:r>
          </a:p>
        </p:txBody>
      </p:sp>
      <p:sp>
        <p:nvSpPr>
          <p:cNvPr id="10" name="TextBox 10"/>
          <p:cNvSpPr txBox="1"/>
          <p:nvPr/>
        </p:nvSpPr>
        <p:spPr>
          <a:xfrm>
            <a:off x="12215712" y="1578621"/>
            <a:ext cx="2638127" cy="630632"/>
          </a:xfrm>
          <a:prstGeom prst="rect">
            <a:avLst/>
          </a:prstGeom>
        </p:spPr>
        <p:txBody>
          <a:bodyPr lIns="0" tIns="0" rIns="0" bIns="0" rtlCol="0" anchor="t">
            <a:spAutoFit/>
          </a:bodyPr>
          <a:lstStyle/>
          <a:p>
            <a:pPr algn="ctr">
              <a:lnSpc>
                <a:spcPts val="5140"/>
              </a:lnSpc>
              <a:spcBef>
                <a:spcPct val="0"/>
              </a:spcBef>
            </a:pPr>
            <a:r>
              <a:rPr lang="en-US" sz="3671" spc="36">
                <a:solidFill>
                  <a:srgbClr val="FFBD59"/>
                </a:solidFill>
                <a:latin typeface="Montserrat Classic Bold"/>
              </a:rPr>
              <a:t>Blue Room</a:t>
            </a:r>
          </a:p>
        </p:txBody>
      </p:sp>
      <p:sp>
        <p:nvSpPr>
          <p:cNvPr id="11" name="TextBox 11"/>
          <p:cNvSpPr txBox="1"/>
          <p:nvPr/>
        </p:nvSpPr>
        <p:spPr>
          <a:xfrm>
            <a:off x="10998746" y="2218136"/>
            <a:ext cx="5323731" cy="630632"/>
          </a:xfrm>
          <a:prstGeom prst="rect">
            <a:avLst/>
          </a:prstGeom>
        </p:spPr>
        <p:txBody>
          <a:bodyPr lIns="0" tIns="0" rIns="0" bIns="0" rtlCol="0" anchor="t">
            <a:spAutoFit/>
          </a:bodyPr>
          <a:lstStyle/>
          <a:p>
            <a:pPr algn="ctr">
              <a:lnSpc>
                <a:spcPts val="5140"/>
              </a:lnSpc>
              <a:spcBef>
                <a:spcPct val="0"/>
              </a:spcBef>
            </a:pPr>
            <a:r>
              <a:rPr lang="en-US" sz="3671" spc="36">
                <a:solidFill>
                  <a:srgbClr val="737373"/>
                </a:solidFill>
                <a:latin typeface="Montserrat Classic"/>
              </a:rPr>
              <a:t>1 giorno alla settimana</a:t>
            </a:r>
          </a:p>
        </p:txBody>
      </p:sp>
      <p:sp>
        <p:nvSpPr>
          <p:cNvPr id="12" name="TextBox 12"/>
          <p:cNvSpPr txBox="1"/>
          <p:nvPr/>
        </p:nvSpPr>
        <p:spPr>
          <a:xfrm>
            <a:off x="2205253" y="6805837"/>
            <a:ext cx="5323731" cy="630632"/>
          </a:xfrm>
          <a:prstGeom prst="rect">
            <a:avLst/>
          </a:prstGeom>
        </p:spPr>
        <p:txBody>
          <a:bodyPr lIns="0" tIns="0" rIns="0" bIns="0" rtlCol="0" anchor="t">
            <a:spAutoFit/>
          </a:bodyPr>
          <a:lstStyle/>
          <a:p>
            <a:pPr algn="ctr">
              <a:lnSpc>
                <a:spcPts val="5140"/>
              </a:lnSpc>
              <a:spcBef>
                <a:spcPct val="0"/>
              </a:spcBef>
            </a:pPr>
            <a:r>
              <a:rPr lang="en-US" sz="3671" spc="36">
                <a:solidFill>
                  <a:srgbClr val="737373"/>
                </a:solidFill>
                <a:latin typeface="Montserrat Classic"/>
              </a:rPr>
              <a:t>1 giorno alla settimana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4252983" y="3307993"/>
            <a:ext cx="22404652" cy="8950886"/>
            <a:chOff x="0" y="0"/>
            <a:chExt cx="35276568" cy="14093347"/>
          </a:xfrm>
        </p:grpSpPr>
        <p:sp>
          <p:nvSpPr>
            <p:cNvPr id="3" name="Freeform 3"/>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4" name="TextBox 4"/>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5" name="AutoShape 5"/>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4682" y="923795"/>
            <a:ext cx="1072284" cy="1452601"/>
          </a:xfrm>
          <a:prstGeom prst="rect">
            <a:avLst/>
          </a:prstGeom>
        </p:spPr>
      </p:pic>
      <p:sp>
        <p:nvSpPr>
          <p:cNvPr id="7" name="TextBox 7"/>
          <p:cNvSpPr txBox="1"/>
          <p:nvPr/>
        </p:nvSpPr>
        <p:spPr>
          <a:xfrm>
            <a:off x="6962970" y="3895785"/>
            <a:ext cx="3856691" cy="863600"/>
          </a:xfrm>
          <a:prstGeom prst="rect">
            <a:avLst/>
          </a:prstGeom>
        </p:spPr>
        <p:txBody>
          <a:bodyPr lIns="0" tIns="0" rIns="0" bIns="0" rtlCol="0" anchor="t">
            <a:spAutoFit/>
          </a:bodyPr>
          <a:lstStyle/>
          <a:p>
            <a:pPr algn="ctr">
              <a:lnSpc>
                <a:spcPts val="7000"/>
              </a:lnSpc>
            </a:pPr>
            <a:r>
              <a:rPr lang="en-US" sz="5000" spc="50">
                <a:solidFill>
                  <a:srgbClr val="494E5F"/>
                </a:solidFill>
                <a:latin typeface="Montserrat Classic Bold"/>
              </a:rPr>
              <a:t>32</a:t>
            </a:r>
          </a:p>
        </p:txBody>
      </p:sp>
      <p:sp>
        <p:nvSpPr>
          <p:cNvPr id="8" name="TextBox 8"/>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9" name="TextBox 9"/>
          <p:cNvSpPr txBox="1"/>
          <p:nvPr/>
        </p:nvSpPr>
        <p:spPr>
          <a:xfrm>
            <a:off x="947159" y="4684539"/>
            <a:ext cx="2673537" cy="610076"/>
          </a:xfrm>
          <a:prstGeom prst="rect">
            <a:avLst/>
          </a:prstGeom>
        </p:spPr>
        <p:txBody>
          <a:bodyPr lIns="0" tIns="0" rIns="0" bIns="0" rtlCol="0" anchor="t">
            <a:spAutoFit/>
          </a:bodyPr>
          <a:lstStyle/>
          <a:p>
            <a:pPr>
              <a:lnSpc>
                <a:spcPts val="4956"/>
              </a:lnSpc>
            </a:pPr>
            <a:r>
              <a:rPr lang="en-US" sz="3540" spc="35">
                <a:solidFill>
                  <a:srgbClr val="494E5F"/>
                </a:solidFill>
                <a:latin typeface="Montserrat Classic Bold"/>
              </a:rPr>
              <a:t>Under 25</a:t>
            </a:r>
          </a:p>
        </p:txBody>
      </p:sp>
      <p:sp>
        <p:nvSpPr>
          <p:cNvPr id="10" name="TextBox 10"/>
          <p:cNvSpPr txBox="1"/>
          <p:nvPr/>
        </p:nvSpPr>
        <p:spPr>
          <a:xfrm>
            <a:off x="6949343" y="3288071"/>
            <a:ext cx="3856691" cy="422275"/>
          </a:xfrm>
          <a:prstGeom prst="rect">
            <a:avLst/>
          </a:prstGeom>
        </p:spPr>
        <p:txBody>
          <a:bodyPr lIns="0" tIns="0" rIns="0" bIns="0" rtlCol="0" anchor="t">
            <a:spAutoFit/>
          </a:bodyPr>
          <a:lstStyle/>
          <a:p>
            <a:pPr algn="ctr">
              <a:lnSpc>
                <a:spcPts val="3499"/>
              </a:lnSpc>
            </a:pPr>
            <a:r>
              <a:rPr lang="en-US" sz="2499" spc="24">
                <a:solidFill>
                  <a:srgbClr val="494E5F"/>
                </a:solidFill>
                <a:latin typeface="Montserrat Classic Bold"/>
              </a:rPr>
              <a:t>Totali</a:t>
            </a:r>
          </a:p>
        </p:txBody>
      </p:sp>
      <p:sp>
        <p:nvSpPr>
          <p:cNvPr id="11" name="TextBox 11"/>
          <p:cNvSpPr txBox="1"/>
          <p:nvPr/>
        </p:nvSpPr>
        <p:spPr>
          <a:xfrm>
            <a:off x="6195980" y="4761501"/>
            <a:ext cx="2093518" cy="475202"/>
          </a:xfrm>
          <a:prstGeom prst="rect">
            <a:avLst/>
          </a:prstGeom>
        </p:spPr>
        <p:txBody>
          <a:bodyPr lIns="0" tIns="0" rIns="0" bIns="0" rtlCol="0" anchor="t">
            <a:spAutoFit/>
          </a:bodyPr>
          <a:lstStyle/>
          <a:p>
            <a:pPr>
              <a:lnSpc>
                <a:spcPts val="3880"/>
              </a:lnSpc>
            </a:pPr>
            <a:r>
              <a:rPr lang="en-US" sz="2772" spc="27">
                <a:solidFill>
                  <a:srgbClr val="38B6FF"/>
                </a:solidFill>
                <a:latin typeface="Montserrat Classic Bold"/>
              </a:rPr>
              <a:t>0</a:t>
            </a:r>
          </a:p>
        </p:txBody>
      </p:sp>
      <p:sp>
        <p:nvSpPr>
          <p:cNvPr id="12" name="TextBox 12"/>
          <p:cNvSpPr txBox="1"/>
          <p:nvPr/>
        </p:nvSpPr>
        <p:spPr>
          <a:xfrm>
            <a:off x="947159" y="5327820"/>
            <a:ext cx="3874529" cy="1278685"/>
          </a:xfrm>
          <a:prstGeom prst="rect">
            <a:avLst/>
          </a:prstGeom>
        </p:spPr>
        <p:txBody>
          <a:bodyPr lIns="0" tIns="0" rIns="0" bIns="0" rtlCol="0" anchor="t">
            <a:spAutoFit/>
          </a:bodyPr>
          <a:lstStyle/>
          <a:p>
            <a:pPr>
              <a:lnSpc>
                <a:spcPts val="5147"/>
              </a:lnSpc>
            </a:pPr>
            <a:r>
              <a:rPr lang="en-US" sz="3677" spc="36">
                <a:solidFill>
                  <a:srgbClr val="494E5F"/>
                </a:solidFill>
                <a:latin typeface="Montserrat Classic Bold"/>
              </a:rPr>
              <a:t>Nuovi volontari iscritti nel 2022</a:t>
            </a:r>
          </a:p>
        </p:txBody>
      </p:sp>
      <p:sp>
        <p:nvSpPr>
          <p:cNvPr id="13" name="TextBox 13"/>
          <p:cNvSpPr txBox="1"/>
          <p:nvPr/>
        </p:nvSpPr>
        <p:spPr>
          <a:xfrm>
            <a:off x="6195980" y="5530060"/>
            <a:ext cx="2093518" cy="475202"/>
          </a:xfrm>
          <a:prstGeom prst="rect">
            <a:avLst/>
          </a:prstGeom>
        </p:spPr>
        <p:txBody>
          <a:bodyPr lIns="0" tIns="0" rIns="0" bIns="0" rtlCol="0" anchor="t">
            <a:spAutoFit/>
          </a:bodyPr>
          <a:lstStyle/>
          <a:p>
            <a:pPr>
              <a:lnSpc>
                <a:spcPts val="3880"/>
              </a:lnSpc>
            </a:pPr>
            <a:r>
              <a:rPr lang="en-US" sz="2772" spc="27">
                <a:solidFill>
                  <a:srgbClr val="38B6FF"/>
                </a:solidFill>
                <a:latin typeface="Montserrat Classic Bold"/>
              </a:rPr>
              <a:t>1</a:t>
            </a:r>
          </a:p>
        </p:txBody>
      </p:sp>
      <p:sp>
        <p:nvSpPr>
          <p:cNvPr id="14" name="TextBox 14"/>
          <p:cNvSpPr txBox="1"/>
          <p:nvPr/>
        </p:nvSpPr>
        <p:spPr>
          <a:xfrm>
            <a:off x="4977139" y="2589723"/>
            <a:ext cx="7828353" cy="490880"/>
          </a:xfrm>
          <a:prstGeom prst="rect">
            <a:avLst/>
          </a:prstGeom>
        </p:spPr>
        <p:txBody>
          <a:bodyPr lIns="0" tIns="0" rIns="0" bIns="0" rtlCol="0" anchor="t">
            <a:spAutoFit/>
          </a:bodyPr>
          <a:lstStyle/>
          <a:p>
            <a:pPr>
              <a:lnSpc>
                <a:spcPts val="3984"/>
              </a:lnSpc>
            </a:pPr>
            <a:r>
              <a:rPr lang="en-US" sz="2845" spc="199">
                <a:solidFill>
                  <a:srgbClr val="494E5F"/>
                </a:solidFill>
                <a:latin typeface="Montserrat Classic Bold"/>
              </a:rPr>
              <a:t>VOLONTARI COINVOLTI NEL SERVIZIO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3659194" y="3650621"/>
            <a:ext cx="22404652" cy="9028743"/>
            <a:chOff x="0" y="0"/>
            <a:chExt cx="35276568" cy="14215934"/>
          </a:xfrm>
        </p:grpSpPr>
        <p:sp>
          <p:nvSpPr>
            <p:cNvPr id="3" name="Freeform 3"/>
            <p:cNvSpPr/>
            <p:nvPr/>
          </p:nvSpPr>
          <p:spPr>
            <a:xfrm>
              <a:off x="0" y="0"/>
              <a:ext cx="35276569" cy="14215934"/>
            </a:xfrm>
            <a:custGeom>
              <a:avLst/>
              <a:gdLst/>
              <a:ahLst/>
              <a:cxnLst/>
              <a:rect l="l" t="t" r="r" b="b"/>
              <a:pathLst>
                <a:path w="35276569" h="14215934">
                  <a:moveTo>
                    <a:pt x="0" y="0"/>
                  </a:moveTo>
                  <a:lnTo>
                    <a:pt x="35276569" y="0"/>
                  </a:lnTo>
                  <a:lnTo>
                    <a:pt x="35276569" y="14215934"/>
                  </a:lnTo>
                  <a:lnTo>
                    <a:pt x="0" y="14215934"/>
                  </a:lnTo>
                  <a:close/>
                </a:path>
              </a:pathLst>
            </a:custGeom>
            <a:solidFill>
              <a:srgbClr val="FFFFFF"/>
            </a:solidFill>
          </p:spPr>
        </p:sp>
      </p:grpSp>
      <p:sp>
        <p:nvSpPr>
          <p:cNvPr id="4" name="TextBox 4"/>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5" name="AutoShape 5"/>
          <p:cNvSpPr/>
          <p:nvPr/>
        </p:nvSpPr>
        <p:spPr>
          <a:xfrm>
            <a:off x="14712274" y="9671709"/>
            <a:ext cx="3494387" cy="0"/>
          </a:xfrm>
          <a:prstGeom prst="line">
            <a:avLst/>
          </a:prstGeom>
          <a:ln w="9525" cap="flat">
            <a:solidFill>
              <a:srgbClr val="000000"/>
            </a:solidFill>
            <a:prstDash val="solid"/>
            <a:headEnd type="none" w="sm" len="sm"/>
            <a:tailEnd type="none" w="sm" len="sm"/>
          </a:ln>
        </p:spPr>
      </p:sp>
      <p:sp>
        <p:nvSpPr>
          <p:cNvPr id="6" name="TextBox 6"/>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7" name="TextBox 7"/>
          <p:cNvSpPr txBox="1"/>
          <p:nvPr/>
        </p:nvSpPr>
        <p:spPr>
          <a:xfrm>
            <a:off x="7326700" y="2900597"/>
            <a:ext cx="3856691" cy="422275"/>
          </a:xfrm>
          <a:prstGeom prst="rect">
            <a:avLst/>
          </a:prstGeom>
        </p:spPr>
        <p:txBody>
          <a:bodyPr lIns="0" tIns="0" rIns="0" bIns="0" rtlCol="0" anchor="t">
            <a:spAutoFit/>
          </a:bodyPr>
          <a:lstStyle/>
          <a:p>
            <a:pPr algn="ctr">
              <a:lnSpc>
                <a:spcPts val="3499"/>
              </a:lnSpc>
            </a:pPr>
            <a:r>
              <a:rPr lang="en-US" sz="2499" spc="24">
                <a:solidFill>
                  <a:srgbClr val="494E5F"/>
                </a:solidFill>
                <a:latin typeface="Montserrat Classic Bold"/>
              </a:rPr>
              <a:t>Totali</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0339" y="892479"/>
            <a:ext cx="1072284" cy="1452601"/>
          </a:xfrm>
          <a:prstGeom prst="rect">
            <a:avLst/>
          </a:prstGeom>
        </p:spPr>
      </p:pic>
      <p:sp>
        <p:nvSpPr>
          <p:cNvPr id="9" name="TextBox 9"/>
          <p:cNvSpPr txBox="1"/>
          <p:nvPr/>
        </p:nvSpPr>
        <p:spPr>
          <a:xfrm>
            <a:off x="7412210" y="3283905"/>
            <a:ext cx="3856691" cy="863600"/>
          </a:xfrm>
          <a:prstGeom prst="rect">
            <a:avLst/>
          </a:prstGeom>
        </p:spPr>
        <p:txBody>
          <a:bodyPr lIns="0" tIns="0" rIns="0" bIns="0" rtlCol="0" anchor="t">
            <a:spAutoFit/>
          </a:bodyPr>
          <a:lstStyle/>
          <a:p>
            <a:pPr algn="ctr">
              <a:lnSpc>
                <a:spcPts val="7000"/>
              </a:lnSpc>
            </a:pPr>
            <a:r>
              <a:rPr lang="en-US" sz="5000" spc="50">
                <a:solidFill>
                  <a:srgbClr val="494E5F"/>
                </a:solidFill>
                <a:latin typeface="Montserrat Classic Bold"/>
              </a:rPr>
              <a:t>1</a:t>
            </a:r>
          </a:p>
        </p:txBody>
      </p:sp>
      <p:sp>
        <p:nvSpPr>
          <p:cNvPr id="10" name="TextBox 10"/>
          <p:cNvSpPr txBox="1"/>
          <p:nvPr/>
        </p:nvSpPr>
        <p:spPr>
          <a:xfrm>
            <a:off x="1959444" y="4080830"/>
            <a:ext cx="14500023" cy="1180466"/>
          </a:xfrm>
          <a:prstGeom prst="rect">
            <a:avLst/>
          </a:prstGeom>
        </p:spPr>
        <p:txBody>
          <a:bodyPr lIns="0" tIns="0" rIns="0" bIns="0" rtlCol="0" anchor="t">
            <a:spAutoFit/>
          </a:bodyPr>
          <a:lstStyle/>
          <a:p>
            <a:pPr algn="ctr">
              <a:lnSpc>
                <a:spcPts val="4759"/>
              </a:lnSpc>
            </a:pPr>
            <a:r>
              <a:rPr lang="en-US" sz="3399" spc="33">
                <a:solidFill>
                  <a:srgbClr val="E2682A"/>
                </a:solidFill>
                <a:latin typeface="Montserrat Classic Bold"/>
              </a:rPr>
              <a:t>"Emporio Solidale. Interventi di potenziamento a favore della popolazione a seguito dell'emergenza Covid-19 - 3° annualità"</a:t>
            </a:r>
          </a:p>
        </p:txBody>
      </p:sp>
      <p:sp>
        <p:nvSpPr>
          <p:cNvPr id="11" name="TextBox 11"/>
          <p:cNvSpPr txBox="1"/>
          <p:nvPr/>
        </p:nvSpPr>
        <p:spPr>
          <a:xfrm>
            <a:off x="6597869" y="2223791"/>
            <a:ext cx="6124177" cy="490880"/>
          </a:xfrm>
          <a:prstGeom prst="rect">
            <a:avLst/>
          </a:prstGeom>
        </p:spPr>
        <p:txBody>
          <a:bodyPr lIns="0" tIns="0" rIns="0" bIns="0" rtlCol="0" anchor="t">
            <a:spAutoFit/>
          </a:bodyPr>
          <a:lstStyle/>
          <a:p>
            <a:pPr>
              <a:lnSpc>
                <a:spcPts val="3984"/>
              </a:lnSpc>
            </a:pPr>
            <a:r>
              <a:rPr lang="en-US" sz="2845" spc="199">
                <a:solidFill>
                  <a:srgbClr val="494E5F"/>
                </a:solidFill>
                <a:latin typeface="Montserrat Classic Bold"/>
              </a:rPr>
              <a:t>PROGETTI ATTIVATI NEL 2022</a:t>
            </a:r>
          </a:p>
        </p:txBody>
      </p:sp>
      <p:sp>
        <p:nvSpPr>
          <p:cNvPr id="12" name="TextBox 12"/>
          <p:cNvSpPr txBox="1"/>
          <p:nvPr/>
        </p:nvSpPr>
        <p:spPr>
          <a:xfrm>
            <a:off x="3221692" y="6082623"/>
            <a:ext cx="4190518" cy="596901"/>
          </a:xfrm>
          <a:prstGeom prst="rect">
            <a:avLst/>
          </a:prstGeom>
        </p:spPr>
        <p:txBody>
          <a:bodyPr lIns="0" tIns="0" rIns="0" bIns="0" rtlCol="0" anchor="t">
            <a:spAutoFit/>
          </a:bodyPr>
          <a:lstStyle/>
          <a:p>
            <a:pPr>
              <a:lnSpc>
                <a:spcPts val="4899"/>
              </a:lnSpc>
            </a:pPr>
            <a:r>
              <a:rPr lang="en-US" sz="3499" spc="34">
                <a:solidFill>
                  <a:srgbClr val="494E5F"/>
                </a:solidFill>
                <a:latin typeface="Montserrat Classic Bold"/>
              </a:rPr>
              <a:t>Ente finanziatore</a:t>
            </a:r>
          </a:p>
        </p:txBody>
      </p:sp>
      <p:sp>
        <p:nvSpPr>
          <p:cNvPr id="13" name="TextBox 13"/>
          <p:cNvSpPr txBox="1"/>
          <p:nvPr/>
        </p:nvSpPr>
        <p:spPr>
          <a:xfrm>
            <a:off x="9144000" y="5902249"/>
            <a:ext cx="6583364" cy="1180466"/>
          </a:xfrm>
          <a:prstGeom prst="rect">
            <a:avLst/>
          </a:prstGeom>
        </p:spPr>
        <p:txBody>
          <a:bodyPr lIns="0" tIns="0" rIns="0" bIns="0" rtlCol="0" anchor="t">
            <a:spAutoFit/>
          </a:bodyPr>
          <a:lstStyle/>
          <a:p>
            <a:pPr>
              <a:lnSpc>
                <a:spcPts val="4759"/>
              </a:lnSpc>
            </a:pPr>
            <a:r>
              <a:rPr lang="en-US" sz="3399" spc="33">
                <a:solidFill>
                  <a:srgbClr val="494E5F"/>
                </a:solidFill>
                <a:latin typeface="Montserrat Classic Bold"/>
              </a:rPr>
              <a:t>Fondo di beneficenza Intesa San Paolo</a:t>
            </a:r>
          </a:p>
        </p:txBody>
      </p:sp>
      <p:sp>
        <p:nvSpPr>
          <p:cNvPr id="14" name="TextBox 14"/>
          <p:cNvSpPr txBox="1"/>
          <p:nvPr/>
        </p:nvSpPr>
        <p:spPr>
          <a:xfrm>
            <a:off x="3221692" y="7723668"/>
            <a:ext cx="4907217" cy="580391"/>
          </a:xfrm>
          <a:prstGeom prst="rect">
            <a:avLst/>
          </a:prstGeom>
        </p:spPr>
        <p:txBody>
          <a:bodyPr lIns="0" tIns="0" rIns="0" bIns="0" rtlCol="0" anchor="t">
            <a:spAutoFit/>
          </a:bodyPr>
          <a:lstStyle/>
          <a:p>
            <a:pPr>
              <a:lnSpc>
                <a:spcPts val="4759"/>
              </a:lnSpc>
            </a:pPr>
            <a:r>
              <a:rPr lang="en-US" sz="3399" spc="33">
                <a:solidFill>
                  <a:srgbClr val="494E5F"/>
                </a:solidFill>
                <a:latin typeface="Montserrat Classic Bold"/>
              </a:rPr>
              <a:t>Contributo ottenuto</a:t>
            </a:r>
          </a:p>
        </p:txBody>
      </p:sp>
      <p:sp>
        <p:nvSpPr>
          <p:cNvPr id="15" name="TextBox 15"/>
          <p:cNvSpPr txBox="1"/>
          <p:nvPr/>
        </p:nvSpPr>
        <p:spPr>
          <a:xfrm>
            <a:off x="9255046" y="7723668"/>
            <a:ext cx="2836383" cy="563881"/>
          </a:xfrm>
          <a:prstGeom prst="rect">
            <a:avLst/>
          </a:prstGeom>
        </p:spPr>
        <p:txBody>
          <a:bodyPr lIns="0" tIns="0" rIns="0" bIns="0" rtlCol="0" anchor="t">
            <a:spAutoFit/>
          </a:bodyPr>
          <a:lstStyle/>
          <a:p>
            <a:pPr>
              <a:lnSpc>
                <a:spcPts val="4619"/>
              </a:lnSpc>
            </a:pPr>
            <a:r>
              <a:rPr lang="en-US" sz="3299" spc="32">
                <a:solidFill>
                  <a:srgbClr val="494E5F"/>
                </a:solidFill>
                <a:latin typeface="Montserrat Classic Bold"/>
              </a:rPr>
              <a:t>€ 5.000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3659194" y="3650621"/>
            <a:ext cx="22404652" cy="9028743"/>
            <a:chOff x="0" y="0"/>
            <a:chExt cx="35276568" cy="14215934"/>
          </a:xfrm>
        </p:grpSpPr>
        <p:sp>
          <p:nvSpPr>
            <p:cNvPr id="3" name="Freeform 3"/>
            <p:cNvSpPr/>
            <p:nvPr/>
          </p:nvSpPr>
          <p:spPr>
            <a:xfrm>
              <a:off x="0" y="0"/>
              <a:ext cx="35276569" cy="14215934"/>
            </a:xfrm>
            <a:custGeom>
              <a:avLst/>
              <a:gdLst/>
              <a:ahLst/>
              <a:cxnLst/>
              <a:rect l="l" t="t" r="r" b="b"/>
              <a:pathLst>
                <a:path w="35276569" h="14215934">
                  <a:moveTo>
                    <a:pt x="0" y="0"/>
                  </a:moveTo>
                  <a:lnTo>
                    <a:pt x="35276569" y="0"/>
                  </a:lnTo>
                  <a:lnTo>
                    <a:pt x="35276569" y="14215934"/>
                  </a:lnTo>
                  <a:lnTo>
                    <a:pt x="0" y="14215934"/>
                  </a:lnTo>
                  <a:close/>
                </a:path>
              </a:pathLst>
            </a:custGeom>
            <a:solidFill>
              <a:srgbClr val="FFFFFF"/>
            </a:solidFill>
          </p:spPr>
        </p:sp>
      </p:grpSp>
      <p:sp>
        <p:nvSpPr>
          <p:cNvPr id="4" name="TextBox 4"/>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5" name="AutoShape 5"/>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7312" y="923795"/>
            <a:ext cx="1072284" cy="145260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864247" y="2497884"/>
            <a:ext cx="703258" cy="731608"/>
          </a:xfrm>
          <a:prstGeom prst="rect">
            <a:avLst/>
          </a:prstGeom>
        </p:spPr>
      </p:pic>
      <p:sp>
        <p:nvSpPr>
          <p:cNvPr id="8" name="TextBox 8"/>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9" name="TextBox 9"/>
          <p:cNvSpPr txBox="1"/>
          <p:nvPr/>
        </p:nvSpPr>
        <p:spPr>
          <a:xfrm>
            <a:off x="1845516" y="3836166"/>
            <a:ext cx="8018730" cy="6484286"/>
          </a:xfrm>
          <a:prstGeom prst="rect">
            <a:avLst/>
          </a:prstGeom>
        </p:spPr>
        <p:txBody>
          <a:bodyPr lIns="0" tIns="0" rIns="0" bIns="0" rtlCol="0" anchor="t">
            <a:spAutoFit/>
          </a:bodyPr>
          <a:lstStyle/>
          <a:p>
            <a:pPr algn="ctr">
              <a:lnSpc>
                <a:spcPts val="3553"/>
              </a:lnSpc>
              <a:spcBef>
                <a:spcPct val="0"/>
              </a:spcBef>
            </a:pPr>
            <a:r>
              <a:rPr lang="en-US" sz="2538" spc="25">
                <a:solidFill>
                  <a:srgbClr val="000000"/>
                </a:solidFill>
                <a:latin typeface="Montserrat Classic"/>
              </a:rPr>
              <a:t>Il progetto ha potenziato il servizio erogato dall'Emporio Solidale per il raggiungimento di una fascia più ampia di soggetti vulnerabili nel particolare scenario di crisi socio-economica generato dall'emergenza Covid 19. E' stata assegnata n. 1 borsa lavoro a una persona disoccupata e con difficoltà di collocamento nel mercato del lavoro, che, secondo l'ottica del welfare generativo, ha potuto contribuire attivamente ad aiutare soggetti fragili, migliorando contemporaneamente la propria situazione di bisogno.</a:t>
            </a:r>
          </a:p>
          <a:p>
            <a:pPr algn="ctr">
              <a:lnSpc>
                <a:spcPts val="2993"/>
              </a:lnSpc>
              <a:spcBef>
                <a:spcPct val="0"/>
              </a:spcBef>
            </a:pPr>
            <a:endParaRPr lang="en-US" sz="2538" spc="25">
              <a:solidFill>
                <a:srgbClr val="000000"/>
              </a:solidFill>
              <a:latin typeface="Montserrat Classic"/>
            </a:endParaRPr>
          </a:p>
          <a:p>
            <a:pPr algn="ctr">
              <a:lnSpc>
                <a:spcPts val="2993"/>
              </a:lnSpc>
              <a:spcBef>
                <a:spcPct val="0"/>
              </a:spcBef>
            </a:pPr>
            <a:endParaRPr lang="en-US" sz="2538" spc="25">
              <a:solidFill>
                <a:srgbClr val="000000"/>
              </a:solidFill>
              <a:latin typeface="Montserrat Classic"/>
            </a:endParaRPr>
          </a:p>
          <a:p>
            <a:pPr algn="ctr">
              <a:lnSpc>
                <a:spcPts val="2993"/>
              </a:lnSpc>
              <a:spcBef>
                <a:spcPct val="0"/>
              </a:spcBef>
            </a:pPr>
            <a:endParaRPr lang="en-US" sz="2538" spc="25">
              <a:solidFill>
                <a:srgbClr val="000000"/>
              </a:solidFill>
              <a:latin typeface="Montserrat Classic"/>
            </a:endParaRPr>
          </a:p>
        </p:txBody>
      </p:sp>
      <p:sp>
        <p:nvSpPr>
          <p:cNvPr id="10" name="TextBox 10"/>
          <p:cNvSpPr txBox="1"/>
          <p:nvPr/>
        </p:nvSpPr>
        <p:spPr>
          <a:xfrm>
            <a:off x="10261934" y="2594712"/>
            <a:ext cx="7197402" cy="6493390"/>
          </a:xfrm>
          <a:prstGeom prst="rect">
            <a:avLst/>
          </a:prstGeom>
        </p:spPr>
        <p:txBody>
          <a:bodyPr lIns="0" tIns="0" rIns="0" bIns="0" rtlCol="0" anchor="t">
            <a:spAutoFit/>
          </a:bodyPr>
          <a:lstStyle/>
          <a:p>
            <a:pPr algn="ctr">
              <a:lnSpc>
                <a:spcPts val="4346"/>
              </a:lnSpc>
            </a:pPr>
            <a:r>
              <a:rPr lang="en-US" sz="3104" spc="31">
                <a:solidFill>
                  <a:srgbClr val="E2682A"/>
                </a:solidFill>
                <a:latin typeface="Montserrat Classic"/>
              </a:rPr>
              <a:t>Incremento dell'orario di apertura dell’Emporio Solidale;</a:t>
            </a:r>
          </a:p>
          <a:p>
            <a:pPr algn="ctr">
              <a:lnSpc>
                <a:spcPts val="4346"/>
              </a:lnSpc>
            </a:pPr>
            <a:endParaRPr lang="en-US" sz="3104" spc="31">
              <a:solidFill>
                <a:srgbClr val="E2682A"/>
              </a:solidFill>
              <a:latin typeface="Montserrat Classic"/>
            </a:endParaRPr>
          </a:p>
          <a:p>
            <a:pPr algn="ctr">
              <a:lnSpc>
                <a:spcPts val="4346"/>
              </a:lnSpc>
            </a:pPr>
            <a:r>
              <a:rPr lang="en-US" sz="3104" spc="31">
                <a:solidFill>
                  <a:srgbClr val="000000"/>
                </a:solidFill>
                <a:latin typeface="Montserrat Classic"/>
              </a:rPr>
              <a:t>Potenziamento dell'attività di raccolta e distribuzione a domicilio dei beni;</a:t>
            </a:r>
          </a:p>
          <a:p>
            <a:pPr algn="ctr">
              <a:lnSpc>
                <a:spcPts val="4346"/>
              </a:lnSpc>
            </a:pPr>
            <a:endParaRPr lang="en-US" sz="3104" spc="31">
              <a:solidFill>
                <a:srgbClr val="000000"/>
              </a:solidFill>
              <a:latin typeface="Montserrat Classic"/>
            </a:endParaRPr>
          </a:p>
          <a:p>
            <a:pPr algn="ctr">
              <a:lnSpc>
                <a:spcPts val="4346"/>
              </a:lnSpc>
            </a:pPr>
            <a:r>
              <a:rPr lang="en-US" sz="3104" spc="31">
                <a:solidFill>
                  <a:srgbClr val="E2682A"/>
                </a:solidFill>
                <a:latin typeface="Montserrat Classic"/>
              </a:rPr>
              <a:t>Raggiungimento di un numero maggiore di utenti in stato di fragilità socio-economica</a:t>
            </a:r>
          </a:p>
          <a:p>
            <a:pPr algn="ctr">
              <a:lnSpc>
                <a:spcPts val="4346"/>
              </a:lnSpc>
            </a:pPr>
            <a:endParaRPr lang="en-US" sz="3104" spc="31">
              <a:solidFill>
                <a:srgbClr val="E2682A"/>
              </a:solidFill>
              <a:latin typeface="Montserrat Classic"/>
            </a:endParaRPr>
          </a:p>
          <a:p>
            <a:pPr algn="ctr">
              <a:lnSpc>
                <a:spcPts val="4346"/>
              </a:lnSpc>
              <a:spcBef>
                <a:spcPct val="0"/>
              </a:spcBef>
            </a:pPr>
            <a:endParaRPr lang="en-US" sz="3104" spc="31">
              <a:solidFill>
                <a:srgbClr val="E2682A"/>
              </a:solidFill>
              <a:latin typeface="Montserrat Classic"/>
            </a:endParaRPr>
          </a:p>
        </p:txBody>
      </p:sp>
      <p:sp>
        <p:nvSpPr>
          <p:cNvPr id="11" name="TextBox 11"/>
          <p:cNvSpPr txBox="1"/>
          <p:nvPr/>
        </p:nvSpPr>
        <p:spPr>
          <a:xfrm>
            <a:off x="11182514" y="1745103"/>
            <a:ext cx="5822753" cy="631292"/>
          </a:xfrm>
          <a:prstGeom prst="rect">
            <a:avLst/>
          </a:prstGeom>
        </p:spPr>
        <p:txBody>
          <a:bodyPr lIns="0" tIns="0" rIns="0" bIns="0" rtlCol="0" anchor="t">
            <a:spAutoFit/>
          </a:bodyPr>
          <a:lstStyle/>
          <a:p>
            <a:pPr>
              <a:lnSpc>
                <a:spcPts val="5104"/>
              </a:lnSpc>
            </a:pPr>
            <a:r>
              <a:rPr lang="en-US" sz="3645" spc="255">
                <a:solidFill>
                  <a:srgbClr val="494E5F"/>
                </a:solidFill>
                <a:latin typeface="Montserrat Classic Bold"/>
              </a:rPr>
              <a:t>OBIETTIVI RAGGIUNTI</a:t>
            </a:r>
          </a:p>
        </p:txBody>
      </p:sp>
      <p:sp>
        <p:nvSpPr>
          <p:cNvPr id="12" name="TextBox 12"/>
          <p:cNvSpPr txBox="1"/>
          <p:nvPr/>
        </p:nvSpPr>
        <p:spPr>
          <a:xfrm>
            <a:off x="3618228" y="2940219"/>
            <a:ext cx="4546910" cy="697332"/>
          </a:xfrm>
          <a:prstGeom prst="rect">
            <a:avLst/>
          </a:prstGeom>
        </p:spPr>
        <p:txBody>
          <a:bodyPr lIns="0" tIns="0" rIns="0" bIns="0" rtlCol="0" anchor="t">
            <a:spAutoFit/>
          </a:bodyPr>
          <a:lstStyle/>
          <a:p>
            <a:pPr>
              <a:lnSpc>
                <a:spcPts val="5664"/>
              </a:lnSpc>
            </a:pPr>
            <a:r>
              <a:rPr lang="en-US" sz="4045" spc="283">
                <a:solidFill>
                  <a:srgbClr val="E2682A"/>
                </a:solidFill>
                <a:latin typeface="Montserrat Classic Bold"/>
              </a:rPr>
              <a:t>DESCRIZIONE</a:t>
            </a:r>
          </a:p>
        </p:txBody>
      </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15876" y="6251517"/>
            <a:ext cx="703258" cy="731608"/>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61934" y="4075120"/>
            <a:ext cx="703258" cy="7316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809" t="37767" r="3345" b="31921"/>
          <a:stretch>
            <a:fillRect/>
          </a:stretch>
        </p:blipFill>
        <p:spPr>
          <a:xfrm>
            <a:off x="0" y="0"/>
            <a:ext cx="18288000" cy="10287000"/>
          </a:xfrm>
          <a:prstGeom prst="rect">
            <a:avLst/>
          </a:prstGeom>
        </p:spPr>
      </p:pic>
      <p:grpSp>
        <p:nvGrpSpPr>
          <p:cNvPr id="3" name="Group 3"/>
          <p:cNvGrpSpPr/>
          <p:nvPr/>
        </p:nvGrpSpPr>
        <p:grpSpPr>
          <a:xfrm rot="-8100000">
            <a:off x="-5047323" y="2978967"/>
            <a:ext cx="22404652" cy="11197618"/>
            <a:chOff x="0" y="0"/>
            <a:chExt cx="35276568" cy="17630871"/>
          </a:xfrm>
        </p:grpSpPr>
        <p:sp>
          <p:nvSpPr>
            <p:cNvPr id="4" name="Freeform 4"/>
            <p:cNvSpPr/>
            <p:nvPr/>
          </p:nvSpPr>
          <p:spPr>
            <a:xfrm>
              <a:off x="0" y="0"/>
              <a:ext cx="35276569" cy="17630871"/>
            </a:xfrm>
            <a:custGeom>
              <a:avLst/>
              <a:gdLst/>
              <a:ahLst/>
              <a:cxnLst/>
              <a:rect l="l" t="t" r="r" b="b"/>
              <a:pathLst>
                <a:path w="35276569" h="17630871">
                  <a:moveTo>
                    <a:pt x="0" y="0"/>
                  </a:moveTo>
                  <a:lnTo>
                    <a:pt x="35276569" y="0"/>
                  </a:lnTo>
                  <a:lnTo>
                    <a:pt x="35276569" y="17630871"/>
                  </a:lnTo>
                  <a:lnTo>
                    <a:pt x="0" y="17630871"/>
                  </a:lnTo>
                  <a:close/>
                </a:path>
              </a:pathLst>
            </a:custGeom>
            <a:solidFill>
              <a:srgbClr val="FFFFFF"/>
            </a:solidFill>
          </p:spPr>
        </p:sp>
      </p:grpSp>
      <p:sp>
        <p:nvSpPr>
          <p:cNvPr id="5" name="TextBox 5"/>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6" name="AutoShape 6"/>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70339" y="939452"/>
            <a:ext cx="1072284" cy="1452601"/>
          </a:xfrm>
          <a:prstGeom prst="rect">
            <a:avLst/>
          </a:prstGeom>
        </p:spPr>
      </p:pic>
      <p:sp>
        <p:nvSpPr>
          <p:cNvPr id="8" name="TextBox 8"/>
          <p:cNvSpPr txBox="1"/>
          <p:nvPr/>
        </p:nvSpPr>
        <p:spPr>
          <a:xfrm>
            <a:off x="1610846" y="2670375"/>
            <a:ext cx="6737472" cy="805815"/>
          </a:xfrm>
          <a:prstGeom prst="rect">
            <a:avLst/>
          </a:prstGeom>
        </p:spPr>
        <p:txBody>
          <a:bodyPr lIns="0" tIns="0" rIns="0" bIns="0" rtlCol="0" anchor="t">
            <a:spAutoFit/>
          </a:bodyPr>
          <a:lstStyle/>
          <a:p>
            <a:pPr>
              <a:lnSpc>
                <a:spcPts val="6089"/>
              </a:lnSpc>
            </a:pPr>
            <a:r>
              <a:rPr lang="en-US" sz="5799">
                <a:solidFill>
                  <a:srgbClr val="192954"/>
                </a:solidFill>
                <a:latin typeface="Kollektif Bold"/>
              </a:rPr>
              <a:t>Banco alimentare</a:t>
            </a:r>
          </a:p>
        </p:txBody>
      </p:sp>
      <p:sp>
        <p:nvSpPr>
          <p:cNvPr id="9" name="TextBox 9"/>
          <p:cNvSpPr txBox="1"/>
          <p:nvPr/>
        </p:nvSpPr>
        <p:spPr>
          <a:xfrm>
            <a:off x="2180540" y="1038225"/>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10" name="TextBox 10"/>
          <p:cNvSpPr txBox="1"/>
          <p:nvPr/>
        </p:nvSpPr>
        <p:spPr>
          <a:xfrm>
            <a:off x="197054" y="3695265"/>
            <a:ext cx="9319413" cy="6416993"/>
          </a:xfrm>
          <a:prstGeom prst="rect">
            <a:avLst/>
          </a:prstGeom>
        </p:spPr>
        <p:txBody>
          <a:bodyPr lIns="0" tIns="0" rIns="0" bIns="0" rtlCol="0" anchor="t">
            <a:spAutoFit/>
          </a:bodyPr>
          <a:lstStyle/>
          <a:p>
            <a:pPr algn="ctr">
              <a:lnSpc>
                <a:spcPts val="1785"/>
              </a:lnSpc>
            </a:pPr>
            <a:endParaRPr/>
          </a:p>
          <a:p>
            <a:pPr algn="ctr">
              <a:lnSpc>
                <a:spcPts val="2835"/>
              </a:lnSpc>
            </a:pPr>
            <a:r>
              <a:rPr lang="en-US" sz="2700">
                <a:solidFill>
                  <a:srgbClr val="192954"/>
                </a:solidFill>
                <a:latin typeface="Kollektif"/>
              </a:rPr>
              <a:t> Il Banco di solidarietà alimentare, collabora con il Banco Alimentare della Toscana per lo stoccaggio e la distribuzione di generi alimentari e beni di prima necessità.</a:t>
            </a:r>
          </a:p>
          <a:p>
            <a:pPr algn="ctr">
              <a:lnSpc>
                <a:spcPts val="2835"/>
              </a:lnSpc>
            </a:pPr>
            <a:r>
              <a:rPr lang="en-US" sz="2700">
                <a:solidFill>
                  <a:srgbClr val="192954"/>
                </a:solidFill>
                <a:latin typeface="Kollektif"/>
              </a:rPr>
              <a:t> Attraverso la collaborazione con i Servizi Sociali comunali, le Parrocchie e le altre associazioni del territorio, nel 2022 ha raggiunto un numero più ampio di persone bisognose nella massima riservatezza, riducendo i casi </a:t>
            </a:r>
          </a:p>
          <a:p>
            <a:pPr algn="ctr">
              <a:lnSpc>
                <a:spcPts val="2835"/>
              </a:lnSpc>
            </a:pPr>
            <a:r>
              <a:rPr lang="en-US" sz="2700">
                <a:solidFill>
                  <a:srgbClr val="192954"/>
                </a:solidFill>
                <a:latin typeface="Kollektif"/>
              </a:rPr>
              <a:t>di povertà e isolamento sociale.</a:t>
            </a:r>
          </a:p>
          <a:p>
            <a:pPr algn="ctr">
              <a:lnSpc>
                <a:spcPts val="2835"/>
              </a:lnSpc>
            </a:pPr>
            <a:endParaRPr lang="en-US" sz="2700">
              <a:solidFill>
                <a:srgbClr val="192954"/>
              </a:solidFill>
              <a:latin typeface="Kollektif"/>
            </a:endParaRPr>
          </a:p>
          <a:p>
            <a:pPr algn="ctr">
              <a:lnSpc>
                <a:spcPts val="1575"/>
              </a:lnSpc>
            </a:pPr>
            <a:endParaRPr lang="en-US" sz="2700">
              <a:solidFill>
                <a:srgbClr val="192954"/>
              </a:solidFill>
              <a:latin typeface="Kollektif"/>
            </a:endParaRPr>
          </a:p>
          <a:p>
            <a:pPr algn="ctr">
              <a:lnSpc>
                <a:spcPts val="3150"/>
              </a:lnSpc>
            </a:pPr>
            <a:endParaRPr lang="en-US" sz="2700">
              <a:solidFill>
                <a:srgbClr val="192954"/>
              </a:solidFill>
              <a:latin typeface="Kollektif"/>
            </a:endParaRPr>
          </a:p>
          <a:p>
            <a:pPr algn="ctr">
              <a:lnSpc>
                <a:spcPts val="3150"/>
              </a:lnSpc>
            </a:pPr>
            <a:r>
              <a:rPr lang="en-US" sz="3000">
                <a:solidFill>
                  <a:srgbClr val="192954"/>
                </a:solidFill>
                <a:latin typeface="Kollektif"/>
              </a:rPr>
              <a:t>A chi è rivolto:</a:t>
            </a:r>
          </a:p>
          <a:p>
            <a:pPr algn="ctr">
              <a:lnSpc>
                <a:spcPts val="3150"/>
              </a:lnSpc>
            </a:pPr>
            <a:endParaRPr lang="en-US" sz="3000">
              <a:solidFill>
                <a:srgbClr val="192954"/>
              </a:solidFill>
              <a:latin typeface="Kollektif"/>
            </a:endParaRPr>
          </a:p>
          <a:p>
            <a:pPr algn="ctr">
              <a:lnSpc>
                <a:spcPts val="3150"/>
              </a:lnSpc>
            </a:pPr>
            <a:r>
              <a:rPr lang="en-US" sz="3000">
                <a:solidFill>
                  <a:srgbClr val="192954"/>
                </a:solidFill>
                <a:latin typeface="Kollektif"/>
              </a:rPr>
              <a:t>Persone e famiglie del territorio </a:t>
            </a:r>
          </a:p>
          <a:p>
            <a:pPr algn="ctr">
              <a:lnSpc>
                <a:spcPts val="3150"/>
              </a:lnSpc>
            </a:pPr>
            <a:r>
              <a:rPr lang="en-US" sz="3000">
                <a:solidFill>
                  <a:srgbClr val="192954"/>
                </a:solidFill>
                <a:latin typeface="Kollektif"/>
              </a:rPr>
              <a:t>in situazione di bisogno</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3" name="AutoShape 3"/>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328777" y="2285832"/>
            <a:ext cx="6046379" cy="446532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86915" y="2145997"/>
            <a:ext cx="6046379" cy="4465323"/>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7241" y="2392053"/>
            <a:ext cx="6046379" cy="446532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1226" y="939452"/>
            <a:ext cx="1072284" cy="1452601"/>
          </a:xfrm>
          <a:prstGeom prst="rect">
            <a:avLst/>
          </a:prstGeom>
        </p:spPr>
      </p:pic>
      <p:sp>
        <p:nvSpPr>
          <p:cNvPr id="8" name="TextBox 8"/>
          <p:cNvSpPr txBox="1"/>
          <p:nvPr/>
        </p:nvSpPr>
        <p:spPr>
          <a:xfrm>
            <a:off x="2180540" y="1014874"/>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9" name="TextBox 9"/>
          <p:cNvSpPr txBox="1"/>
          <p:nvPr/>
        </p:nvSpPr>
        <p:spPr>
          <a:xfrm>
            <a:off x="1028700" y="2521739"/>
            <a:ext cx="16458322" cy="5163341"/>
          </a:xfrm>
          <a:prstGeom prst="rect">
            <a:avLst/>
          </a:prstGeom>
        </p:spPr>
        <p:txBody>
          <a:bodyPr lIns="0" tIns="0" rIns="0" bIns="0" rtlCol="0" anchor="t">
            <a:spAutoFit/>
          </a:bodyPr>
          <a:lstStyle/>
          <a:p>
            <a:pPr algn="ctr">
              <a:lnSpc>
                <a:spcPts val="3718"/>
              </a:lnSpc>
            </a:pPr>
            <a:r>
              <a:rPr lang="en-US" sz="3541">
                <a:solidFill>
                  <a:srgbClr val="192954"/>
                </a:solidFill>
                <a:latin typeface="Kollektif"/>
              </a:rPr>
              <a:t>“E’ un’associazione di Confratelli e Consorelle per lo svolgimento, da parte degli iscritti, di opere di umana fraternità in ogni settore </a:t>
            </a:r>
          </a:p>
          <a:p>
            <a:pPr algn="ctr">
              <a:lnSpc>
                <a:spcPts val="3718"/>
              </a:lnSpc>
            </a:pPr>
            <a:r>
              <a:rPr lang="en-US" sz="3541">
                <a:solidFill>
                  <a:srgbClr val="192954"/>
                </a:solidFill>
                <a:latin typeface="Kollektif"/>
              </a:rPr>
              <a:t>di intervento e di soccorso (…) nell’ispirazione cristiana fondata sul Vangelo </a:t>
            </a:r>
          </a:p>
          <a:p>
            <a:pPr algn="ctr">
              <a:lnSpc>
                <a:spcPts val="3718"/>
              </a:lnSpc>
            </a:pPr>
            <a:r>
              <a:rPr lang="en-US" sz="3541">
                <a:solidFill>
                  <a:srgbClr val="192954"/>
                </a:solidFill>
                <a:latin typeface="Kollektif"/>
              </a:rPr>
              <a:t>e sull’insegnamento caritativo della Chiesa.” </a:t>
            </a:r>
          </a:p>
          <a:p>
            <a:pPr algn="ctr">
              <a:lnSpc>
                <a:spcPts val="3718"/>
              </a:lnSpc>
            </a:pPr>
            <a:endParaRPr lang="en-US" sz="3541">
              <a:solidFill>
                <a:srgbClr val="192954"/>
              </a:solidFill>
              <a:latin typeface="Kollektif"/>
            </a:endParaRPr>
          </a:p>
          <a:p>
            <a:pPr algn="ctr">
              <a:lnSpc>
                <a:spcPts val="3718"/>
              </a:lnSpc>
            </a:pPr>
            <a:r>
              <a:rPr lang="en-US" sz="3541">
                <a:solidFill>
                  <a:srgbClr val="192954"/>
                </a:solidFill>
                <a:latin typeface="Kollektif Italics"/>
              </a:rPr>
              <a:t>(Statuto della Confraternita di Misericordia di Barberino Tavarnelle odv - art. 1)</a:t>
            </a:r>
          </a:p>
          <a:p>
            <a:pPr algn="ctr">
              <a:lnSpc>
                <a:spcPts val="3718"/>
              </a:lnSpc>
            </a:pPr>
            <a:endParaRPr lang="en-US" sz="3541">
              <a:solidFill>
                <a:srgbClr val="192954"/>
              </a:solidFill>
              <a:latin typeface="Kollektif Italics"/>
            </a:endParaRPr>
          </a:p>
          <a:p>
            <a:pPr algn="ctr">
              <a:lnSpc>
                <a:spcPts val="3718"/>
              </a:lnSpc>
            </a:pPr>
            <a:r>
              <a:rPr lang="en-US" sz="3541">
                <a:solidFill>
                  <a:srgbClr val="192954"/>
                </a:solidFill>
                <a:latin typeface="Kollektif Italics"/>
              </a:rPr>
              <a:t> </a:t>
            </a:r>
          </a:p>
          <a:p>
            <a:pPr algn="ctr">
              <a:lnSpc>
                <a:spcPts val="3718"/>
              </a:lnSpc>
            </a:pPr>
            <a:endParaRPr lang="en-US" sz="3541">
              <a:solidFill>
                <a:srgbClr val="192954"/>
              </a:solidFill>
              <a:latin typeface="Kollektif Italics"/>
            </a:endParaRPr>
          </a:p>
          <a:p>
            <a:pPr algn="ctr">
              <a:lnSpc>
                <a:spcPts val="3718"/>
              </a:lnSpc>
            </a:pPr>
            <a:endParaRPr lang="en-US" sz="3541">
              <a:solidFill>
                <a:srgbClr val="192954"/>
              </a:solidFill>
              <a:latin typeface="Kollektif Italics"/>
            </a:endParaRPr>
          </a:p>
          <a:p>
            <a:pPr algn="ctr">
              <a:lnSpc>
                <a:spcPts val="3718"/>
              </a:lnSpc>
            </a:pPr>
            <a:endParaRPr lang="en-US" sz="3541">
              <a:solidFill>
                <a:srgbClr val="192954"/>
              </a:solidFill>
              <a:latin typeface="Kollektif Italics"/>
            </a:endParaRPr>
          </a:p>
        </p:txBody>
      </p:sp>
      <p:sp>
        <p:nvSpPr>
          <p:cNvPr id="10" name="TextBox 10"/>
          <p:cNvSpPr txBox="1"/>
          <p:nvPr/>
        </p:nvSpPr>
        <p:spPr>
          <a:xfrm>
            <a:off x="13438182" y="612125"/>
            <a:ext cx="3340298" cy="1533872"/>
          </a:xfrm>
          <a:prstGeom prst="rect">
            <a:avLst/>
          </a:prstGeom>
        </p:spPr>
        <p:txBody>
          <a:bodyPr lIns="0" tIns="0" rIns="0" bIns="0" rtlCol="0" anchor="t">
            <a:spAutoFit/>
          </a:bodyPr>
          <a:lstStyle/>
          <a:p>
            <a:pPr algn="ctr">
              <a:lnSpc>
                <a:spcPts val="12580"/>
              </a:lnSpc>
              <a:spcBef>
                <a:spcPct val="0"/>
              </a:spcBef>
            </a:pPr>
            <a:r>
              <a:rPr lang="en-US" sz="8986" spc="89">
                <a:solidFill>
                  <a:srgbClr val="38B6FF"/>
                </a:solidFill>
                <a:latin typeface="Montserrat Classic Bold"/>
              </a:rPr>
              <a:t>valori</a:t>
            </a:r>
          </a:p>
        </p:txBody>
      </p:sp>
      <p:sp>
        <p:nvSpPr>
          <p:cNvPr id="11" name="TextBox 11"/>
          <p:cNvSpPr txBox="1"/>
          <p:nvPr/>
        </p:nvSpPr>
        <p:spPr>
          <a:xfrm>
            <a:off x="398227" y="6880703"/>
            <a:ext cx="3730361" cy="771525"/>
          </a:xfrm>
          <a:prstGeom prst="rect">
            <a:avLst/>
          </a:prstGeom>
        </p:spPr>
        <p:txBody>
          <a:bodyPr lIns="0" tIns="0" rIns="0" bIns="0" rtlCol="0" anchor="t">
            <a:spAutoFit/>
          </a:bodyPr>
          <a:lstStyle/>
          <a:p>
            <a:pPr algn="ctr">
              <a:lnSpc>
                <a:spcPts val="6000"/>
              </a:lnSpc>
            </a:pPr>
            <a:r>
              <a:rPr lang="en-US" sz="5000">
                <a:solidFill>
                  <a:srgbClr val="000000"/>
                </a:solidFill>
                <a:latin typeface="Life Savers"/>
              </a:rPr>
              <a:t>gratuità</a:t>
            </a:r>
          </a:p>
        </p:txBody>
      </p:sp>
      <p:sp>
        <p:nvSpPr>
          <p:cNvPr id="12" name="TextBox 12"/>
          <p:cNvSpPr txBox="1"/>
          <p:nvPr/>
        </p:nvSpPr>
        <p:spPr>
          <a:xfrm>
            <a:off x="14476299" y="8547578"/>
            <a:ext cx="3730361" cy="771525"/>
          </a:xfrm>
          <a:prstGeom prst="rect">
            <a:avLst/>
          </a:prstGeom>
        </p:spPr>
        <p:txBody>
          <a:bodyPr lIns="0" tIns="0" rIns="0" bIns="0" rtlCol="0" anchor="t">
            <a:spAutoFit/>
          </a:bodyPr>
          <a:lstStyle/>
          <a:p>
            <a:pPr algn="ctr">
              <a:lnSpc>
                <a:spcPts val="6000"/>
              </a:lnSpc>
            </a:pPr>
            <a:r>
              <a:rPr lang="en-US" sz="5000">
                <a:solidFill>
                  <a:srgbClr val="000000"/>
                </a:solidFill>
                <a:latin typeface="Life Savers"/>
              </a:rPr>
              <a:t>carità</a:t>
            </a:r>
          </a:p>
        </p:txBody>
      </p:sp>
      <p:sp>
        <p:nvSpPr>
          <p:cNvPr id="13" name="TextBox 13"/>
          <p:cNvSpPr txBox="1"/>
          <p:nvPr/>
        </p:nvSpPr>
        <p:spPr>
          <a:xfrm>
            <a:off x="1577368" y="7944821"/>
            <a:ext cx="3730361" cy="771525"/>
          </a:xfrm>
          <a:prstGeom prst="rect">
            <a:avLst/>
          </a:prstGeom>
        </p:spPr>
        <p:txBody>
          <a:bodyPr lIns="0" tIns="0" rIns="0" bIns="0" rtlCol="0" anchor="t">
            <a:spAutoFit/>
          </a:bodyPr>
          <a:lstStyle/>
          <a:p>
            <a:pPr algn="ctr">
              <a:lnSpc>
                <a:spcPts val="6000"/>
              </a:lnSpc>
            </a:pPr>
            <a:r>
              <a:rPr lang="en-US" sz="5000">
                <a:solidFill>
                  <a:srgbClr val="000000"/>
                </a:solidFill>
                <a:latin typeface="Life Savers"/>
              </a:rPr>
              <a:t>condivisione</a:t>
            </a:r>
          </a:p>
        </p:txBody>
      </p:sp>
      <p:sp>
        <p:nvSpPr>
          <p:cNvPr id="14" name="TextBox 14"/>
          <p:cNvSpPr txBox="1"/>
          <p:nvPr/>
        </p:nvSpPr>
        <p:spPr>
          <a:xfrm>
            <a:off x="3873697" y="6982796"/>
            <a:ext cx="3730361" cy="771525"/>
          </a:xfrm>
          <a:prstGeom prst="rect">
            <a:avLst/>
          </a:prstGeom>
        </p:spPr>
        <p:txBody>
          <a:bodyPr lIns="0" tIns="0" rIns="0" bIns="0" rtlCol="0" anchor="t">
            <a:spAutoFit/>
          </a:bodyPr>
          <a:lstStyle/>
          <a:p>
            <a:pPr algn="ctr">
              <a:lnSpc>
                <a:spcPts val="6000"/>
              </a:lnSpc>
            </a:pPr>
            <a:r>
              <a:rPr lang="en-US" sz="5000">
                <a:solidFill>
                  <a:srgbClr val="000000"/>
                </a:solidFill>
                <a:latin typeface="Life Savers"/>
              </a:rPr>
              <a:t>accoglienza</a:t>
            </a:r>
          </a:p>
        </p:txBody>
      </p:sp>
      <p:sp>
        <p:nvSpPr>
          <p:cNvPr id="15" name="TextBox 15"/>
          <p:cNvSpPr txBox="1"/>
          <p:nvPr/>
        </p:nvSpPr>
        <p:spPr>
          <a:xfrm>
            <a:off x="7392681" y="6601796"/>
            <a:ext cx="3730361" cy="771525"/>
          </a:xfrm>
          <a:prstGeom prst="rect">
            <a:avLst/>
          </a:prstGeom>
        </p:spPr>
        <p:txBody>
          <a:bodyPr lIns="0" tIns="0" rIns="0" bIns="0" rtlCol="0" anchor="t">
            <a:spAutoFit/>
          </a:bodyPr>
          <a:lstStyle/>
          <a:p>
            <a:pPr algn="ctr">
              <a:lnSpc>
                <a:spcPts val="6000"/>
              </a:lnSpc>
            </a:pPr>
            <a:r>
              <a:rPr lang="en-US" sz="5000">
                <a:solidFill>
                  <a:srgbClr val="000000"/>
                </a:solidFill>
                <a:latin typeface="Life Savers"/>
              </a:rPr>
              <a:t>formazione</a:t>
            </a:r>
          </a:p>
        </p:txBody>
      </p:sp>
      <p:sp>
        <p:nvSpPr>
          <p:cNvPr id="16" name="TextBox 16"/>
          <p:cNvSpPr txBox="1"/>
          <p:nvPr/>
        </p:nvSpPr>
        <p:spPr>
          <a:xfrm>
            <a:off x="10753104" y="7094921"/>
            <a:ext cx="4168772" cy="771525"/>
          </a:xfrm>
          <a:prstGeom prst="rect">
            <a:avLst/>
          </a:prstGeom>
        </p:spPr>
        <p:txBody>
          <a:bodyPr lIns="0" tIns="0" rIns="0" bIns="0" rtlCol="0" anchor="t">
            <a:spAutoFit/>
          </a:bodyPr>
          <a:lstStyle/>
          <a:p>
            <a:pPr algn="ctr">
              <a:lnSpc>
                <a:spcPts val="6000"/>
              </a:lnSpc>
            </a:pPr>
            <a:r>
              <a:rPr lang="en-US" sz="5000">
                <a:solidFill>
                  <a:srgbClr val="000000"/>
                </a:solidFill>
                <a:latin typeface="Life Savers"/>
              </a:rPr>
              <a:t>organizzazione</a:t>
            </a:r>
          </a:p>
        </p:txBody>
      </p:sp>
      <p:sp>
        <p:nvSpPr>
          <p:cNvPr id="17" name="TextBox 17"/>
          <p:cNvSpPr txBox="1"/>
          <p:nvPr/>
        </p:nvSpPr>
        <p:spPr>
          <a:xfrm>
            <a:off x="7278820" y="7785578"/>
            <a:ext cx="3730361" cy="771525"/>
          </a:xfrm>
          <a:prstGeom prst="rect">
            <a:avLst/>
          </a:prstGeom>
        </p:spPr>
        <p:txBody>
          <a:bodyPr lIns="0" tIns="0" rIns="0" bIns="0" rtlCol="0" anchor="t">
            <a:spAutoFit/>
          </a:bodyPr>
          <a:lstStyle/>
          <a:p>
            <a:pPr algn="ctr">
              <a:lnSpc>
                <a:spcPts val="6000"/>
              </a:lnSpc>
            </a:pPr>
            <a:r>
              <a:rPr lang="en-US" sz="5000">
                <a:solidFill>
                  <a:srgbClr val="000000"/>
                </a:solidFill>
                <a:latin typeface="Life Savers"/>
              </a:rPr>
              <a:t>fraternità</a:t>
            </a:r>
          </a:p>
        </p:txBody>
      </p:sp>
      <p:sp>
        <p:nvSpPr>
          <p:cNvPr id="18" name="TextBox 18"/>
          <p:cNvSpPr txBox="1"/>
          <p:nvPr/>
        </p:nvSpPr>
        <p:spPr>
          <a:xfrm>
            <a:off x="13756661" y="7642703"/>
            <a:ext cx="3730361" cy="771525"/>
          </a:xfrm>
          <a:prstGeom prst="rect">
            <a:avLst/>
          </a:prstGeom>
        </p:spPr>
        <p:txBody>
          <a:bodyPr lIns="0" tIns="0" rIns="0" bIns="0" rtlCol="0" anchor="t">
            <a:spAutoFit/>
          </a:bodyPr>
          <a:lstStyle/>
          <a:p>
            <a:pPr algn="ctr">
              <a:lnSpc>
                <a:spcPts val="6000"/>
              </a:lnSpc>
            </a:pPr>
            <a:r>
              <a:rPr lang="en-US" sz="5000">
                <a:solidFill>
                  <a:srgbClr val="000000"/>
                </a:solidFill>
                <a:latin typeface="Life Savers"/>
              </a:rPr>
              <a:t>umiltà</a:t>
            </a:r>
          </a:p>
        </p:txBody>
      </p:sp>
      <p:sp>
        <p:nvSpPr>
          <p:cNvPr id="19" name="TextBox 19"/>
          <p:cNvSpPr txBox="1"/>
          <p:nvPr/>
        </p:nvSpPr>
        <p:spPr>
          <a:xfrm>
            <a:off x="10861271" y="8486775"/>
            <a:ext cx="3730361" cy="771525"/>
          </a:xfrm>
          <a:prstGeom prst="rect">
            <a:avLst/>
          </a:prstGeom>
        </p:spPr>
        <p:txBody>
          <a:bodyPr lIns="0" tIns="0" rIns="0" bIns="0" rtlCol="0" anchor="t">
            <a:spAutoFit/>
          </a:bodyPr>
          <a:lstStyle/>
          <a:p>
            <a:pPr algn="ctr">
              <a:lnSpc>
                <a:spcPts val="6000"/>
              </a:lnSpc>
            </a:pPr>
            <a:r>
              <a:rPr lang="en-US" sz="5000">
                <a:solidFill>
                  <a:srgbClr val="000000"/>
                </a:solidFill>
                <a:latin typeface="Life Savers"/>
              </a:rPr>
              <a:t>libertà</a:t>
            </a:r>
          </a:p>
        </p:txBody>
      </p:sp>
      <p:sp>
        <p:nvSpPr>
          <p:cNvPr id="20" name="TextBox 20"/>
          <p:cNvSpPr txBox="1"/>
          <p:nvPr/>
        </p:nvSpPr>
        <p:spPr>
          <a:xfrm>
            <a:off x="5843871" y="8799896"/>
            <a:ext cx="4153114" cy="771525"/>
          </a:xfrm>
          <a:prstGeom prst="rect">
            <a:avLst/>
          </a:prstGeom>
        </p:spPr>
        <p:txBody>
          <a:bodyPr lIns="0" tIns="0" rIns="0" bIns="0" rtlCol="0" anchor="t">
            <a:spAutoFit/>
          </a:bodyPr>
          <a:lstStyle/>
          <a:p>
            <a:pPr algn="ctr">
              <a:lnSpc>
                <a:spcPts val="6000"/>
              </a:lnSpc>
            </a:pPr>
            <a:r>
              <a:rPr lang="en-US" sz="5000">
                <a:solidFill>
                  <a:srgbClr val="000000"/>
                </a:solidFill>
                <a:latin typeface="Life Savers"/>
              </a:rPr>
              <a:t>collaborazione</a:t>
            </a:r>
          </a:p>
        </p:txBody>
      </p:sp>
      <p:sp>
        <p:nvSpPr>
          <p:cNvPr id="21" name="TextBox 21"/>
          <p:cNvSpPr txBox="1"/>
          <p:nvPr/>
        </p:nvSpPr>
        <p:spPr>
          <a:xfrm>
            <a:off x="2113510" y="9021241"/>
            <a:ext cx="3730361" cy="771525"/>
          </a:xfrm>
          <a:prstGeom prst="rect">
            <a:avLst/>
          </a:prstGeom>
        </p:spPr>
        <p:txBody>
          <a:bodyPr lIns="0" tIns="0" rIns="0" bIns="0" rtlCol="0" anchor="t">
            <a:spAutoFit/>
          </a:bodyPr>
          <a:lstStyle/>
          <a:p>
            <a:pPr algn="ctr">
              <a:lnSpc>
                <a:spcPts val="6000"/>
              </a:lnSpc>
            </a:pPr>
            <a:r>
              <a:rPr lang="en-US" sz="5000">
                <a:solidFill>
                  <a:srgbClr val="000000"/>
                </a:solidFill>
                <a:latin typeface="Life Savers"/>
              </a:rPr>
              <a:t>amore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4252983" y="3307993"/>
            <a:ext cx="22404652" cy="8950886"/>
            <a:chOff x="0" y="0"/>
            <a:chExt cx="35276568" cy="14093347"/>
          </a:xfrm>
        </p:grpSpPr>
        <p:sp>
          <p:nvSpPr>
            <p:cNvPr id="3" name="Freeform 3"/>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4" name="TextBox 4"/>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5" name="AutoShape 5"/>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8627" y="970767"/>
            <a:ext cx="1072284" cy="1452601"/>
          </a:xfrm>
          <a:prstGeom prst="rect">
            <a:avLst/>
          </a:prstGeom>
        </p:spPr>
      </p:pic>
      <p:sp>
        <p:nvSpPr>
          <p:cNvPr id="7" name="TextBox 7"/>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8" name="TextBox 8"/>
          <p:cNvSpPr txBox="1"/>
          <p:nvPr/>
        </p:nvSpPr>
        <p:spPr>
          <a:xfrm>
            <a:off x="5760710" y="1825233"/>
            <a:ext cx="10260382" cy="681031"/>
          </a:xfrm>
          <a:prstGeom prst="rect">
            <a:avLst/>
          </a:prstGeom>
        </p:spPr>
        <p:txBody>
          <a:bodyPr lIns="0" tIns="0" rIns="0" bIns="0" rtlCol="0" anchor="t">
            <a:spAutoFit/>
          </a:bodyPr>
          <a:lstStyle/>
          <a:p>
            <a:pPr>
              <a:lnSpc>
                <a:spcPts val="5512"/>
              </a:lnSpc>
            </a:pPr>
            <a:r>
              <a:rPr lang="en-US" sz="3937" spc="39">
                <a:solidFill>
                  <a:srgbClr val="38B6FF"/>
                </a:solidFill>
                <a:latin typeface="Montserrat Classic Bold"/>
              </a:rPr>
              <a:t>34 Giornate di consegna annuali</a:t>
            </a:r>
          </a:p>
        </p:txBody>
      </p:sp>
      <p:sp>
        <p:nvSpPr>
          <p:cNvPr id="9" name="TextBox 9"/>
          <p:cNvSpPr txBox="1"/>
          <p:nvPr/>
        </p:nvSpPr>
        <p:spPr>
          <a:xfrm>
            <a:off x="3384616" y="2515789"/>
            <a:ext cx="5759384" cy="663211"/>
          </a:xfrm>
          <a:prstGeom prst="rect">
            <a:avLst/>
          </a:prstGeom>
        </p:spPr>
        <p:txBody>
          <a:bodyPr lIns="0" tIns="0" rIns="0" bIns="0" rtlCol="0" anchor="t">
            <a:spAutoFit/>
          </a:bodyPr>
          <a:lstStyle/>
          <a:p>
            <a:pPr>
              <a:lnSpc>
                <a:spcPts val="5445"/>
              </a:lnSpc>
            </a:pPr>
            <a:r>
              <a:rPr lang="en-US" sz="3889" spc="38">
                <a:solidFill>
                  <a:srgbClr val="5271FF"/>
                </a:solidFill>
                <a:latin typeface="Montserrat Classic Bold"/>
              </a:rPr>
              <a:t>88 Famiglie iscritte</a:t>
            </a:r>
          </a:p>
        </p:txBody>
      </p:sp>
      <p:sp>
        <p:nvSpPr>
          <p:cNvPr id="10" name="TextBox 10"/>
          <p:cNvSpPr txBox="1"/>
          <p:nvPr/>
        </p:nvSpPr>
        <p:spPr>
          <a:xfrm>
            <a:off x="1502814" y="3184953"/>
            <a:ext cx="14815772" cy="1384572"/>
          </a:xfrm>
          <a:prstGeom prst="rect">
            <a:avLst/>
          </a:prstGeom>
        </p:spPr>
        <p:txBody>
          <a:bodyPr lIns="0" tIns="0" rIns="0" bIns="0" rtlCol="0" anchor="t">
            <a:spAutoFit/>
          </a:bodyPr>
          <a:lstStyle/>
          <a:p>
            <a:pPr>
              <a:lnSpc>
                <a:spcPts val="5585"/>
              </a:lnSpc>
            </a:pPr>
            <a:r>
              <a:rPr lang="en-US" sz="3989" spc="39">
                <a:solidFill>
                  <a:srgbClr val="38B6FF"/>
                </a:solidFill>
                <a:latin typeface="Montserrat Classic Bold"/>
              </a:rPr>
              <a:t>2 Giornate di raccolta alimentare organizzate in collaborazione con Unicoop Firenze</a:t>
            </a:r>
          </a:p>
        </p:txBody>
      </p:sp>
      <p:sp>
        <p:nvSpPr>
          <p:cNvPr id="11" name="TextBox 11"/>
          <p:cNvSpPr txBox="1"/>
          <p:nvPr/>
        </p:nvSpPr>
        <p:spPr>
          <a:xfrm>
            <a:off x="2518683" y="4575476"/>
            <a:ext cx="13617891" cy="1384572"/>
          </a:xfrm>
          <a:prstGeom prst="rect">
            <a:avLst/>
          </a:prstGeom>
        </p:spPr>
        <p:txBody>
          <a:bodyPr lIns="0" tIns="0" rIns="0" bIns="0" rtlCol="0" anchor="t">
            <a:spAutoFit/>
          </a:bodyPr>
          <a:lstStyle/>
          <a:p>
            <a:pPr>
              <a:lnSpc>
                <a:spcPts val="5585"/>
              </a:lnSpc>
            </a:pPr>
            <a:r>
              <a:rPr lang="en-US" sz="3989" spc="39">
                <a:solidFill>
                  <a:srgbClr val="5271FF"/>
                </a:solidFill>
                <a:latin typeface="Montserrat Classic Bold"/>
              </a:rPr>
              <a:t>1 Giornata di raccolta di materiale scolastico organizzata in collaborazione con Unicoop Firenze</a:t>
            </a:r>
          </a:p>
        </p:txBody>
      </p:sp>
      <p:sp>
        <p:nvSpPr>
          <p:cNvPr id="12" name="TextBox 12"/>
          <p:cNvSpPr txBox="1"/>
          <p:nvPr/>
        </p:nvSpPr>
        <p:spPr>
          <a:xfrm>
            <a:off x="1502814" y="5883848"/>
            <a:ext cx="11716947" cy="679722"/>
          </a:xfrm>
          <a:prstGeom prst="rect">
            <a:avLst/>
          </a:prstGeom>
        </p:spPr>
        <p:txBody>
          <a:bodyPr lIns="0" tIns="0" rIns="0" bIns="0" rtlCol="0" anchor="t">
            <a:spAutoFit/>
          </a:bodyPr>
          <a:lstStyle/>
          <a:p>
            <a:pPr>
              <a:lnSpc>
                <a:spcPts val="5585"/>
              </a:lnSpc>
            </a:pPr>
            <a:r>
              <a:rPr lang="en-US" sz="3989" spc="39">
                <a:solidFill>
                  <a:srgbClr val="38B6FF"/>
                </a:solidFill>
                <a:latin typeface="Montserrat Classic Bold"/>
              </a:rPr>
              <a:t>30 Quintali di prodotti alimentari raccolti</a:t>
            </a:r>
          </a:p>
        </p:txBody>
      </p:sp>
      <p:sp>
        <p:nvSpPr>
          <p:cNvPr id="13" name="TextBox 13"/>
          <p:cNvSpPr txBox="1"/>
          <p:nvPr/>
        </p:nvSpPr>
        <p:spPr>
          <a:xfrm>
            <a:off x="4244200" y="6626798"/>
            <a:ext cx="11419454" cy="679722"/>
          </a:xfrm>
          <a:prstGeom prst="rect">
            <a:avLst/>
          </a:prstGeom>
        </p:spPr>
        <p:txBody>
          <a:bodyPr lIns="0" tIns="0" rIns="0" bIns="0" rtlCol="0" anchor="t">
            <a:spAutoFit/>
          </a:bodyPr>
          <a:lstStyle/>
          <a:p>
            <a:pPr>
              <a:lnSpc>
                <a:spcPts val="5585"/>
              </a:lnSpc>
            </a:pPr>
            <a:r>
              <a:rPr lang="en-US" sz="3989" spc="39">
                <a:solidFill>
                  <a:srgbClr val="5271FF"/>
                </a:solidFill>
                <a:latin typeface="Montserrat Classic Bold"/>
              </a:rPr>
              <a:t>13 Ritiri al Banco Alimentare della Toscana</a:t>
            </a:r>
          </a:p>
        </p:txBody>
      </p:sp>
      <p:sp>
        <p:nvSpPr>
          <p:cNvPr id="14" name="TextBox 14"/>
          <p:cNvSpPr txBox="1"/>
          <p:nvPr/>
        </p:nvSpPr>
        <p:spPr>
          <a:xfrm>
            <a:off x="620056" y="7230319"/>
            <a:ext cx="17415144" cy="679722"/>
          </a:xfrm>
          <a:prstGeom prst="rect">
            <a:avLst/>
          </a:prstGeom>
        </p:spPr>
        <p:txBody>
          <a:bodyPr lIns="0" tIns="0" rIns="0" bIns="0" rtlCol="0" anchor="t">
            <a:spAutoFit/>
          </a:bodyPr>
          <a:lstStyle/>
          <a:p>
            <a:pPr>
              <a:lnSpc>
                <a:spcPts val="5585"/>
              </a:lnSpc>
            </a:pPr>
            <a:r>
              <a:rPr lang="en-US" sz="3989" spc="39">
                <a:solidFill>
                  <a:srgbClr val="38B6FF"/>
                </a:solidFill>
                <a:latin typeface="Montserrat Classic Bold"/>
              </a:rPr>
              <a:t>110 Quintali di prodotti ritirati al Banco Alimentare della Toscana</a:t>
            </a:r>
          </a:p>
        </p:txBody>
      </p:sp>
      <p:sp>
        <p:nvSpPr>
          <p:cNvPr id="15" name="TextBox 15"/>
          <p:cNvSpPr txBox="1"/>
          <p:nvPr/>
        </p:nvSpPr>
        <p:spPr>
          <a:xfrm>
            <a:off x="2805556" y="7833841"/>
            <a:ext cx="11427411" cy="663211"/>
          </a:xfrm>
          <a:prstGeom prst="rect">
            <a:avLst/>
          </a:prstGeom>
        </p:spPr>
        <p:txBody>
          <a:bodyPr lIns="0" tIns="0" rIns="0" bIns="0" rtlCol="0" anchor="t">
            <a:spAutoFit/>
          </a:bodyPr>
          <a:lstStyle/>
          <a:p>
            <a:pPr>
              <a:lnSpc>
                <a:spcPts val="5445"/>
              </a:lnSpc>
            </a:pPr>
            <a:r>
              <a:rPr lang="en-US" sz="3889" spc="38">
                <a:solidFill>
                  <a:srgbClr val="5271FF"/>
                </a:solidFill>
                <a:latin typeface="Montserrat Classic Bold"/>
              </a:rPr>
              <a:t>Donazioni di alimenti da aziende private </a:t>
            </a:r>
          </a:p>
        </p:txBody>
      </p:sp>
      <p:sp>
        <p:nvSpPr>
          <p:cNvPr id="16" name="TextBox 16"/>
          <p:cNvSpPr txBox="1"/>
          <p:nvPr/>
        </p:nvSpPr>
        <p:spPr>
          <a:xfrm>
            <a:off x="881559" y="8578578"/>
            <a:ext cx="13830714" cy="679722"/>
          </a:xfrm>
          <a:prstGeom prst="rect">
            <a:avLst/>
          </a:prstGeom>
        </p:spPr>
        <p:txBody>
          <a:bodyPr lIns="0" tIns="0" rIns="0" bIns="0" rtlCol="0" anchor="t">
            <a:spAutoFit/>
          </a:bodyPr>
          <a:lstStyle/>
          <a:p>
            <a:pPr>
              <a:lnSpc>
                <a:spcPts val="5585"/>
              </a:lnSpc>
            </a:pPr>
            <a:r>
              <a:rPr lang="en-US" sz="3989" spc="39">
                <a:solidFill>
                  <a:srgbClr val="38B6FF"/>
                </a:solidFill>
                <a:latin typeface="Montserrat Classic Bold"/>
              </a:rPr>
              <a:t>€ 600 di buoni spesa donati da Unicoop Firenze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4252983" y="3307993"/>
            <a:ext cx="22404652" cy="8950886"/>
            <a:chOff x="0" y="0"/>
            <a:chExt cx="35276568" cy="14093347"/>
          </a:xfrm>
        </p:grpSpPr>
        <p:sp>
          <p:nvSpPr>
            <p:cNvPr id="3" name="Freeform 3"/>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4" name="TextBox 4"/>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5" name="AutoShape 5"/>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8627" y="892479"/>
            <a:ext cx="1072284" cy="1452601"/>
          </a:xfrm>
          <a:prstGeom prst="rect">
            <a:avLst/>
          </a:prstGeom>
        </p:spPr>
      </p:pic>
      <p:sp>
        <p:nvSpPr>
          <p:cNvPr id="7" name="TextBox 7"/>
          <p:cNvSpPr txBox="1"/>
          <p:nvPr/>
        </p:nvSpPr>
        <p:spPr>
          <a:xfrm>
            <a:off x="6962970" y="3895785"/>
            <a:ext cx="3856691" cy="863600"/>
          </a:xfrm>
          <a:prstGeom prst="rect">
            <a:avLst/>
          </a:prstGeom>
        </p:spPr>
        <p:txBody>
          <a:bodyPr lIns="0" tIns="0" rIns="0" bIns="0" rtlCol="0" anchor="t">
            <a:spAutoFit/>
          </a:bodyPr>
          <a:lstStyle/>
          <a:p>
            <a:pPr algn="ctr">
              <a:lnSpc>
                <a:spcPts val="7000"/>
              </a:lnSpc>
            </a:pPr>
            <a:r>
              <a:rPr lang="en-US" sz="5000" spc="50">
                <a:solidFill>
                  <a:srgbClr val="494E5F"/>
                </a:solidFill>
                <a:latin typeface="Montserrat Classic Bold"/>
              </a:rPr>
              <a:t>8</a:t>
            </a:r>
          </a:p>
        </p:txBody>
      </p:sp>
      <p:sp>
        <p:nvSpPr>
          <p:cNvPr id="8" name="TextBox 8"/>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9" name="TextBox 9"/>
          <p:cNvSpPr txBox="1"/>
          <p:nvPr/>
        </p:nvSpPr>
        <p:spPr>
          <a:xfrm>
            <a:off x="947159" y="4684539"/>
            <a:ext cx="2673537" cy="610076"/>
          </a:xfrm>
          <a:prstGeom prst="rect">
            <a:avLst/>
          </a:prstGeom>
        </p:spPr>
        <p:txBody>
          <a:bodyPr lIns="0" tIns="0" rIns="0" bIns="0" rtlCol="0" anchor="t">
            <a:spAutoFit/>
          </a:bodyPr>
          <a:lstStyle/>
          <a:p>
            <a:pPr>
              <a:lnSpc>
                <a:spcPts val="4956"/>
              </a:lnSpc>
            </a:pPr>
            <a:r>
              <a:rPr lang="en-US" sz="3540" spc="35">
                <a:solidFill>
                  <a:srgbClr val="494E5F"/>
                </a:solidFill>
                <a:latin typeface="Montserrat Classic Bold"/>
              </a:rPr>
              <a:t>Under 25</a:t>
            </a:r>
          </a:p>
        </p:txBody>
      </p:sp>
      <p:sp>
        <p:nvSpPr>
          <p:cNvPr id="10" name="TextBox 10"/>
          <p:cNvSpPr txBox="1"/>
          <p:nvPr/>
        </p:nvSpPr>
        <p:spPr>
          <a:xfrm>
            <a:off x="6949343" y="3288071"/>
            <a:ext cx="3856691" cy="422275"/>
          </a:xfrm>
          <a:prstGeom prst="rect">
            <a:avLst/>
          </a:prstGeom>
        </p:spPr>
        <p:txBody>
          <a:bodyPr lIns="0" tIns="0" rIns="0" bIns="0" rtlCol="0" anchor="t">
            <a:spAutoFit/>
          </a:bodyPr>
          <a:lstStyle/>
          <a:p>
            <a:pPr algn="ctr">
              <a:lnSpc>
                <a:spcPts val="3499"/>
              </a:lnSpc>
            </a:pPr>
            <a:r>
              <a:rPr lang="en-US" sz="2499" spc="24">
                <a:solidFill>
                  <a:srgbClr val="494E5F"/>
                </a:solidFill>
                <a:latin typeface="Montserrat Classic Bold"/>
              </a:rPr>
              <a:t>Totali</a:t>
            </a:r>
          </a:p>
        </p:txBody>
      </p:sp>
      <p:sp>
        <p:nvSpPr>
          <p:cNvPr id="11" name="TextBox 11"/>
          <p:cNvSpPr txBox="1"/>
          <p:nvPr/>
        </p:nvSpPr>
        <p:spPr>
          <a:xfrm>
            <a:off x="6195980" y="4761501"/>
            <a:ext cx="2093518" cy="475202"/>
          </a:xfrm>
          <a:prstGeom prst="rect">
            <a:avLst/>
          </a:prstGeom>
        </p:spPr>
        <p:txBody>
          <a:bodyPr lIns="0" tIns="0" rIns="0" bIns="0" rtlCol="0" anchor="t">
            <a:spAutoFit/>
          </a:bodyPr>
          <a:lstStyle/>
          <a:p>
            <a:pPr>
              <a:lnSpc>
                <a:spcPts val="3880"/>
              </a:lnSpc>
            </a:pPr>
            <a:r>
              <a:rPr lang="en-US" sz="2772" spc="27">
                <a:solidFill>
                  <a:srgbClr val="38B6FF"/>
                </a:solidFill>
                <a:latin typeface="Montserrat Classic Bold"/>
              </a:rPr>
              <a:t>0</a:t>
            </a:r>
          </a:p>
        </p:txBody>
      </p:sp>
      <p:sp>
        <p:nvSpPr>
          <p:cNvPr id="12" name="TextBox 12"/>
          <p:cNvSpPr txBox="1"/>
          <p:nvPr/>
        </p:nvSpPr>
        <p:spPr>
          <a:xfrm>
            <a:off x="947159" y="5327820"/>
            <a:ext cx="3874529" cy="1278685"/>
          </a:xfrm>
          <a:prstGeom prst="rect">
            <a:avLst/>
          </a:prstGeom>
        </p:spPr>
        <p:txBody>
          <a:bodyPr lIns="0" tIns="0" rIns="0" bIns="0" rtlCol="0" anchor="t">
            <a:spAutoFit/>
          </a:bodyPr>
          <a:lstStyle/>
          <a:p>
            <a:pPr>
              <a:lnSpc>
                <a:spcPts val="5147"/>
              </a:lnSpc>
            </a:pPr>
            <a:r>
              <a:rPr lang="en-US" sz="3677" spc="36">
                <a:solidFill>
                  <a:srgbClr val="494E5F"/>
                </a:solidFill>
                <a:latin typeface="Montserrat Classic Bold"/>
              </a:rPr>
              <a:t>Nuovi volontari iscritti nel 2022</a:t>
            </a:r>
          </a:p>
        </p:txBody>
      </p:sp>
      <p:sp>
        <p:nvSpPr>
          <p:cNvPr id="13" name="TextBox 13"/>
          <p:cNvSpPr txBox="1"/>
          <p:nvPr/>
        </p:nvSpPr>
        <p:spPr>
          <a:xfrm>
            <a:off x="6195980" y="5530060"/>
            <a:ext cx="2093518" cy="475202"/>
          </a:xfrm>
          <a:prstGeom prst="rect">
            <a:avLst/>
          </a:prstGeom>
        </p:spPr>
        <p:txBody>
          <a:bodyPr lIns="0" tIns="0" rIns="0" bIns="0" rtlCol="0" anchor="t">
            <a:spAutoFit/>
          </a:bodyPr>
          <a:lstStyle/>
          <a:p>
            <a:pPr>
              <a:lnSpc>
                <a:spcPts val="3880"/>
              </a:lnSpc>
            </a:pPr>
            <a:r>
              <a:rPr lang="en-US" sz="2772" spc="27">
                <a:solidFill>
                  <a:srgbClr val="38B6FF"/>
                </a:solidFill>
                <a:latin typeface="Montserrat Classic Bold"/>
              </a:rPr>
              <a:t>0</a:t>
            </a:r>
          </a:p>
        </p:txBody>
      </p:sp>
      <p:sp>
        <p:nvSpPr>
          <p:cNvPr id="14" name="TextBox 14"/>
          <p:cNvSpPr txBox="1"/>
          <p:nvPr/>
        </p:nvSpPr>
        <p:spPr>
          <a:xfrm>
            <a:off x="4977139" y="2589723"/>
            <a:ext cx="7828353" cy="490880"/>
          </a:xfrm>
          <a:prstGeom prst="rect">
            <a:avLst/>
          </a:prstGeom>
        </p:spPr>
        <p:txBody>
          <a:bodyPr lIns="0" tIns="0" rIns="0" bIns="0" rtlCol="0" anchor="t">
            <a:spAutoFit/>
          </a:bodyPr>
          <a:lstStyle/>
          <a:p>
            <a:pPr>
              <a:lnSpc>
                <a:spcPts val="3984"/>
              </a:lnSpc>
            </a:pPr>
            <a:r>
              <a:rPr lang="en-US" sz="2845" spc="199">
                <a:solidFill>
                  <a:srgbClr val="494E5F"/>
                </a:solidFill>
                <a:latin typeface="Montserrat Classic Bold"/>
              </a:rPr>
              <a:t>VOLONTARI COINVOLTI NEL SERVIZIO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3659194" y="3650621"/>
            <a:ext cx="22404652" cy="9028743"/>
            <a:chOff x="0" y="0"/>
            <a:chExt cx="35276568" cy="14215934"/>
          </a:xfrm>
        </p:grpSpPr>
        <p:sp>
          <p:nvSpPr>
            <p:cNvPr id="3" name="Freeform 3"/>
            <p:cNvSpPr/>
            <p:nvPr/>
          </p:nvSpPr>
          <p:spPr>
            <a:xfrm>
              <a:off x="0" y="0"/>
              <a:ext cx="35276569" cy="14215934"/>
            </a:xfrm>
            <a:custGeom>
              <a:avLst/>
              <a:gdLst/>
              <a:ahLst/>
              <a:cxnLst/>
              <a:rect l="l" t="t" r="r" b="b"/>
              <a:pathLst>
                <a:path w="35276569" h="14215934">
                  <a:moveTo>
                    <a:pt x="0" y="0"/>
                  </a:moveTo>
                  <a:lnTo>
                    <a:pt x="35276569" y="0"/>
                  </a:lnTo>
                  <a:lnTo>
                    <a:pt x="35276569" y="14215934"/>
                  </a:lnTo>
                  <a:lnTo>
                    <a:pt x="0" y="14215934"/>
                  </a:lnTo>
                  <a:close/>
                </a:path>
              </a:pathLst>
            </a:custGeom>
            <a:solidFill>
              <a:srgbClr val="FFFFFF"/>
            </a:solidFill>
          </p:spPr>
        </p:sp>
      </p:grpSp>
      <p:sp>
        <p:nvSpPr>
          <p:cNvPr id="4" name="TextBox 4"/>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5" name="AutoShape 5"/>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0339" y="923795"/>
            <a:ext cx="1072284" cy="1452601"/>
          </a:xfrm>
          <a:prstGeom prst="rect">
            <a:avLst/>
          </a:prstGeom>
        </p:spPr>
      </p:pic>
      <p:sp>
        <p:nvSpPr>
          <p:cNvPr id="7" name="TextBox 7"/>
          <p:cNvSpPr txBox="1"/>
          <p:nvPr/>
        </p:nvSpPr>
        <p:spPr>
          <a:xfrm>
            <a:off x="7412210" y="3283905"/>
            <a:ext cx="3856691" cy="863600"/>
          </a:xfrm>
          <a:prstGeom prst="rect">
            <a:avLst/>
          </a:prstGeom>
        </p:spPr>
        <p:txBody>
          <a:bodyPr lIns="0" tIns="0" rIns="0" bIns="0" rtlCol="0" anchor="t">
            <a:spAutoFit/>
          </a:bodyPr>
          <a:lstStyle/>
          <a:p>
            <a:pPr algn="ctr">
              <a:lnSpc>
                <a:spcPts val="7000"/>
              </a:lnSpc>
            </a:pPr>
            <a:r>
              <a:rPr lang="en-US" sz="5000" spc="50">
                <a:solidFill>
                  <a:srgbClr val="494E5F"/>
                </a:solidFill>
                <a:latin typeface="Montserrat Classic Bold"/>
              </a:rPr>
              <a:t>1</a:t>
            </a:r>
          </a:p>
        </p:txBody>
      </p:sp>
      <p:sp>
        <p:nvSpPr>
          <p:cNvPr id="8" name="TextBox 8"/>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9" name="TextBox 9"/>
          <p:cNvSpPr txBox="1"/>
          <p:nvPr/>
        </p:nvSpPr>
        <p:spPr>
          <a:xfrm>
            <a:off x="7326700" y="2900597"/>
            <a:ext cx="3856691" cy="422275"/>
          </a:xfrm>
          <a:prstGeom prst="rect">
            <a:avLst/>
          </a:prstGeom>
        </p:spPr>
        <p:txBody>
          <a:bodyPr lIns="0" tIns="0" rIns="0" bIns="0" rtlCol="0" anchor="t">
            <a:spAutoFit/>
          </a:bodyPr>
          <a:lstStyle/>
          <a:p>
            <a:pPr algn="ctr">
              <a:lnSpc>
                <a:spcPts val="3499"/>
              </a:lnSpc>
            </a:pPr>
            <a:r>
              <a:rPr lang="en-US" sz="2499" spc="24">
                <a:solidFill>
                  <a:srgbClr val="494E5F"/>
                </a:solidFill>
                <a:latin typeface="Montserrat Classic Bold"/>
              </a:rPr>
              <a:t>Totali</a:t>
            </a:r>
          </a:p>
        </p:txBody>
      </p:sp>
      <p:sp>
        <p:nvSpPr>
          <p:cNvPr id="10" name="TextBox 10"/>
          <p:cNvSpPr txBox="1"/>
          <p:nvPr/>
        </p:nvSpPr>
        <p:spPr>
          <a:xfrm>
            <a:off x="1959444" y="4254500"/>
            <a:ext cx="14500023" cy="1261111"/>
          </a:xfrm>
          <a:prstGeom prst="rect">
            <a:avLst/>
          </a:prstGeom>
        </p:spPr>
        <p:txBody>
          <a:bodyPr lIns="0" tIns="0" rIns="0" bIns="0" rtlCol="0" anchor="t">
            <a:spAutoFit/>
          </a:bodyPr>
          <a:lstStyle/>
          <a:p>
            <a:pPr algn="ctr">
              <a:lnSpc>
                <a:spcPts val="5039"/>
              </a:lnSpc>
            </a:pPr>
            <a:r>
              <a:rPr lang="en-US" sz="3599" spc="35">
                <a:solidFill>
                  <a:srgbClr val="5271FF"/>
                </a:solidFill>
                <a:latin typeface="Montserrat Classic Bold"/>
              </a:rPr>
              <a:t>"Banco Alimentare. Azioni di rafforzamento del servizio a sostegno della popolazione"</a:t>
            </a:r>
          </a:p>
        </p:txBody>
      </p:sp>
      <p:sp>
        <p:nvSpPr>
          <p:cNvPr id="11" name="TextBox 11"/>
          <p:cNvSpPr txBox="1"/>
          <p:nvPr/>
        </p:nvSpPr>
        <p:spPr>
          <a:xfrm>
            <a:off x="6002883" y="2223791"/>
            <a:ext cx="7121870" cy="490880"/>
          </a:xfrm>
          <a:prstGeom prst="rect">
            <a:avLst/>
          </a:prstGeom>
        </p:spPr>
        <p:txBody>
          <a:bodyPr lIns="0" tIns="0" rIns="0" bIns="0" rtlCol="0" anchor="t">
            <a:spAutoFit/>
          </a:bodyPr>
          <a:lstStyle/>
          <a:p>
            <a:pPr>
              <a:lnSpc>
                <a:spcPts val="3984"/>
              </a:lnSpc>
            </a:pPr>
            <a:r>
              <a:rPr lang="en-US" sz="2845" spc="199">
                <a:solidFill>
                  <a:srgbClr val="494E5F"/>
                </a:solidFill>
                <a:latin typeface="Montserrat Classic Bold"/>
              </a:rPr>
              <a:t>PROGETTI ATTIVATI NEL 2022</a:t>
            </a:r>
          </a:p>
        </p:txBody>
      </p:sp>
      <p:sp>
        <p:nvSpPr>
          <p:cNvPr id="12" name="TextBox 12"/>
          <p:cNvSpPr txBox="1"/>
          <p:nvPr/>
        </p:nvSpPr>
        <p:spPr>
          <a:xfrm>
            <a:off x="3221692" y="6082623"/>
            <a:ext cx="4190518" cy="596901"/>
          </a:xfrm>
          <a:prstGeom prst="rect">
            <a:avLst/>
          </a:prstGeom>
        </p:spPr>
        <p:txBody>
          <a:bodyPr lIns="0" tIns="0" rIns="0" bIns="0" rtlCol="0" anchor="t">
            <a:spAutoFit/>
          </a:bodyPr>
          <a:lstStyle/>
          <a:p>
            <a:pPr>
              <a:lnSpc>
                <a:spcPts val="4899"/>
              </a:lnSpc>
            </a:pPr>
            <a:r>
              <a:rPr lang="en-US" sz="3499" spc="34">
                <a:solidFill>
                  <a:srgbClr val="494E5F"/>
                </a:solidFill>
                <a:latin typeface="Montserrat Classic Bold"/>
              </a:rPr>
              <a:t>Ente finanziatore</a:t>
            </a:r>
          </a:p>
        </p:txBody>
      </p:sp>
      <p:sp>
        <p:nvSpPr>
          <p:cNvPr id="13" name="TextBox 13"/>
          <p:cNvSpPr txBox="1"/>
          <p:nvPr/>
        </p:nvSpPr>
        <p:spPr>
          <a:xfrm>
            <a:off x="9144000" y="6082623"/>
            <a:ext cx="5568274" cy="1180466"/>
          </a:xfrm>
          <a:prstGeom prst="rect">
            <a:avLst/>
          </a:prstGeom>
        </p:spPr>
        <p:txBody>
          <a:bodyPr lIns="0" tIns="0" rIns="0" bIns="0" rtlCol="0" anchor="t">
            <a:spAutoFit/>
          </a:bodyPr>
          <a:lstStyle/>
          <a:p>
            <a:pPr>
              <a:lnSpc>
                <a:spcPts val="4759"/>
              </a:lnSpc>
            </a:pPr>
            <a:r>
              <a:rPr lang="en-US" sz="3399" spc="33">
                <a:solidFill>
                  <a:srgbClr val="494E5F"/>
                </a:solidFill>
                <a:latin typeface="Montserrat Classic Bold"/>
              </a:rPr>
              <a:t>Fondazione Intesa Sanpaolo Onlus</a:t>
            </a:r>
          </a:p>
        </p:txBody>
      </p:sp>
      <p:sp>
        <p:nvSpPr>
          <p:cNvPr id="14" name="TextBox 14"/>
          <p:cNvSpPr txBox="1"/>
          <p:nvPr/>
        </p:nvSpPr>
        <p:spPr>
          <a:xfrm>
            <a:off x="3221692" y="7723668"/>
            <a:ext cx="4907217" cy="580391"/>
          </a:xfrm>
          <a:prstGeom prst="rect">
            <a:avLst/>
          </a:prstGeom>
        </p:spPr>
        <p:txBody>
          <a:bodyPr lIns="0" tIns="0" rIns="0" bIns="0" rtlCol="0" anchor="t">
            <a:spAutoFit/>
          </a:bodyPr>
          <a:lstStyle/>
          <a:p>
            <a:pPr>
              <a:lnSpc>
                <a:spcPts val="4759"/>
              </a:lnSpc>
            </a:pPr>
            <a:r>
              <a:rPr lang="en-US" sz="3399" spc="33">
                <a:solidFill>
                  <a:srgbClr val="494E5F"/>
                </a:solidFill>
                <a:latin typeface="Montserrat Classic Bold"/>
              </a:rPr>
              <a:t>Contributo ottenuto</a:t>
            </a:r>
          </a:p>
        </p:txBody>
      </p:sp>
      <p:sp>
        <p:nvSpPr>
          <p:cNvPr id="15" name="TextBox 15"/>
          <p:cNvSpPr txBox="1"/>
          <p:nvPr/>
        </p:nvSpPr>
        <p:spPr>
          <a:xfrm>
            <a:off x="9255046" y="7723668"/>
            <a:ext cx="2836383" cy="563881"/>
          </a:xfrm>
          <a:prstGeom prst="rect">
            <a:avLst/>
          </a:prstGeom>
        </p:spPr>
        <p:txBody>
          <a:bodyPr lIns="0" tIns="0" rIns="0" bIns="0" rtlCol="0" anchor="t">
            <a:spAutoFit/>
          </a:bodyPr>
          <a:lstStyle/>
          <a:p>
            <a:pPr>
              <a:lnSpc>
                <a:spcPts val="4619"/>
              </a:lnSpc>
            </a:pPr>
            <a:r>
              <a:rPr lang="en-US" sz="3299" spc="32">
                <a:solidFill>
                  <a:srgbClr val="494E5F"/>
                </a:solidFill>
                <a:latin typeface="Montserrat Classic Bold"/>
              </a:rPr>
              <a:t>€ 8.000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3659194" y="3650621"/>
            <a:ext cx="22404652" cy="9028743"/>
            <a:chOff x="0" y="0"/>
            <a:chExt cx="35276568" cy="14215934"/>
          </a:xfrm>
        </p:grpSpPr>
        <p:sp>
          <p:nvSpPr>
            <p:cNvPr id="3" name="Freeform 3"/>
            <p:cNvSpPr/>
            <p:nvPr/>
          </p:nvSpPr>
          <p:spPr>
            <a:xfrm>
              <a:off x="0" y="0"/>
              <a:ext cx="35276569" cy="14215934"/>
            </a:xfrm>
            <a:custGeom>
              <a:avLst/>
              <a:gdLst/>
              <a:ahLst/>
              <a:cxnLst/>
              <a:rect l="l" t="t" r="r" b="b"/>
              <a:pathLst>
                <a:path w="35276569" h="14215934">
                  <a:moveTo>
                    <a:pt x="0" y="0"/>
                  </a:moveTo>
                  <a:lnTo>
                    <a:pt x="35276569" y="0"/>
                  </a:lnTo>
                  <a:lnTo>
                    <a:pt x="35276569" y="14215934"/>
                  </a:lnTo>
                  <a:lnTo>
                    <a:pt x="0" y="14215934"/>
                  </a:lnTo>
                  <a:close/>
                </a:path>
              </a:pathLst>
            </a:custGeom>
            <a:solidFill>
              <a:srgbClr val="FFFFFF"/>
            </a:solidFill>
          </p:spPr>
        </p:sp>
      </p:grpSp>
      <p:sp>
        <p:nvSpPr>
          <p:cNvPr id="4" name="TextBox 4"/>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5" name="AutoShape 5"/>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5997" y="955110"/>
            <a:ext cx="1072284" cy="1452601"/>
          </a:xfrm>
          <a:prstGeom prst="rect">
            <a:avLst/>
          </a:prstGeom>
        </p:spPr>
      </p:pic>
      <p:sp>
        <p:nvSpPr>
          <p:cNvPr id="7" name="TextBox 7"/>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8" name="TextBox 8"/>
          <p:cNvSpPr txBox="1"/>
          <p:nvPr/>
        </p:nvSpPr>
        <p:spPr>
          <a:xfrm>
            <a:off x="1512536" y="4331354"/>
            <a:ext cx="7036678" cy="3511740"/>
          </a:xfrm>
          <a:prstGeom prst="rect">
            <a:avLst/>
          </a:prstGeom>
        </p:spPr>
        <p:txBody>
          <a:bodyPr lIns="0" tIns="0" rIns="0" bIns="0" rtlCol="0" anchor="t">
            <a:spAutoFit/>
          </a:bodyPr>
          <a:lstStyle/>
          <a:p>
            <a:pPr algn="ctr">
              <a:lnSpc>
                <a:spcPts val="4136"/>
              </a:lnSpc>
              <a:spcBef>
                <a:spcPct val="0"/>
              </a:spcBef>
            </a:pPr>
            <a:r>
              <a:rPr lang="en-US" sz="2954" spc="29">
                <a:solidFill>
                  <a:srgbClr val="000000"/>
                </a:solidFill>
                <a:latin typeface="Montserrat Classic"/>
              </a:rPr>
              <a:t>Il progetto ha permesso di acquistare generi alimentari e di prima necessità da destinare agli utenti del Banco Alimentare, in costante aumento anche nel 2022.</a:t>
            </a:r>
          </a:p>
          <a:p>
            <a:pPr algn="ctr">
              <a:lnSpc>
                <a:spcPts val="3542"/>
              </a:lnSpc>
              <a:spcBef>
                <a:spcPct val="0"/>
              </a:spcBef>
            </a:pPr>
            <a:endParaRPr lang="en-US" sz="2954" spc="29">
              <a:solidFill>
                <a:srgbClr val="000000"/>
              </a:solidFill>
              <a:latin typeface="Montserrat Classic"/>
            </a:endParaRPr>
          </a:p>
          <a:p>
            <a:pPr algn="ctr">
              <a:lnSpc>
                <a:spcPts val="3542"/>
              </a:lnSpc>
              <a:spcBef>
                <a:spcPct val="0"/>
              </a:spcBef>
            </a:pPr>
            <a:endParaRPr lang="en-US" sz="2954" spc="29">
              <a:solidFill>
                <a:srgbClr val="000000"/>
              </a:solidFill>
              <a:latin typeface="Montserrat Classic"/>
            </a:endParaRPr>
          </a:p>
        </p:txBody>
      </p:sp>
      <p:sp>
        <p:nvSpPr>
          <p:cNvPr id="9" name="TextBox 9"/>
          <p:cNvSpPr txBox="1"/>
          <p:nvPr/>
        </p:nvSpPr>
        <p:spPr>
          <a:xfrm>
            <a:off x="11259138" y="2133696"/>
            <a:ext cx="4546910" cy="490880"/>
          </a:xfrm>
          <a:prstGeom prst="rect">
            <a:avLst/>
          </a:prstGeom>
        </p:spPr>
        <p:txBody>
          <a:bodyPr lIns="0" tIns="0" rIns="0" bIns="0" rtlCol="0" anchor="t">
            <a:spAutoFit/>
          </a:bodyPr>
          <a:lstStyle/>
          <a:p>
            <a:pPr>
              <a:lnSpc>
                <a:spcPts val="3984"/>
              </a:lnSpc>
            </a:pPr>
            <a:r>
              <a:rPr lang="en-US" sz="2845" spc="199">
                <a:solidFill>
                  <a:srgbClr val="494E5F"/>
                </a:solidFill>
                <a:latin typeface="Montserrat Classic Bold"/>
              </a:rPr>
              <a:t>OBIETTIVI RAGGIUNTI</a:t>
            </a:r>
          </a:p>
        </p:txBody>
      </p:sp>
      <p:sp>
        <p:nvSpPr>
          <p:cNvPr id="10" name="TextBox 10"/>
          <p:cNvSpPr txBox="1"/>
          <p:nvPr/>
        </p:nvSpPr>
        <p:spPr>
          <a:xfrm>
            <a:off x="2996221" y="3554368"/>
            <a:ext cx="4546910" cy="614782"/>
          </a:xfrm>
          <a:prstGeom prst="rect">
            <a:avLst/>
          </a:prstGeom>
        </p:spPr>
        <p:txBody>
          <a:bodyPr lIns="0" tIns="0" rIns="0" bIns="0" rtlCol="0" anchor="t">
            <a:spAutoFit/>
          </a:bodyPr>
          <a:lstStyle/>
          <a:p>
            <a:pPr>
              <a:lnSpc>
                <a:spcPts val="4964"/>
              </a:lnSpc>
            </a:pPr>
            <a:r>
              <a:rPr lang="en-US" sz="3545" spc="248">
                <a:solidFill>
                  <a:srgbClr val="5271FF"/>
                </a:solidFill>
                <a:latin typeface="Montserrat Classic Bold"/>
              </a:rPr>
              <a:t>DESCRIZIONE</a:t>
            </a:r>
          </a:p>
        </p:txBody>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21707" y="3168251"/>
            <a:ext cx="703258" cy="731608"/>
          </a:xfrm>
          <a:prstGeom prst="rect">
            <a:avLst/>
          </a:prstGeom>
        </p:spPr>
      </p:pic>
      <p:sp>
        <p:nvSpPr>
          <p:cNvPr id="12" name="TextBox 12"/>
          <p:cNvSpPr txBox="1"/>
          <p:nvPr/>
        </p:nvSpPr>
        <p:spPr>
          <a:xfrm>
            <a:off x="10014254" y="3068872"/>
            <a:ext cx="7036678" cy="2463990"/>
          </a:xfrm>
          <a:prstGeom prst="rect">
            <a:avLst/>
          </a:prstGeom>
        </p:spPr>
        <p:txBody>
          <a:bodyPr lIns="0" tIns="0" rIns="0" bIns="0" rtlCol="0" anchor="t">
            <a:spAutoFit/>
          </a:bodyPr>
          <a:lstStyle/>
          <a:p>
            <a:pPr algn="ctr">
              <a:lnSpc>
                <a:spcPts val="4136"/>
              </a:lnSpc>
              <a:spcBef>
                <a:spcPct val="0"/>
              </a:spcBef>
            </a:pPr>
            <a:r>
              <a:rPr lang="en-US" sz="2954" spc="29">
                <a:solidFill>
                  <a:srgbClr val="5271FF"/>
                </a:solidFill>
                <a:latin typeface="Montserrat Classic"/>
              </a:rPr>
              <a:t>Aumento della quantità e della qualità dei generi di prima necessità acquistati </a:t>
            </a:r>
          </a:p>
          <a:p>
            <a:pPr algn="ctr">
              <a:lnSpc>
                <a:spcPts val="3542"/>
              </a:lnSpc>
              <a:spcBef>
                <a:spcPct val="0"/>
              </a:spcBef>
            </a:pPr>
            <a:endParaRPr lang="en-US" sz="2954" spc="29">
              <a:solidFill>
                <a:srgbClr val="5271FF"/>
              </a:solidFill>
              <a:latin typeface="Montserrat Classic"/>
            </a:endParaRPr>
          </a:p>
          <a:p>
            <a:pPr algn="ctr">
              <a:lnSpc>
                <a:spcPts val="3542"/>
              </a:lnSpc>
              <a:spcBef>
                <a:spcPct val="0"/>
              </a:spcBef>
            </a:pPr>
            <a:endParaRPr lang="en-US" sz="2954" spc="29">
              <a:solidFill>
                <a:srgbClr val="5271FF"/>
              </a:solidFill>
              <a:latin typeface="Montserrat Class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76" t="2363" b="2363"/>
          <a:stretch>
            <a:fillRect/>
          </a:stretch>
        </p:blipFill>
        <p:spPr>
          <a:xfrm>
            <a:off x="5177046" y="-4059037"/>
            <a:ext cx="13110954" cy="16751534"/>
          </a:xfrm>
          <a:prstGeom prst="rect">
            <a:avLst/>
          </a:prstGeom>
        </p:spPr>
      </p:pic>
      <p:grpSp>
        <p:nvGrpSpPr>
          <p:cNvPr id="3" name="Group 3"/>
          <p:cNvGrpSpPr/>
          <p:nvPr/>
        </p:nvGrpSpPr>
        <p:grpSpPr>
          <a:xfrm rot="-8100000">
            <a:off x="-4669599" y="2635922"/>
            <a:ext cx="22404652" cy="8950886"/>
            <a:chOff x="0" y="0"/>
            <a:chExt cx="35276568" cy="14093347"/>
          </a:xfrm>
        </p:grpSpPr>
        <p:sp>
          <p:nvSpPr>
            <p:cNvPr id="4" name="Freeform 4"/>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5" name="TextBox 5"/>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6" name="AutoShape 6"/>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3367" y="970767"/>
            <a:ext cx="1072284" cy="1452601"/>
          </a:xfrm>
          <a:prstGeom prst="rect">
            <a:avLst/>
          </a:prstGeom>
        </p:spPr>
      </p:pic>
      <p:sp>
        <p:nvSpPr>
          <p:cNvPr id="8" name="TextBox 8"/>
          <p:cNvSpPr txBox="1"/>
          <p:nvPr/>
        </p:nvSpPr>
        <p:spPr>
          <a:xfrm>
            <a:off x="774356" y="2619479"/>
            <a:ext cx="7846555" cy="1577340"/>
          </a:xfrm>
          <a:prstGeom prst="rect">
            <a:avLst/>
          </a:prstGeom>
        </p:spPr>
        <p:txBody>
          <a:bodyPr lIns="0" tIns="0" rIns="0" bIns="0" rtlCol="0" anchor="t">
            <a:spAutoFit/>
          </a:bodyPr>
          <a:lstStyle/>
          <a:p>
            <a:pPr algn="ctr">
              <a:lnSpc>
                <a:spcPts val="6089"/>
              </a:lnSpc>
            </a:pPr>
            <a:r>
              <a:rPr lang="en-US" sz="5799">
                <a:solidFill>
                  <a:srgbClr val="192954"/>
                </a:solidFill>
                <a:latin typeface="Kollektif Bold"/>
              </a:rPr>
              <a:t>Scuola di italiano </a:t>
            </a:r>
          </a:p>
          <a:p>
            <a:pPr algn="ctr">
              <a:lnSpc>
                <a:spcPts val="6089"/>
              </a:lnSpc>
            </a:pPr>
            <a:r>
              <a:rPr lang="en-US" sz="5799">
                <a:solidFill>
                  <a:srgbClr val="192954"/>
                </a:solidFill>
                <a:latin typeface="Kollektif Bold"/>
              </a:rPr>
              <a:t>per stranieri</a:t>
            </a:r>
          </a:p>
        </p:txBody>
      </p:sp>
      <p:sp>
        <p:nvSpPr>
          <p:cNvPr id="9" name="TextBox 9"/>
          <p:cNvSpPr txBox="1"/>
          <p:nvPr/>
        </p:nvSpPr>
        <p:spPr>
          <a:xfrm>
            <a:off x="2180540" y="1038225"/>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10" name="TextBox 10"/>
          <p:cNvSpPr txBox="1"/>
          <p:nvPr/>
        </p:nvSpPr>
        <p:spPr>
          <a:xfrm>
            <a:off x="414233" y="4335780"/>
            <a:ext cx="10008663" cy="5951220"/>
          </a:xfrm>
          <a:prstGeom prst="rect">
            <a:avLst/>
          </a:prstGeom>
        </p:spPr>
        <p:txBody>
          <a:bodyPr lIns="0" tIns="0" rIns="0" bIns="0" rtlCol="0" anchor="t">
            <a:spAutoFit/>
          </a:bodyPr>
          <a:lstStyle/>
          <a:p>
            <a:pPr algn="ctr">
              <a:lnSpc>
                <a:spcPts val="1995"/>
              </a:lnSpc>
            </a:pPr>
            <a:endParaRPr/>
          </a:p>
          <a:p>
            <a:pPr algn="ctr">
              <a:lnSpc>
                <a:spcPts val="3045"/>
              </a:lnSpc>
            </a:pPr>
            <a:r>
              <a:rPr lang="en-US" sz="2900">
                <a:solidFill>
                  <a:srgbClr val="192954"/>
                </a:solidFill>
                <a:latin typeface="Kollektif"/>
              </a:rPr>
              <a:t>La Scuola di Italiano è un servizio di </a:t>
            </a:r>
          </a:p>
          <a:p>
            <a:pPr algn="ctr">
              <a:lnSpc>
                <a:spcPts val="3045"/>
              </a:lnSpc>
            </a:pPr>
            <a:r>
              <a:rPr lang="en-US" sz="2900">
                <a:solidFill>
                  <a:srgbClr val="192954"/>
                </a:solidFill>
                <a:latin typeface="Kollektif"/>
              </a:rPr>
              <a:t>collaborazione all’integrazione dei cittadini stranieri nella nostra comunità. Nel mese di Ottobre 2022 si sono riattivati i </a:t>
            </a:r>
          </a:p>
          <a:p>
            <a:pPr algn="ctr">
              <a:lnSpc>
                <a:spcPts val="3045"/>
              </a:lnSpc>
            </a:pPr>
            <a:r>
              <a:rPr lang="en-US" sz="2900">
                <a:solidFill>
                  <a:srgbClr val="192954"/>
                </a:solidFill>
                <a:latin typeface="Kollektif"/>
              </a:rPr>
              <a:t>corsi di italiano L2 gratuiti di vari livelli rivolti </a:t>
            </a:r>
          </a:p>
          <a:p>
            <a:pPr algn="ctr">
              <a:lnSpc>
                <a:spcPts val="3045"/>
              </a:lnSpc>
            </a:pPr>
            <a:r>
              <a:rPr lang="en-US" sz="2900">
                <a:solidFill>
                  <a:srgbClr val="192954"/>
                </a:solidFill>
                <a:latin typeface="Kollektif"/>
              </a:rPr>
              <a:t>a persone straniere.  Tramite la collaborazione con strutture formative accreditate, al termine dei corsi saranno rilasciati attestati ufficiali di conoscenza della lingua conformi al Quadro comune europeo di riferimento </a:t>
            </a:r>
          </a:p>
          <a:p>
            <a:pPr algn="ctr">
              <a:lnSpc>
                <a:spcPts val="3045"/>
              </a:lnSpc>
            </a:pPr>
            <a:r>
              <a:rPr lang="en-US" sz="2900">
                <a:solidFill>
                  <a:srgbClr val="192954"/>
                </a:solidFill>
                <a:latin typeface="Kollektif"/>
              </a:rPr>
              <a:t>per la conoscenza delle lingue. </a:t>
            </a:r>
          </a:p>
          <a:p>
            <a:pPr algn="ctr">
              <a:lnSpc>
                <a:spcPts val="2730"/>
              </a:lnSpc>
            </a:pPr>
            <a:endParaRPr lang="en-US" sz="2900">
              <a:solidFill>
                <a:srgbClr val="192954"/>
              </a:solidFill>
              <a:latin typeface="Kollektif"/>
            </a:endParaRPr>
          </a:p>
          <a:p>
            <a:pPr algn="ctr">
              <a:lnSpc>
                <a:spcPts val="3045"/>
              </a:lnSpc>
            </a:pPr>
            <a:r>
              <a:rPr lang="en-US" sz="2900">
                <a:solidFill>
                  <a:srgbClr val="192954"/>
                </a:solidFill>
                <a:latin typeface="Kollektif"/>
              </a:rPr>
              <a:t>A chi è rivolto:</a:t>
            </a:r>
          </a:p>
          <a:p>
            <a:pPr algn="ctr">
              <a:lnSpc>
                <a:spcPts val="3045"/>
              </a:lnSpc>
            </a:pPr>
            <a:endParaRPr lang="en-US" sz="2900">
              <a:solidFill>
                <a:srgbClr val="192954"/>
              </a:solidFill>
              <a:latin typeface="Kollektif"/>
            </a:endParaRPr>
          </a:p>
          <a:p>
            <a:pPr algn="ctr">
              <a:lnSpc>
                <a:spcPts val="3045"/>
              </a:lnSpc>
            </a:pPr>
            <a:r>
              <a:rPr lang="en-US" sz="2900">
                <a:solidFill>
                  <a:srgbClr val="192954"/>
                </a:solidFill>
                <a:latin typeface="Kollektif"/>
              </a:rPr>
              <a:t>Persone straniere residenti nel territorio</a:t>
            </a:r>
          </a:p>
          <a:p>
            <a:pPr algn="ctr">
              <a:lnSpc>
                <a:spcPts val="3045"/>
              </a:lnSpc>
            </a:pPr>
            <a:endParaRPr lang="en-US" sz="2900">
              <a:solidFill>
                <a:srgbClr val="192954"/>
              </a:solidFill>
              <a:latin typeface="Kollektif"/>
            </a:endParaRPr>
          </a:p>
          <a:p>
            <a:pPr algn="ctr">
              <a:lnSpc>
                <a:spcPts val="3045"/>
              </a:lnSpc>
            </a:pPr>
            <a:endParaRPr lang="en-US" sz="2900">
              <a:solidFill>
                <a:srgbClr val="192954"/>
              </a:solidFill>
              <a:latin typeface="Kollektif"/>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3" name="AutoShape 3"/>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7312" y="955110"/>
            <a:ext cx="1072284" cy="1452601"/>
          </a:xfrm>
          <a:prstGeom prst="rect">
            <a:avLst/>
          </a:prstGeom>
        </p:spPr>
      </p:pic>
      <p:sp>
        <p:nvSpPr>
          <p:cNvPr id="5" name="TextBox 5"/>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6" name="TextBox 6"/>
          <p:cNvSpPr txBox="1"/>
          <p:nvPr/>
        </p:nvSpPr>
        <p:spPr>
          <a:xfrm>
            <a:off x="6597869" y="2914006"/>
            <a:ext cx="10855368" cy="681031"/>
          </a:xfrm>
          <a:prstGeom prst="rect">
            <a:avLst/>
          </a:prstGeom>
        </p:spPr>
        <p:txBody>
          <a:bodyPr lIns="0" tIns="0" rIns="0" bIns="0" rtlCol="0" anchor="t">
            <a:spAutoFit/>
          </a:bodyPr>
          <a:lstStyle/>
          <a:p>
            <a:pPr>
              <a:lnSpc>
                <a:spcPts val="5512"/>
              </a:lnSpc>
            </a:pPr>
            <a:r>
              <a:rPr lang="en-US" sz="3937" spc="39">
                <a:solidFill>
                  <a:srgbClr val="494E5F"/>
                </a:solidFill>
                <a:latin typeface="Montserrat Classic Bold"/>
              </a:rPr>
              <a:t>4 Corsi di italiano L2 per adulti attivati</a:t>
            </a:r>
          </a:p>
        </p:txBody>
      </p:sp>
      <p:sp>
        <p:nvSpPr>
          <p:cNvPr id="7" name="TextBox 7"/>
          <p:cNvSpPr txBox="1"/>
          <p:nvPr/>
        </p:nvSpPr>
        <p:spPr>
          <a:xfrm>
            <a:off x="6682018" y="3518837"/>
            <a:ext cx="11017764" cy="679722"/>
          </a:xfrm>
          <a:prstGeom prst="rect">
            <a:avLst/>
          </a:prstGeom>
        </p:spPr>
        <p:txBody>
          <a:bodyPr lIns="0" tIns="0" rIns="0" bIns="0" rtlCol="0" anchor="t">
            <a:spAutoFit/>
          </a:bodyPr>
          <a:lstStyle/>
          <a:p>
            <a:pPr>
              <a:lnSpc>
                <a:spcPts val="5585"/>
              </a:lnSpc>
            </a:pPr>
            <a:r>
              <a:rPr lang="en-US" sz="3989" spc="39">
                <a:solidFill>
                  <a:srgbClr val="494E5F"/>
                </a:solidFill>
                <a:latin typeface="Montserrat Classic Bold"/>
              </a:rPr>
              <a:t>1 Corso di italiano L2 per bambini attivato</a:t>
            </a:r>
          </a:p>
        </p:txBody>
      </p:sp>
      <p:sp>
        <p:nvSpPr>
          <p:cNvPr id="8" name="TextBox 8"/>
          <p:cNvSpPr txBox="1"/>
          <p:nvPr/>
        </p:nvSpPr>
        <p:spPr>
          <a:xfrm>
            <a:off x="515990" y="5331173"/>
            <a:ext cx="9946278" cy="679722"/>
          </a:xfrm>
          <a:prstGeom prst="rect">
            <a:avLst/>
          </a:prstGeom>
        </p:spPr>
        <p:txBody>
          <a:bodyPr lIns="0" tIns="0" rIns="0" bIns="0" rtlCol="0" anchor="t">
            <a:spAutoFit/>
          </a:bodyPr>
          <a:lstStyle/>
          <a:p>
            <a:pPr>
              <a:lnSpc>
                <a:spcPts val="5585"/>
              </a:lnSpc>
            </a:pPr>
            <a:r>
              <a:rPr lang="en-US" sz="3989" spc="39">
                <a:solidFill>
                  <a:srgbClr val="494E5F"/>
                </a:solidFill>
                <a:latin typeface="Montserrat Classic Bold"/>
              </a:rPr>
              <a:t>14 Studenti iscritti al corso A0</a:t>
            </a:r>
          </a:p>
        </p:txBody>
      </p:sp>
      <p:sp>
        <p:nvSpPr>
          <p:cNvPr id="9" name="TextBox 9"/>
          <p:cNvSpPr txBox="1"/>
          <p:nvPr/>
        </p:nvSpPr>
        <p:spPr>
          <a:xfrm>
            <a:off x="515990" y="6038231"/>
            <a:ext cx="9650859" cy="679722"/>
          </a:xfrm>
          <a:prstGeom prst="rect">
            <a:avLst/>
          </a:prstGeom>
        </p:spPr>
        <p:txBody>
          <a:bodyPr lIns="0" tIns="0" rIns="0" bIns="0" rtlCol="0" anchor="t">
            <a:spAutoFit/>
          </a:bodyPr>
          <a:lstStyle/>
          <a:p>
            <a:pPr>
              <a:lnSpc>
                <a:spcPts val="5585"/>
              </a:lnSpc>
            </a:pPr>
            <a:r>
              <a:rPr lang="en-US" sz="3989" spc="39">
                <a:solidFill>
                  <a:srgbClr val="494E5F"/>
                </a:solidFill>
                <a:latin typeface="Montserrat Classic Bold"/>
              </a:rPr>
              <a:t>11 Studenti iscritti al corso A1</a:t>
            </a:r>
          </a:p>
        </p:txBody>
      </p:sp>
      <p:sp>
        <p:nvSpPr>
          <p:cNvPr id="10" name="TextBox 10"/>
          <p:cNvSpPr txBox="1"/>
          <p:nvPr/>
        </p:nvSpPr>
        <p:spPr>
          <a:xfrm>
            <a:off x="646709" y="6687347"/>
            <a:ext cx="9389420" cy="679722"/>
          </a:xfrm>
          <a:prstGeom prst="rect">
            <a:avLst/>
          </a:prstGeom>
        </p:spPr>
        <p:txBody>
          <a:bodyPr lIns="0" tIns="0" rIns="0" bIns="0" rtlCol="0" anchor="t">
            <a:spAutoFit/>
          </a:bodyPr>
          <a:lstStyle/>
          <a:p>
            <a:pPr>
              <a:lnSpc>
                <a:spcPts val="5585"/>
              </a:lnSpc>
            </a:pPr>
            <a:r>
              <a:rPr lang="en-US" sz="3989" spc="39">
                <a:solidFill>
                  <a:srgbClr val="494E5F"/>
                </a:solidFill>
                <a:latin typeface="Montserrat Classic Bold"/>
              </a:rPr>
              <a:t>7 Studenti iscritti al corso A2</a:t>
            </a:r>
          </a:p>
        </p:txBody>
      </p:sp>
      <p:sp>
        <p:nvSpPr>
          <p:cNvPr id="11" name="TextBox 11"/>
          <p:cNvSpPr txBox="1"/>
          <p:nvPr/>
        </p:nvSpPr>
        <p:spPr>
          <a:xfrm>
            <a:off x="646709" y="7338494"/>
            <a:ext cx="11292826" cy="679722"/>
          </a:xfrm>
          <a:prstGeom prst="rect">
            <a:avLst/>
          </a:prstGeom>
        </p:spPr>
        <p:txBody>
          <a:bodyPr lIns="0" tIns="0" rIns="0" bIns="0" rtlCol="0" anchor="t">
            <a:spAutoFit/>
          </a:bodyPr>
          <a:lstStyle/>
          <a:p>
            <a:pPr>
              <a:lnSpc>
                <a:spcPts val="5585"/>
              </a:lnSpc>
            </a:pPr>
            <a:r>
              <a:rPr lang="en-US" sz="3989" spc="39">
                <a:solidFill>
                  <a:srgbClr val="494E5F"/>
                </a:solidFill>
                <a:latin typeface="Montserrat Classic Bold"/>
              </a:rPr>
              <a:t>1 Studente iscritti al corso B1</a:t>
            </a:r>
          </a:p>
        </p:txBody>
      </p:sp>
      <p:sp>
        <p:nvSpPr>
          <p:cNvPr id="12" name="TextBox 12"/>
          <p:cNvSpPr txBox="1"/>
          <p:nvPr/>
        </p:nvSpPr>
        <p:spPr>
          <a:xfrm>
            <a:off x="646709" y="7942015"/>
            <a:ext cx="7143580" cy="679722"/>
          </a:xfrm>
          <a:prstGeom prst="rect">
            <a:avLst/>
          </a:prstGeom>
        </p:spPr>
        <p:txBody>
          <a:bodyPr lIns="0" tIns="0" rIns="0" bIns="0" rtlCol="0" anchor="t">
            <a:spAutoFit/>
          </a:bodyPr>
          <a:lstStyle/>
          <a:p>
            <a:pPr>
              <a:lnSpc>
                <a:spcPts val="5585"/>
              </a:lnSpc>
            </a:pPr>
            <a:r>
              <a:rPr lang="en-US" sz="3989" spc="39">
                <a:solidFill>
                  <a:srgbClr val="494E5F"/>
                </a:solidFill>
                <a:latin typeface="Montserrat Classic Bold"/>
              </a:rPr>
              <a:t>8 Bambini iscritti al corso</a:t>
            </a:r>
          </a:p>
        </p:txBody>
      </p:sp>
      <p:sp>
        <p:nvSpPr>
          <p:cNvPr id="13" name="TextBox 13"/>
          <p:cNvSpPr txBox="1"/>
          <p:nvPr/>
        </p:nvSpPr>
        <p:spPr>
          <a:xfrm>
            <a:off x="6597869" y="2208611"/>
            <a:ext cx="3438261" cy="681031"/>
          </a:xfrm>
          <a:prstGeom prst="rect">
            <a:avLst/>
          </a:prstGeom>
        </p:spPr>
        <p:txBody>
          <a:bodyPr lIns="0" tIns="0" rIns="0" bIns="0" rtlCol="0" anchor="t">
            <a:spAutoFit/>
          </a:bodyPr>
          <a:lstStyle/>
          <a:p>
            <a:pPr>
              <a:lnSpc>
                <a:spcPts val="5512"/>
              </a:lnSpc>
            </a:pPr>
            <a:r>
              <a:rPr lang="en-US" sz="3937" spc="39">
                <a:solidFill>
                  <a:srgbClr val="A5C2F3"/>
                </a:solidFill>
                <a:latin typeface="Montserrat Classic Bold"/>
              </a:rPr>
              <a:t>Corsi attivati</a:t>
            </a:r>
          </a:p>
        </p:txBody>
      </p:sp>
      <p:sp>
        <p:nvSpPr>
          <p:cNvPr id="14" name="TextBox 14"/>
          <p:cNvSpPr txBox="1"/>
          <p:nvPr/>
        </p:nvSpPr>
        <p:spPr>
          <a:xfrm>
            <a:off x="515990" y="4527824"/>
            <a:ext cx="4596918" cy="681031"/>
          </a:xfrm>
          <a:prstGeom prst="rect">
            <a:avLst/>
          </a:prstGeom>
        </p:spPr>
        <p:txBody>
          <a:bodyPr lIns="0" tIns="0" rIns="0" bIns="0" rtlCol="0" anchor="t">
            <a:spAutoFit/>
          </a:bodyPr>
          <a:lstStyle/>
          <a:p>
            <a:pPr>
              <a:lnSpc>
                <a:spcPts val="5512"/>
              </a:lnSpc>
            </a:pPr>
            <a:r>
              <a:rPr lang="en-US" sz="3937" spc="39">
                <a:solidFill>
                  <a:srgbClr val="A5C2F3"/>
                </a:solidFill>
                <a:latin typeface="Montserrat Classic Bold"/>
              </a:rPr>
              <a:t>Studenti iscritti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4252983" y="3307993"/>
            <a:ext cx="22404652" cy="8950886"/>
            <a:chOff x="0" y="0"/>
            <a:chExt cx="35276568" cy="14093347"/>
          </a:xfrm>
        </p:grpSpPr>
        <p:sp>
          <p:nvSpPr>
            <p:cNvPr id="3" name="Freeform 3"/>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4" name="TextBox 4"/>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5" name="AutoShape 5"/>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4682" y="986425"/>
            <a:ext cx="1072284" cy="1452601"/>
          </a:xfrm>
          <a:prstGeom prst="rect">
            <a:avLst/>
          </a:prstGeom>
        </p:spPr>
      </p:pic>
      <p:sp>
        <p:nvSpPr>
          <p:cNvPr id="7" name="TextBox 7"/>
          <p:cNvSpPr txBox="1"/>
          <p:nvPr/>
        </p:nvSpPr>
        <p:spPr>
          <a:xfrm>
            <a:off x="6962970" y="3905310"/>
            <a:ext cx="3856691" cy="854077"/>
          </a:xfrm>
          <a:prstGeom prst="rect">
            <a:avLst/>
          </a:prstGeom>
        </p:spPr>
        <p:txBody>
          <a:bodyPr lIns="0" tIns="0" rIns="0" bIns="0" rtlCol="0" anchor="t">
            <a:spAutoFit/>
          </a:bodyPr>
          <a:lstStyle/>
          <a:p>
            <a:pPr algn="ctr">
              <a:lnSpc>
                <a:spcPts val="6999"/>
              </a:lnSpc>
            </a:pPr>
            <a:r>
              <a:rPr lang="en-US" sz="4999" spc="49">
                <a:solidFill>
                  <a:srgbClr val="494E5F"/>
                </a:solidFill>
                <a:latin typeface="Montserrat Classic Bold"/>
              </a:rPr>
              <a:t>14</a:t>
            </a:r>
          </a:p>
        </p:txBody>
      </p:sp>
      <p:sp>
        <p:nvSpPr>
          <p:cNvPr id="8" name="TextBox 8"/>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9" name="TextBox 9"/>
          <p:cNvSpPr txBox="1"/>
          <p:nvPr/>
        </p:nvSpPr>
        <p:spPr>
          <a:xfrm>
            <a:off x="947159" y="4684539"/>
            <a:ext cx="2673537" cy="610076"/>
          </a:xfrm>
          <a:prstGeom prst="rect">
            <a:avLst/>
          </a:prstGeom>
        </p:spPr>
        <p:txBody>
          <a:bodyPr lIns="0" tIns="0" rIns="0" bIns="0" rtlCol="0" anchor="t">
            <a:spAutoFit/>
          </a:bodyPr>
          <a:lstStyle/>
          <a:p>
            <a:pPr>
              <a:lnSpc>
                <a:spcPts val="4956"/>
              </a:lnSpc>
            </a:pPr>
            <a:r>
              <a:rPr lang="en-US" sz="3540" spc="35">
                <a:solidFill>
                  <a:srgbClr val="494E5F"/>
                </a:solidFill>
                <a:latin typeface="Montserrat Classic Bold"/>
              </a:rPr>
              <a:t>Under 25</a:t>
            </a:r>
          </a:p>
        </p:txBody>
      </p:sp>
      <p:sp>
        <p:nvSpPr>
          <p:cNvPr id="10" name="TextBox 10"/>
          <p:cNvSpPr txBox="1"/>
          <p:nvPr/>
        </p:nvSpPr>
        <p:spPr>
          <a:xfrm>
            <a:off x="6949343" y="3288071"/>
            <a:ext cx="3856691" cy="422275"/>
          </a:xfrm>
          <a:prstGeom prst="rect">
            <a:avLst/>
          </a:prstGeom>
        </p:spPr>
        <p:txBody>
          <a:bodyPr lIns="0" tIns="0" rIns="0" bIns="0" rtlCol="0" anchor="t">
            <a:spAutoFit/>
          </a:bodyPr>
          <a:lstStyle/>
          <a:p>
            <a:pPr algn="ctr">
              <a:lnSpc>
                <a:spcPts val="3499"/>
              </a:lnSpc>
            </a:pPr>
            <a:r>
              <a:rPr lang="en-US" sz="2499" spc="24">
                <a:solidFill>
                  <a:srgbClr val="494E5F"/>
                </a:solidFill>
                <a:latin typeface="Montserrat Classic Bold"/>
              </a:rPr>
              <a:t>Totali</a:t>
            </a:r>
          </a:p>
        </p:txBody>
      </p:sp>
      <p:sp>
        <p:nvSpPr>
          <p:cNvPr id="11" name="TextBox 11"/>
          <p:cNvSpPr txBox="1"/>
          <p:nvPr/>
        </p:nvSpPr>
        <p:spPr>
          <a:xfrm>
            <a:off x="6195980" y="4761501"/>
            <a:ext cx="2093518" cy="475202"/>
          </a:xfrm>
          <a:prstGeom prst="rect">
            <a:avLst/>
          </a:prstGeom>
        </p:spPr>
        <p:txBody>
          <a:bodyPr lIns="0" tIns="0" rIns="0" bIns="0" rtlCol="0" anchor="t">
            <a:spAutoFit/>
          </a:bodyPr>
          <a:lstStyle/>
          <a:p>
            <a:pPr>
              <a:lnSpc>
                <a:spcPts val="3880"/>
              </a:lnSpc>
            </a:pPr>
            <a:r>
              <a:rPr lang="en-US" sz="2772" spc="27">
                <a:solidFill>
                  <a:srgbClr val="38B6FF"/>
                </a:solidFill>
                <a:latin typeface="Montserrat Classic Bold"/>
              </a:rPr>
              <a:t>0</a:t>
            </a:r>
          </a:p>
        </p:txBody>
      </p:sp>
      <p:sp>
        <p:nvSpPr>
          <p:cNvPr id="12" name="TextBox 12"/>
          <p:cNvSpPr txBox="1"/>
          <p:nvPr/>
        </p:nvSpPr>
        <p:spPr>
          <a:xfrm>
            <a:off x="947159" y="5327820"/>
            <a:ext cx="3874529" cy="1278685"/>
          </a:xfrm>
          <a:prstGeom prst="rect">
            <a:avLst/>
          </a:prstGeom>
        </p:spPr>
        <p:txBody>
          <a:bodyPr lIns="0" tIns="0" rIns="0" bIns="0" rtlCol="0" anchor="t">
            <a:spAutoFit/>
          </a:bodyPr>
          <a:lstStyle/>
          <a:p>
            <a:pPr>
              <a:lnSpc>
                <a:spcPts val="5147"/>
              </a:lnSpc>
            </a:pPr>
            <a:r>
              <a:rPr lang="en-US" sz="3677" spc="36">
                <a:solidFill>
                  <a:srgbClr val="494E5F"/>
                </a:solidFill>
                <a:latin typeface="Montserrat Classic Bold"/>
              </a:rPr>
              <a:t>Nuovi volontari iscritti nel 2022</a:t>
            </a:r>
          </a:p>
        </p:txBody>
      </p:sp>
      <p:sp>
        <p:nvSpPr>
          <p:cNvPr id="13" name="TextBox 13"/>
          <p:cNvSpPr txBox="1"/>
          <p:nvPr/>
        </p:nvSpPr>
        <p:spPr>
          <a:xfrm>
            <a:off x="6195980" y="5530060"/>
            <a:ext cx="2093518" cy="475202"/>
          </a:xfrm>
          <a:prstGeom prst="rect">
            <a:avLst/>
          </a:prstGeom>
        </p:spPr>
        <p:txBody>
          <a:bodyPr lIns="0" tIns="0" rIns="0" bIns="0" rtlCol="0" anchor="t">
            <a:spAutoFit/>
          </a:bodyPr>
          <a:lstStyle/>
          <a:p>
            <a:pPr>
              <a:lnSpc>
                <a:spcPts val="3880"/>
              </a:lnSpc>
            </a:pPr>
            <a:r>
              <a:rPr lang="en-US" sz="2772" spc="27">
                <a:solidFill>
                  <a:srgbClr val="38B6FF"/>
                </a:solidFill>
                <a:latin typeface="Montserrat Classic Bold"/>
              </a:rPr>
              <a:t>4</a:t>
            </a:r>
          </a:p>
        </p:txBody>
      </p:sp>
      <p:sp>
        <p:nvSpPr>
          <p:cNvPr id="14" name="TextBox 14"/>
          <p:cNvSpPr txBox="1"/>
          <p:nvPr/>
        </p:nvSpPr>
        <p:spPr>
          <a:xfrm>
            <a:off x="4977139" y="2589723"/>
            <a:ext cx="7828353" cy="490880"/>
          </a:xfrm>
          <a:prstGeom prst="rect">
            <a:avLst/>
          </a:prstGeom>
        </p:spPr>
        <p:txBody>
          <a:bodyPr lIns="0" tIns="0" rIns="0" bIns="0" rtlCol="0" anchor="t">
            <a:spAutoFit/>
          </a:bodyPr>
          <a:lstStyle/>
          <a:p>
            <a:pPr>
              <a:lnSpc>
                <a:spcPts val="3984"/>
              </a:lnSpc>
            </a:pPr>
            <a:r>
              <a:rPr lang="en-US" sz="2845" spc="199">
                <a:solidFill>
                  <a:srgbClr val="494E5F"/>
                </a:solidFill>
                <a:latin typeface="Montserrat Classic Bold"/>
              </a:rPr>
              <a:t>VOLONTARI COINVOLTI NEL SERVIZIO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467" r="14584"/>
          <a:stretch>
            <a:fillRect/>
          </a:stretch>
        </p:blipFill>
        <p:spPr>
          <a:xfrm>
            <a:off x="5486400" y="-2266153"/>
            <a:ext cx="13729640" cy="12720771"/>
          </a:xfrm>
          <a:prstGeom prst="rect">
            <a:avLst/>
          </a:prstGeom>
        </p:spPr>
      </p:pic>
      <p:grpSp>
        <p:nvGrpSpPr>
          <p:cNvPr id="3" name="Group 3"/>
          <p:cNvGrpSpPr/>
          <p:nvPr/>
        </p:nvGrpSpPr>
        <p:grpSpPr>
          <a:xfrm rot="-8100000">
            <a:off x="-4252983" y="3307993"/>
            <a:ext cx="22404652" cy="8950886"/>
            <a:chOff x="0" y="0"/>
            <a:chExt cx="35276568" cy="14093347"/>
          </a:xfrm>
        </p:grpSpPr>
        <p:sp>
          <p:nvSpPr>
            <p:cNvPr id="4" name="Freeform 4"/>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5" name="TextBox 5"/>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6" name="AutoShape 6"/>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39024" y="939452"/>
            <a:ext cx="1072284" cy="1452601"/>
          </a:xfrm>
          <a:prstGeom prst="rect">
            <a:avLst/>
          </a:prstGeom>
        </p:spPr>
      </p:pic>
      <p:sp>
        <p:nvSpPr>
          <p:cNvPr id="8" name="TextBox 8"/>
          <p:cNvSpPr txBox="1"/>
          <p:nvPr/>
        </p:nvSpPr>
        <p:spPr>
          <a:xfrm>
            <a:off x="602987" y="2876994"/>
            <a:ext cx="7846555" cy="805815"/>
          </a:xfrm>
          <a:prstGeom prst="rect">
            <a:avLst/>
          </a:prstGeom>
        </p:spPr>
        <p:txBody>
          <a:bodyPr lIns="0" tIns="0" rIns="0" bIns="0" rtlCol="0" anchor="t">
            <a:spAutoFit/>
          </a:bodyPr>
          <a:lstStyle/>
          <a:p>
            <a:pPr algn="ctr">
              <a:lnSpc>
                <a:spcPts val="6089"/>
              </a:lnSpc>
            </a:pPr>
            <a:r>
              <a:rPr lang="en-US" sz="5799">
                <a:solidFill>
                  <a:srgbClr val="192954"/>
                </a:solidFill>
                <a:latin typeface="Kollektif Bold"/>
              </a:rPr>
              <a:t>Fondo di solidarietà</a:t>
            </a:r>
          </a:p>
        </p:txBody>
      </p:sp>
      <p:sp>
        <p:nvSpPr>
          <p:cNvPr id="9" name="TextBox 9"/>
          <p:cNvSpPr txBox="1"/>
          <p:nvPr/>
        </p:nvSpPr>
        <p:spPr>
          <a:xfrm>
            <a:off x="2180540" y="1038225"/>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10" name="TextBox 10"/>
          <p:cNvSpPr txBox="1"/>
          <p:nvPr/>
        </p:nvSpPr>
        <p:spPr>
          <a:xfrm>
            <a:off x="256879" y="4404712"/>
            <a:ext cx="9319413" cy="4759643"/>
          </a:xfrm>
          <a:prstGeom prst="rect">
            <a:avLst/>
          </a:prstGeom>
        </p:spPr>
        <p:txBody>
          <a:bodyPr lIns="0" tIns="0" rIns="0" bIns="0" rtlCol="0" anchor="t">
            <a:spAutoFit/>
          </a:bodyPr>
          <a:lstStyle/>
          <a:p>
            <a:pPr algn="ctr">
              <a:lnSpc>
                <a:spcPts val="1785"/>
              </a:lnSpc>
            </a:pPr>
            <a:endParaRPr/>
          </a:p>
          <a:p>
            <a:pPr algn="ctr">
              <a:lnSpc>
                <a:spcPts val="2835"/>
              </a:lnSpc>
            </a:pPr>
            <a:r>
              <a:rPr lang="en-US" sz="2700">
                <a:solidFill>
                  <a:srgbClr val="192954"/>
                </a:solidFill>
                <a:latin typeface="Kollektif"/>
              </a:rPr>
              <a:t>Questo centro di ascolto per la prevenzione dell'usura e per il microcredito, ha offerto sostegno a soggetti in condizione di fragilità economica e sociale tramite finanziamenti arrivati da associazioni e privati del territorio.</a:t>
            </a:r>
          </a:p>
          <a:p>
            <a:pPr algn="ctr">
              <a:lnSpc>
                <a:spcPts val="2835"/>
              </a:lnSpc>
            </a:pPr>
            <a:endParaRPr lang="en-US" sz="2700">
              <a:solidFill>
                <a:srgbClr val="192954"/>
              </a:solidFill>
              <a:latin typeface="Kollektif"/>
            </a:endParaRPr>
          </a:p>
          <a:p>
            <a:pPr algn="ctr">
              <a:lnSpc>
                <a:spcPts val="2835"/>
              </a:lnSpc>
            </a:pPr>
            <a:endParaRPr lang="en-US" sz="2700">
              <a:solidFill>
                <a:srgbClr val="192954"/>
              </a:solidFill>
              <a:latin typeface="Kollektif"/>
            </a:endParaRPr>
          </a:p>
          <a:p>
            <a:pPr algn="ctr">
              <a:lnSpc>
                <a:spcPts val="3150"/>
              </a:lnSpc>
            </a:pPr>
            <a:r>
              <a:rPr lang="en-US" sz="3000">
                <a:solidFill>
                  <a:srgbClr val="192954"/>
                </a:solidFill>
                <a:latin typeface="Kollektif"/>
              </a:rPr>
              <a:t>A chi è rivolto:</a:t>
            </a:r>
          </a:p>
          <a:p>
            <a:pPr algn="ctr">
              <a:lnSpc>
                <a:spcPts val="3150"/>
              </a:lnSpc>
            </a:pPr>
            <a:endParaRPr lang="en-US" sz="3000">
              <a:solidFill>
                <a:srgbClr val="192954"/>
              </a:solidFill>
              <a:latin typeface="Kollektif"/>
            </a:endParaRPr>
          </a:p>
          <a:p>
            <a:pPr algn="ctr">
              <a:lnSpc>
                <a:spcPts val="3150"/>
              </a:lnSpc>
            </a:pPr>
            <a:r>
              <a:rPr lang="en-US" sz="3000">
                <a:solidFill>
                  <a:srgbClr val="192954"/>
                </a:solidFill>
                <a:latin typeface="Kollektif"/>
              </a:rPr>
              <a:t>Persone e famiglie in situazione </a:t>
            </a:r>
          </a:p>
          <a:p>
            <a:pPr algn="ctr">
              <a:lnSpc>
                <a:spcPts val="3150"/>
              </a:lnSpc>
            </a:pPr>
            <a:r>
              <a:rPr lang="en-US" sz="3000">
                <a:solidFill>
                  <a:srgbClr val="192954"/>
                </a:solidFill>
                <a:latin typeface="Kollektif"/>
              </a:rPr>
              <a:t>di difficoltà economica</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4252983" y="3307993"/>
            <a:ext cx="22404652" cy="8950886"/>
            <a:chOff x="0" y="0"/>
            <a:chExt cx="35276568" cy="14093347"/>
          </a:xfrm>
        </p:grpSpPr>
        <p:sp>
          <p:nvSpPr>
            <p:cNvPr id="3" name="Freeform 3"/>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4" name="TextBox 4"/>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5" name="AutoShape 5"/>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1654" y="970767"/>
            <a:ext cx="1072284" cy="1452601"/>
          </a:xfrm>
          <a:prstGeom prst="rect">
            <a:avLst/>
          </a:prstGeom>
        </p:spPr>
      </p:pic>
      <p:sp>
        <p:nvSpPr>
          <p:cNvPr id="7" name="TextBox 7"/>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8" name="TextBox 8"/>
          <p:cNvSpPr txBox="1"/>
          <p:nvPr/>
        </p:nvSpPr>
        <p:spPr>
          <a:xfrm>
            <a:off x="2608924" y="3248986"/>
            <a:ext cx="8115300" cy="681031"/>
          </a:xfrm>
          <a:prstGeom prst="rect">
            <a:avLst/>
          </a:prstGeom>
        </p:spPr>
        <p:txBody>
          <a:bodyPr lIns="0" tIns="0" rIns="0" bIns="0" rtlCol="0" anchor="t">
            <a:spAutoFit/>
          </a:bodyPr>
          <a:lstStyle/>
          <a:p>
            <a:pPr>
              <a:lnSpc>
                <a:spcPts val="5512"/>
              </a:lnSpc>
            </a:pPr>
            <a:r>
              <a:rPr lang="en-US" sz="3937" spc="39">
                <a:solidFill>
                  <a:srgbClr val="494E5F"/>
                </a:solidFill>
                <a:latin typeface="Montserrat Classic Bold"/>
              </a:rPr>
              <a:t>99 Interventi effettuati</a:t>
            </a:r>
          </a:p>
        </p:txBody>
      </p:sp>
      <p:sp>
        <p:nvSpPr>
          <p:cNvPr id="9" name="TextBox 9"/>
          <p:cNvSpPr txBox="1"/>
          <p:nvPr/>
        </p:nvSpPr>
        <p:spPr>
          <a:xfrm>
            <a:off x="2608924" y="3979585"/>
            <a:ext cx="13876934" cy="679722"/>
          </a:xfrm>
          <a:prstGeom prst="rect">
            <a:avLst/>
          </a:prstGeom>
        </p:spPr>
        <p:txBody>
          <a:bodyPr lIns="0" tIns="0" rIns="0" bIns="0" rtlCol="0" anchor="t">
            <a:spAutoFit/>
          </a:bodyPr>
          <a:lstStyle/>
          <a:p>
            <a:pPr>
              <a:lnSpc>
                <a:spcPts val="5585"/>
              </a:lnSpc>
            </a:pPr>
            <a:r>
              <a:rPr lang="en-US" sz="3989" spc="39">
                <a:solidFill>
                  <a:srgbClr val="494E5F"/>
                </a:solidFill>
                <a:latin typeface="Montserrat Classic Bold"/>
              </a:rPr>
              <a:t>37 Famiglie aiutate di cui: 19 italiane e 18 straniere</a:t>
            </a:r>
          </a:p>
        </p:txBody>
      </p:sp>
      <p:sp>
        <p:nvSpPr>
          <p:cNvPr id="10" name="TextBox 10"/>
          <p:cNvSpPr txBox="1"/>
          <p:nvPr/>
        </p:nvSpPr>
        <p:spPr>
          <a:xfrm>
            <a:off x="2473182" y="4765539"/>
            <a:ext cx="11492628" cy="679722"/>
          </a:xfrm>
          <a:prstGeom prst="rect">
            <a:avLst/>
          </a:prstGeom>
        </p:spPr>
        <p:txBody>
          <a:bodyPr lIns="0" tIns="0" rIns="0" bIns="0" rtlCol="0" anchor="t">
            <a:spAutoFit/>
          </a:bodyPr>
          <a:lstStyle/>
          <a:p>
            <a:pPr>
              <a:lnSpc>
                <a:spcPts val="5585"/>
              </a:lnSpc>
            </a:pPr>
            <a:r>
              <a:rPr lang="en-US" sz="3989" spc="39">
                <a:solidFill>
                  <a:srgbClr val="494E5F"/>
                </a:solidFill>
                <a:latin typeface="Montserrat Classic Bold"/>
              </a:rPr>
              <a:t>€ 479,82 Importo medio erogato a famiglia</a:t>
            </a:r>
          </a:p>
        </p:txBody>
      </p:sp>
      <p:sp>
        <p:nvSpPr>
          <p:cNvPr id="11" name="TextBox 11"/>
          <p:cNvSpPr txBox="1"/>
          <p:nvPr/>
        </p:nvSpPr>
        <p:spPr>
          <a:xfrm>
            <a:off x="2473182" y="5550036"/>
            <a:ext cx="10369032" cy="679722"/>
          </a:xfrm>
          <a:prstGeom prst="rect">
            <a:avLst/>
          </a:prstGeom>
        </p:spPr>
        <p:txBody>
          <a:bodyPr lIns="0" tIns="0" rIns="0" bIns="0" rtlCol="0" anchor="t">
            <a:spAutoFit/>
          </a:bodyPr>
          <a:lstStyle/>
          <a:p>
            <a:pPr>
              <a:lnSpc>
                <a:spcPts val="5585"/>
              </a:lnSpc>
            </a:pPr>
            <a:r>
              <a:rPr lang="en-US" sz="3989" spc="39">
                <a:solidFill>
                  <a:srgbClr val="494E5F"/>
                </a:solidFill>
                <a:latin typeface="Montserrat Classic Bold"/>
              </a:rPr>
              <a:t>€ 17.753,32 Importo totale erogato</a:t>
            </a:r>
          </a:p>
        </p:txBody>
      </p:sp>
      <p:sp>
        <p:nvSpPr>
          <p:cNvPr id="12" name="TextBox 12"/>
          <p:cNvSpPr txBox="1"/>
          <p:nvPr/>
        </p:nvSpPr>
        <p:spPr>
          <a:xfrm>
            <a:off x="2473182" y="6334532"/>
            <a:ext cx="12752071" cy="679722"/>
          </a:xfrm>
          <a:prstGeom prst="rect">
            <a:avLst/>
          </a:prstGeom>
        </p:spPr>
        <p:txBody>
          <a:bodyPr lIns="0" tIns="0" rIns="0" bIns="0" rtlCol="0" anchor="t">
            <a:spAutoFit/>
          </a:bodyPr>
          <a:lstStyle/>
          <a:p>
            <a:pPr>
              <a:lnSpc>
                <a:spcPts val="5585"/>
              </a:lnSpc>
            </a:pPr>
            <a:r>
              <a:rPr lang="en-US" sz="3989" spc="39">
                <a:solidFill>
                  <a:srgbClr val="3B70BE"/>
                </a:solidFill>
                <a:latin typeface="Montserrat Classic Bold"/>
              </a:rPr>
              <a:t>€ 260.223,52 Importo totale erogato dal 2011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3" name="AutoShape 3"/>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2969" y="955110"/>
            <a:ext cx="1072284" cy="1452601"/>
          </a:xfrm>
          <a:prstGeom prst="rect">
            <a:avLst/>
          </a:prstGeom>
        </p:spPr>
      </p:pic>
      <p:sp>
        <p:nvSpPr>
          <p:cNvPr id="5" name="TextBox 5"/>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6" name="TextBox 6"/>
          <p:cNvSpPr txBox="1"/>
          <p:nvPr/>
        </p:nvSpPr>
        <p:spPr>
          <a:xfrm>
            <a:off x="6160865" y="4181135"/>
            <a:ext cx="5364216" cy="1552836"/>
          </a:xfrm>
          <a:prstGeom prst="rect">
            <a:avLst/>
          </a:prstGeom>
        </p:spPr>
        <p:txBody>
          <a:bodyPr lIns="0" tIns="0" rIns="0" bIns="0" rtlCol="0" anchor="t">
            <a:spAutoFit/>
          </a:bodyPr>
          <a:lstStyle/>
          <a:p>
            <a:pPr algn="ctr">
              <a:lnSpc>
                <a:spcPts val="6285"/>
              </a:lnSpc>
            </a:pPr>
            <a:r>
              <a:rPr lang="en-US" sz="4489" spc="314">
                <a:solidFill>
                  <a:srgbClr val="494E5F"/>
                </a:solidFill>
                <a:latin typeface="Montserrat Classic Bold"/>
              </a:rPr>
              <a:t>TIPOLOGIE DI INTERVENTO</a:t>
            </a:r>
          </a:p>
        </p:txBody>
      </p:sp>
      <p:sp>
        <p:nvSpPr>
          <p:cNvPr id="7" name="TextBox 7"/>
          <p:cNvSpPr txBox="1"/>
          <p:nvPr/>
        </p:nvSpPr>
        <p:spPr>
          <a:xfrm>
            <a:off x="1707114" y="3066597"/>
            <a:ext cx="4453751" cy="816051"/>
          </a:xfrm>
          <a:prstGeom prst="rect">
            <a:avLst/>
          </a:prstGeom>
        </p:spPr>
        <p:txBody>
          <a:bodyPr lIns="0" tIns="0" rIns="0" bIns="0" rtlCol="0" anchor="t">
            <a:spAutoFit/>
          </a:bodyPr>
          <a:lstStyle/>
          <a:p>
            <a:pPr>
              <a:lnSpc>
                <a:spcPts val="2620"/>
              </a:lnSpc>
              <a:spcBef>
                <a:spcPct val="0"/>
              </a:spcBef>
            </a:pPr>
            <a:endParaRPr/>
          </a:p>
          <a:p>
            <a:pPr>
              <a:lnSpc>
                <a:spcPts val="4020"/>
              </a:lnSpc>
              <a:spcBef>
                <a:spcPct val="0"/>
              </a:spcBef>
            </a:pPr>
            <a:r>
              <a:rPr lang="en-US" sz="2872" spc="28">
                <a:solidFill>
                  <a:srgbClr val="737373"/>
                </a:solidFill>
                <a:latin typeface="Montserrat Classic Bold"/>
              </a:rPr>
              <a:t>pagamento bollette</a:t>
            </a:r>
          </a:p>
        </p:txBody>
      </p:sp>
      <p:sp>
        <p:nvSpPr>
          <p:cNvPr id="8" name="TextBox 8"/>
          <p:cNvSpPr txBox="1"/>
          <p:nvPr/>
        </p:nvSpPr>
        <p:spPr>
          <a:xfrm>
            <a:off x="11725730" y="3167759"/>
            <a:ext cx="3735884" cy="498551"/>
          </a:xfrm>
          <a:prstGeom prst="rect">
            <a:avLst/>
          </a:prstGeom>
        </p:spPr>
        <p:txBody>
          <a:bodyPr lIns="0" tIns="0" rIns="0" bIns="0" rtlCol="0" anchor="t">
            <a:spAutoFit/>
          </a:bodyPr>
          <a:lstStyle/>
          <a:p>
            <a:pPr algn="ctr">
              <a:lnSpc>
                <a:spcPts val="4020"/>
              </a:lnSpc>
              <a:spcBef>
                <a:spcPct val="0"/>
              </a:spcBef>
            </a:pPr>
            <a:r>
              <a:rPr lang="en-US" sz="2872" spc="28">
                <a:solidFill>
                  <a:srgbClr val="3B70BE"/>
                </a:solidFill>
                <a:latin typeface="Montserrat Classic Bold"/>
              </a:rPr>
              <a:t>acquisto medicinali</a:t>
            </a:r>
          </a:p>
        </p:txBody>
      </p:sp>
      <p:sp>
        <p:nvSpPr>
          <p:cNvPr id="9" name="TextBox 9"/>
          <p:cNvSpPr txBox="1"/>
          <p:nvPr/>
        </p:nvSpPr>
        <p:spPr>
          <a:xfrm>
            <a:off x="1900402" y="5076774"/>
            <a:ext cx="2540496" cy="498602"/>
          </a:xfrm>
          <a:prstGeom prst="rect">
            <a:avLst/>
          </a:prstGeom>
        </p:spPr>
        <p:txBody>
          <a:bodyPr lIns="0" tIns="0" rIns="0" bIns="0" rtlCol="0" anchor="t">
            <a:spAutoFit/>
          </a:bodyPr>
          <a:lstStyle/>
          <a:p>
            <a:pPr algn="ctr">
              <a:lnSpc>
                <a:spcPts val="4018"/>
              </a:lnSpc>
              <a:spcBef>
                <a:spcPct val="0"/>
              </a:spcBef>
            </a:pPr>
            <a:r>
              <a:rPr lang="en-US" sz="2870" spc="28">
                <a:solidFill>
                  <a:srgbClr val="737373"/>
                </a:solidFill>
                <a:latin typeface="Montserrat Classic Bold"/>
              </a:rPr>
              <a:t>ausili sanitari</a:t>
            </a:r>
          </a:p>
        </p:txBody>
      </p:sp>
      <p:sp>
        <p:nvSpPr>
          <p:cNvPr id="10" name="TextBox 10"/>
          <p:cNvSpPr txBox="1"/>
          <p:nvPr/>
        </p:nvSpPr>
        <p:spPr>
          <a:xfrm>
            <a:off x="1273006" y="5965766"/>
            <a:ext cx="4190554" cy="498551"/>
          </a:xfrm>
          <a:prstGeom prst="rect">
            <a:avLst/>
          </a:prstGeom>
        </p:spPr>
        <p:txBody>
          <a:bodyPr lIns="0" tIns="0" rIns="0" bIns="0" rtlCol="0" anchor="t">
            <a:spAutoFit/>
          </a:bodyPr>
          <a:lstStyle/>
          <a:p>
            <a:pPr algn="ctr">
              <a:lnSpc>
                <a:spcPts val="4020"/>
              </a:lnSpc>
              <a:spcBef>
                <a:spcPct val="0"/>
              </a:spcBef>
            </a:pPr>
            <a:r>
              <a:rPr lang="en-US" sz="2872" spc="28">
                <a:solidFill>
                  <a:srgbClr val="3B70BE"/>
                </a:solidFill>
                <a:latin typeface="Montserrat Classic Bold"/>
              </a:rPr>
              <a:t>permessi di soggiorno</a:t>
            </a:r>
          </a:p>
        </p:txBody>
      </p:sp>
      <p:sp>
        <p:nvSpPr>
          <p:cNvPr id="11" name="TextBox 11"/>
          <p:cNvSpPr txBox="1"/>
          <p:nvPr/>
        </p:nvSpPr>
        <p:spPr>
          <a:xfrm>
            <a:off x="1495480" y="4230461"/>
            <a:ext cx="3557141" cy="498551"/>
          </a:xfrm>
          <a:prstGeom prst="rect">
            <a:avLst/>
          </a:prstGeom>
        </p:spPr>
        <p:txBody>
          <a:bodyPr lIns="0" tIns="0" rIns="0" bIns="0" rtlCol="0" anchor="t">
            <a:spAutoFit/>
          </a:bodyPr>
          <a:lstStyle/>
          <a:p>
            <a:pPr algn="ctr">
              <a:lnSpc>
                <a:spcPts val="4020"/>
              </a:lnSpc>
              <a:spcBef>
                <a:spcPct val="0"/>
              </a:spcBef>
            </a:pPr>
            <a:r>
              <a:rPr lang="en-US" sz="2872" spc="28">
                <a:solidFill>
                  <a:srgbClr val="3B70BE"/>
                </a:solidFill>
                <a:latin typeface="Montserrat Classic Bold"/>
              </a:rPr>
              <a:t>spese per trasporti</a:t>
            </a:r>
          </a:p>
        </p:txBody>
      </p:sp>
      <p:sp>
        <p:nvSpPr>
          <p:cNvPr id="12" name="TextBox 12"/>
          <p:cNvSpPr txBox="1"/>
          <p:nvPr/>
        </p:nvSpPr>
        <p:spPr>
          <a:xfrm>
            <a:off x="12211199" y="3835022"/>
            <a:ext cx="5048101" cy="816051"/>
          </a:xfrm>
          <a:prstGeom prst="rect">
            <a:avLst/>
          </a:prstGeom>
        </p:spPr>
        <p:txBody>
          <a:bodyPr lIns="0" tIns="0" rIns="0" bIns="0" rtlCol="0" anchor="t">
            <a:spAutoFit/>
          </a:bodyPr>
          <a:lstStyle/>
          <a:p>
            <a:pPr algn="ctr">
              <a:lnSpc>
                <a:spcPts val="2620"/>
              </a:lnSpc>
            </a:pPr>
            <a:endParaRPr/>
          </a:p>
          <a:p>
            <a:pPr algn="ctr">
              <a:lnSpc>
                <a:spcPts val="4020"/>
              </a:lnSpc>
              <a:spcBef>
                <a:spcPct val="0"/>
              </a:spcBef>
            </a:pPr>
            <a:r>
              <a:rPr lang="en-US" sz="2872" spc="28">
                <a:solidFill>
                  <a:srgbClr val="737373"/>
                </a:solidFill>
                <a:latin typeface="Montserrat Classic Bold"/>
              </a:rPr>
              <a:t>pagamento visite mediche</a:t>
            </a:r>
          </a:p>
        </p:txBody>
      </p:sp>
      <p:sp>
        <p:nvSpPr>
          <p:cNvPr id="13" name="TextBox 13"/>
          <p:cNvSpPr txBox="1"/>
          <p:nvPr/>
        </p:nvSpPr>
        <p:spPr>
          <a:xfrm>
            <a:off x="12171892" y="5076825"/>
            <a:ext cx="4045446" cy="498551"/>
          </a:xfrm>
          <a:prstGeom prst="rect">
            <a:avLst/>
          </a:prstGeom>
        </p:spPr>
        <p:txBody>
          <a:bodyPr lIns="0" tIns="0" rIns="0" bIns="0" rtlCol="0" anchor="t">
            <a:spAutoFit/>
          </a:bodyPr>
          <a:lstStyle/>
          <a:p>
            <a:pPr algn="ctr">
              <a:lnSpc>
                <a:spcPts val="4020"/>
              </a:lnSpc>
              <a:spcBef>
                <a:spcPct val="0"/>
              </a:spcBef>
            </a:pPr>
            <a:r>
              <a:rPr lang="en-US" sz="2872" spc="28">
                <a:solidFill>
                  <a:srgbClr val="3B70BE"/>
                </a:solidFill>
                <a:latin typeface="Montserrat Classic Bold"/>
              </a:rPr>
              <a:t>spese per la didattica</a:t>
            </a:r>
          </a:p>
        </p:txBody>
      </p:sp>
      <p:sp>
        <p:nvSpPr>
          <p:cNvPr id="14" name="TextBox 14"/>
          <p:cNvSpPr txBox="1"/>
          <p:nvPr/>
        </p:nvSpPr>
        <p:spPr>
          <a:xfrm>
            <a:off x="11725730" y="5746826"/>
            <a:ext cx="4453751" cy="816051"/>
          </a:xfrm>
          <a:prstGeom prst="rect">
            <a:avLst/>
          </a:prstGeom>
        </p:spPr>
        <p:txBody>
          <a:bodyPr lIns="0" tIns="0" rIns="0" bIns="0" rtlCol="0" anchor="t">
            <a:spAutoFit/>
          </a:bodyPr>
          <a:lstStyle/>
          <a:p>
            <a:pPr>
              <a:lnSpc>
                <a:spcPts val="2620"/>
              </a:lnSpc>
              <a:spcBef>
                <a:spcPct val="0"/>
              </a:spcBef>
            </a:pPr>
            <a:endParaRPr/>
          </a:p>
          <a:p>
            <a:pPr>
              <a:lnSpc>
                <a:spcPts val="4020"/>
              </a:lnSpc>
              <a:spcBef>
                <a:spcPct val="0"/>
              </a:spcBef>
            </a:pPr>
            <a:r>
              <a:rPr lang="en-US" sz="2872" spc="28">
                <a:solidFill>
                  <a:srgbClr val="737373"/>
                </a:solidFill>
                <a:latin typeface="Montserrat Classic Bold"/>
              </a:rPr>
              <a:t>occhiali</a:t>
            </a:r>
          </a:p>
        </p:txBody>
      </p:sp>
      <p:sp>
        <p:nvSpPr>
          <p:cNvPr id="15" name="TextBox 15"/>
          <p:cNvSpPr txBox="1"/>
          <p:nvPr/>
        </p:nvSpPr>
        <p:spPr>
          <a:xfrm>
            <a:off x="12211199" y="6855252"/>
            <a:ext cx="2177058" cy="498551"/>
          </a:xfrm>
          <a:prstGeom prst="rect">
            <a:avLst/>
          </a:prstGeom>
        </p:spPr>
        <p:txBody>
          <a:bodyPr lIns="0" tIns="0" rIns="0" bIns="0" rtlCol="0" anchor="t">
            <a:spAutoFit/>
          </a:bodyPr>
          <a:lstStyle/>
          <a:p>
            <a:pPr algn="ctr">
              <a:lnSpc>
                <a:spcPts val="4020"/>
              </a:lnSpc>
              <a:spcBef>
                <a:spcPct val="0"/>
              </a:spcBef>
            </a:pPr>
            <a:r>
              <a:rPr lang="en-US" sz="2872" spc="28">
                <a:solidFill>
                  <a:srgbClr val="3B70BE"/>
                </a:solidFill>
                <a:latin typeface="Montserrat Classic Bold"/>
              </a:rPr>
              <a:t>cure fisiche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3" name="AutoShape 3"/>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4253" y="876822"/>
            <a:ext cx="1072284" cy="1452601"/>
          </a:xfrm>
          <a:prstGeom prst="rect">
            <a:avLst/>
          </a:prstGeom>
        </p:spPr>
      </p:pic>
      <p:sp>
        <p:nvSpPr>
          <p:cNvPr id="5" name="TextBox 5"/>
          <p:cNvSpPr txBox="1"/>
          <p:nvPr/>
        </p:nvSpPr>
        <p:spPr>
          <a:xfrm>
            <a:off x="2180540" y="1014874"/>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6" name="TextBox 6"/>
          <p:cNvSpPr txBox="1"/>
          <p:nvPr/>
        </p:nvSpPr>
        <p:spPr>
          <a:xfrm>
            <a:off x="9144000" y="1298318"/>
            <a:ext cx="5784686" cy="1181100"/>
          </a:xfrm>
          <a:prstGeom prst="rect">
            <a:avLst/>
          </a:prstGeom>
        </p:spPr>
        <p:txBody>
          <a:bodyPr lIns="0" tIns="0" rIns="0" bIns="0" rtlCol="0" anchor="t">
            <a:spAutoFit/>
          </a:bodyPr>
          <a:lstStyle/>
          <a:p>
            <a:pPr algn="ctr">
              <a:lnSpc>
                <a:spcPts val="9304"/>
              </a:lnSpc>
            </a:pPr>
            <a:r>
              <a:rPr lang="en-US" sz="7753">
                <a:solidFill>
                  <a:srgbClr val="38B6FF"/>
                </a:solidFill>
                <a:latin typeface="Life Savers Bold"/>
              </a:rPr>
              <a:t>essere</a:t>
            </a:r>
          </a:p>
        </p:txBody>
      </p:sp>
      <p:sp>
        <p:nvSpPr>
          <p:cNvPr id="7" name="TextBox 7"/>
          <p:cNvSpPr txBox="1"/>
          <p:nvPr/>
        </p:nvSpPr>
        <p:spPr>
          <a:xfrm>
            <a:off x="1530395" y="5143500"/>
            <a:ext cx="4867155" cy="1171575"/>
          </a:xfrm>
          <a:prstGeom prst="rect">
            <a:avLst/>
          </a:prstGeom>
        </p:spPr>
        <p:txBody>
          <a:bodyPr lIns="0" tIns="0" rIns="0" bIns="0" rtlCol="0" anchor="t">
            <a:spAutoFit/>
          </a:bodyPr>
          <a:lstStyle/>
          <a:p>
            <a:pPr algn="ctr">
              <a:lnSpc>
                <a:spcPts val="9239"/>
              </a:lnSpc>
            </a:pPr>
            <a:r>
              <a:rPr lang="en-US" sz="7699">
                <a:solidFill>
                  <a:srgbClr val="38B6FF"/>
                </a:solidFill>
                <a:latin typeface="Life Savers Bold"/>
              </a:rPr>
              <a:t>progettare</a:t>
            </a:r>
          </a:p>
        </p:txBody>
      </p:sp>
      <p:sp>
        <p:nvSpPr>
          <p:cNvPr id="8" name="TextBox 8"/>
          <p:cNvSpPr txBox="1"/>
          <p:nvPr/>
        </p:nvSpPr>
        <p:spPr>
          <a:xfrm>
            <a:off x="11123884" y="5489318"/>
            <a:ext cx="4867155" cy="1171575"/>
          </a:xfrm>
          <a:prstGeom prst="rect">
            <a:avLst/>
          </a:prstGeom>
        </p:spPr>
        <p:txBody>
          <a:bodyPr lIns="0" tIns="0" rIns="0" bIns="0" rtlCol="0" anchor="t">
            <a:spAutoFit/>
          </a:bodyPr>
          <a:lstStyle/>
          <a:p>
            <a:pPr algn="ctr">
              <a:lnSpc>
                <a:spcPts val="9239"/>
              </a:lnSpc>
            </a:pPr>
            <a:r>
              <a:rPr lang="en-US" sz="7699">
                <a:solidFill>
                  <a:srgbClr val="38B6FF"/>
                </a:solidFill>
                <a:latin typeface="Life Savers Bold"/>
              </a:rPr>
              <a:t>fare</a:t>
            </a:r>
          </a:p>
        </p:txBody>
      </p:sp>
      <p:sp>
        <p:nvSpPr>
          <p:cNvPr id="9" name="TextBox 9"/>
          <p:cNvSpPr txBox="1"/>
          <p:nvPr/>
        </p:nvSpPr>
        <p:spPr>
          <a:xfrm>
            <a:off x="8178969" y="2329423"/>
            <a:ext cx="8139580" cy="2343150"/>
          </a:xfrm>
          <a:prstGeom prst="rect">
            <a:avLst/>
          </a:prstGeom>
        </p:spPr>
        <p:txBody>
          <a:bodyPr lIns="0" tIns="0" rIns="0" bIns="0" rtlCol="0" anchor="t">
            <a:spAutoFit/>
          </a:bodyPr>
          <a:lstStyle/>
          <a:p>
            <a:pPr algn="ctr">
              <a:lnSpc>
                <a:spcPts val="9239"/>
              </a:lnSpc>
            </a:pPr>
            <a:r>
              <a:rPr lang="en-US" sz="7699">
                <a:solidFill>
                  <a:srgbClr val="000000"/>
                </a:solidFill>
                <a:latin typeface="Life Savers"/>
              </a:rPr>
              <a:t>motivazioni e formazione</a:t>
            </a:r>
          </a:p>
        </p:txBody>
      </p:sp>
      <p:sp>
        <p:nvSpPr>
          <p:cNvPr id="10" name="TextBox 10"/>
          <p:cNvSpPr txBox="1"/>
          <p:nvPr/>
        </p:nvSpPr>
        <p:spPr>
          <a:xfrm>
            <a:off x="0" y="6216023"/>
            <a:ext cx="7732484" cy="2343150"/>
          </a:xfrm>
          <a:prstGeom prst="rect">
            <a:avLst/>
          </a:prstGeom>
        </p:spPr>
        <p:txBody>
          <a:bodyPr lIns="0" tIns="0" rIns="0" bIns="0" rtlCol="0" anchor="t">
            <a:spAutoFit/>
          </a:bodyPr>
          <a:lstStyle/>
          <a:p>
            <a:pPr algn="ctr">
              <a:lnSpc>
                <a:spcPts val="9239"/>
              </a:lnSpc>
            </a:pPr>
            <a:r>
              <a:rPr lang="en-US" sz="7699">
                <a:solidFill>
                  <a:srgbClr val="000000"/>
                </a:solidFill>
                <a:latin typeface="Life Savers"/>
              </a:rPr>
              <a:t>scoprire nuovi bisogni</a:t>
            </a:r>
          </a:p>
        </p:txBody>
      </p:sp>
      <p:sp>
        <p:nvSpPr>
          <p:cNvPr id="11" name="TextBox 11"/>
          <p:cNvSpPr txBox="1"/>
          <p:nvPr/>
        </p:nvSpPr>
        <p:spPr>
          <a:xfrm>
            <a:off x="10387980" y="6315075"/>
            <a:ext cx="6603843" cy="2343150"/>
          </a:xfrm>
          <a:prstGeom prst="rect">
            <a:avLst/>
          </a:prstGeom>
        </p:spPr>
        <p:txBody>
          <a:bodyPr lIns="0" tIns="0" rIns="0" bIns="0" rtlCol="0" anchor="t">
            <a:spAutoFit/>
          </a:bodyPr>
          <a:lstStyle/>
          <a:p>
            <a:pPr algn="ctr">
              <a:lnSpc>
                <a:spcPts val="9239"/>
              </a:lnSpc>
            </a:pPr>
            <a:r>
              <a:rPr lang="en-US" sz="7699">
                <a:solidFill>
                  <a:srgbClr val="000000"/>
                </a:solidFill>
                <a:latin typeface="Life Savers"/>
              </a:rPr>
              <a:t>le azioni concrete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4252983" y="3307993"/>
            <a:ext cx="22404652" cy="8950886"/>
            <a:chOff x="0" y="0"/>
            <a:chExt cx="35276568" cy="14093347"/>
          </a:xfrm>
        </p:grpSpPr>
        <p:sp>
          <p:nvSpPr>
            <p:cNvPr id="3" name="Freeform 3"/>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4" name="TextBox 4"/>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5" name="AutoShape 5"/>
          <p:cNvSpPr/>
          <p:nvPr/>
        </p:nvSpPr>
        <p:spPr>
          <a:xfrm>
            <a:off x="14712274" y="9671709"/>
            <a:ext cx="3494387" cy="0"/>
          </a:xfrm>
          <a:prstGeom prst="line">
            <a:avLst/>
          </a:prstGeom>
          <a:ln w="9525" cap="flat">
            <a:solidFill>
              <a:srgbClr val="000000"/>
            </a:solidFill>
            <a:prstDash val="solid"/>
            <a:headEnd type="none" w="sm" len="sm"/>
            <a:tailEnd type="none" w="sm" len="sm"/>
          </a:ln>
        </p:spPr>
      </p:sp>
      <p:sp>
        <p:nvSpPr>
          <p:cNvPr id="6" name="TextBox 6"/>
          <p:cNvSpPr txBox="1"/>
          <p:nvPr/>
        </p:nvSpPr>
        <p:spPr>
          <a:xfrm>
            <a:off x="6962970" y="3895785"/>
            <a:ext cx="3856691" cy="863600"/>
          </a:xfrm>
          <a:prstGeom prst="rect">
            <a:avLst/>
          </a:prstGeom>
        </p:spPr>
        <p:txBody>
          <a:bodyPr lIns="0" tIns="0" rIns="0" bIns="0" rtlCol="0" anchor="t">
            <a:spAutoFit/>
          </a:bodyPr>
          <a:lstStyle/>
          <a:p>
            <a:pPr algn="ctr">
              <a:lnSpc>
                <a:spcPts val="7000"/>
              </a:lnSpc>
            </a:pPr>
            <a:r>
              <a:rPr lang="en-US" sz="5000" spc="50">
                <a:solidFill>
                  <a:srgbClr val="494E5F"/>
                </a:solidFill>
                <a:latin typeface="Montserrat Classic Bold"/>
              </a:rPr>
              <a:t>5</a:t>
            </a:r>
          </a:p>
        </p:txBody>
      </p:sp>
      <p:sp>
        <p:nvSpPr>
          <p:cNvPr id="7" name="TextBox 7"/>
          <p:cNvSpPr txBox="1"/>
          <p:nvPr/>
        </p:nvSpPr>
        <p:spPr>
          <a:xfrm>
            <a:off x="6949343" y="3288071"/>
            <a:ext cx="3856691" cy="422275"/>
          </a:xfrm>
          <a:prstGeom prst="rect">
            <a:avLst/>
          </a:prstGeom>
        </p:spPr>
        <p:txBody>
          <a:bodyPr lIns="0" tIns="0" rIns="0" bIns="0" rtlCol="0" anchor="t">
            <a:spAutoFit/>
          </a:bodyPr>
          <a:lstStyle/>
          <a:p>
            <a:pPr algn="ctr">
              <a:lnSpc>
                <a:spcPts val="3499"/>
              </a:lnSpc>
            </a:pPr>
            <a:r>
              <a:rPr lang="en-US" sz="2499" spc="24">
                <a:solidFill>
                  <a:srgbClr val="494E5F"/>
                </a:solidFill>
                <a:latin typeface="Montserrat Classic Bold"/>
              </a:rPr>
              <a:t>Totali</a:t>
            </a:r>
          </a:p>
        </p:txBody>
      </p:sp>
      <p:sp>
        <p:nvSpPr>
          <p:cNvPr id="8" name="TextBox 8"/>
          <p:cNvSpPr txBox="1"/>
          <p:nvPr/>
        </p:nvSpPr>
        <p:spPr>
          <a:xfrm>
            <a:off x="6195980" y="4761501"/>
            <a:ext cx="2093518" cy="475202"/>
          </a:xfrm>
          <a:prstGeom prst="rect">
            <a:avLst/>
          </a:prstGeom>
        </p:spPr>
        <p:txBody>
          <a:bodyPr lIns="0" tIns="0" rIns="0" bIns="0" rtlCol="0" anchor="t">
            <a:spAutoFit/>
          </a:bodyPr>
          <a:lstStyle/>
          <a:p>
            <a:pPr>
              <a:lnSpc>
                <a:spcPts val="3880"/>
              </a:lnSpc>
            </a:pPr>
            <a:r>
              <a:rPr lang="en-US" sz="2772" spc="27">
                <a:solidFill>
                  <a:srgbClr val="38B6FF"/>
                </a:solidFill>
                <a:latin typeface="Montserrat Classic Bold"/>
              </a:rPr>
              <a:t>0</a:t>
            </a: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5997" y="923795"/>
            <a:ext cx="1072284" cy="1452601"/>
          </a:xfrm>
          <a:prstGeom prst="rect">
            <a:avLst/>
          </a:prstGeom>
        </p:spPr>
      </p:pic>
      <p:sp>
        <p:nvSpPr>
          <p:cNvPr id="10" name="TextBox 10"/>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11" name="TextBox 11"/>
          <p:cNvSpPr txBox="1"/>
          <p:nvPr/>
        </p:nvSpPr>
        <p:spPr>
          <a:xfrm>
            <a:off x="947159" y="4684539"/>
            <a:ext cx="2673537" cy="610076"/>
          </a:xfrm>
          <a:prstGeom prst="rect">
            <a:avLst/>
          </a:prstGeom>
        </p:spPr>
        <p:txBody>
          <a:bodyPr lIns="0" tIns="0" rIns="0" bIns="0" rtlCol="0" anchor="t">
            <a:spAutoFit/>
          </a:bodyPr>
          <a:lstStyle/>
          <a:p>
            <a:pPr>
              <a:lnSpc>
                <a:spcPts val="4956"/>
              </a:lnSpc>
            </a:pPr>
            <a:r>
              <a:rPr lang="en-US" sz="3540" spc="35">
                <a:solidFill>
                  <a:srgbClr val="494E5F"/>
                </a:solidFill>
                <a:latin typeface="Montserrat Classic Bold"/>
              </a:rPr>
              <a:t>Under 25</a:t>
            </a:r>
          </a:p>
        </p:txBody>
      </p:sp>
      <p:sp>
        <p:nvSpPr>
          <p:cNvPr id="12" name="TextBox 12"/>
          <p:cNvSpPr txBox="1"/>
          <p:nvPr/>
        </p:nvSpPr>
        <p:spPr>
          <a:xfrm>
            <a:off x="947159" y="5327820"/>
            <a:ext cx="3874529" cy="1278685"/>
          </a:xfrm>
          <a:prstGeom prst="rect">
            <a:avLst/>
          </a:prstGeom>
        </p:spPr>
        <p:txBody>
          <a:bodyPr lIns="0" tIns="0" rIns="0" bIns="0" rtlCol="0" anchor="t">
            <a:spAutoFit/>
          </a:bodyPr>
          <a:lstStyle/>
          <a:p>
            <a:pPr>
              <a:lnSpc>
                <a:spcPts val="5147"/>
              </a:lnSpc>
            </a:pPr>
            <a:r>
              <a:rPr lang="en-US" sz="3677" spc="36">
                <a:solidFill>
                  <a:srgbClr val="494E5F"/>
                </a:solidFill>
                <a:latin typeface="Montserrat Classic Bold"/>
              </a:rPr>
              <a:t>Nuovi volontari iscritti nel 2022</a:t>
            </a:r>
          </a:p>
        </p:txBody>
      </p:sp>
      <p:sp>
        <p:nvSpPr>
          <p:cNvPr id="13" name="TextBox 13"/>
          <p:cNvSpPr txBox="1"/>
          <p:nvPr/>
        </p:nvSpPr>
        <p:spPr>
          <a:xfrm>
            <a:off x="6195980" y="5530060"/>
            <a:ext cx="2093518" cy="475202"/>
          </a:xfrm>
          <a:prstGeom prst="rect">
            <a:avLst/>
          </a:prstGeom>
        </p:spPr>
        <p:txBody>
          <a:bodyPr lIns="0" tIns="0" rIns="0" bIns="0" rtlCol="0" anchor="t">
            <a:spAutoFit/>
          </a:bodyPr>
          <a:lstStyle/>
          <a:p>
            <a:pPr>
              <a:lnSpc>
                <a:spcPts val="3880"/>
              </a:lnSpc>
            </a:pPr>
            <a:r>
              <a:rPr lang="en-US" sz="2772" spc="27">
                <a:solidFill>
                  <a:srgbClr val="38B6FF"/>
                </a:solidFill>
                <a:latin typeface="Montserrat Classic Bold"/>
              </a:rPr>
              <a:t>0</a:t>
            </a:r>
          </a:p>
        </p:txBody>
      </p:sp>
      <p:sp>
        <p:nvSpPr>
          <p:cNvPr id="14" name="TextBox 14"/>
          <p:cNvSpPr txBox="1"/>
          <p:nvPr/>
        </p:nvSpPr>
        <p:spPr>
          <a:xfrm>
            <a:off x="4977139" y="2589723"/>
            <a:ext cx="7828353" cy="490880"/>
          </a:xfrm>
          <a:prstGeom prst="rect">
            <a:avLst/>
          </a:prstGeom>
        </p:spPr>
        <p:txBody>
          <a:bodyPr lIns="0" tIns="0" rIns="0" bIns="0" rtlCol="0" anchor="t">
            <a:spAutoFit/>
          </a:bodyPr>
          <a:lstStyle/>
          <a:p>
            <a:pPr>
              <a:lnSpc>
                <a:spcPts val="3984"/>
              </a:lnSpc>
            </a:pPr>
            <a:r>
              <a:rPr lang="en-US" sz="2845" spc="199">
                <a:solidFill>
                  <a:srgbClr val="494E5F"/>
                </a:solidFill>
                <a:latin typeface="Montserrat Classic Bold"/>
              </a:rPr>
              <a:t>VOLONTARI COINVOLTI NEL SERVIZIO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326" b="3326"/>
          <a:stretch>
            <a:fillRect/>
          </a:stretch>
        </p:blipFill>
        <p:spPr>
          <a:xfrm>
            <a:off x="5130596" y="-155081"/>
            <a:ext cx="16842748" cy="10442081"/>
          </a:xfrm>
          <a:prstGeom prst="rect">
            <a:avLst/>
          </a:prstGeom>
        </p:spPr>
      </p:pic>
      <p:grpSp>
        <p:nvGrpSpPr>
          <p:cNvPr id="3" name="Group 3"/>
          <p:cNvGrpSpPr/>
          <p:nvPr/>
        </p:nvGrpSpPr>
        <p:grpSpPr>
          <a:xfrm rot="-8100000">
            <a:off x="-2799260" y="3902979"/>
            <a:ext cx="22404652" cy="8950886"/>
            <a:chOff x="0" y="0"/>
            <a:chExt cx="35276568" cy="14093347"/>
          </a:xfrm>
        </p:grpSpPr>
        <p:sp>
          <p:nvSpPr>
            <p:cNvPr id="4" name="Freeform 4"/>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5" name="TextBox 5"/>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6" name="AutoShape 6"/>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39024" y="908137"/>
            <a:ext cx="1072284" cy="1452601"/>
          </a:xfrm>
          <a:prstGeom prst="rect">
            <a:avLst/>
          </a:prstGeom>
        </p:spPr>
      </p:pic>
      <p:sp>
        <p:nvSpPr>
          <p:cNvPr id="8" name="TextBox 8"/>
          <p:cNvSpPr txBox="1"/>
          <p:nvPr/>
        </p:nvSpPr>
        <p:spPr>
          <a:xfrm>
            <a:off x="556511" y="2799033"/>
            <a:ext cx="7846555" cy="805815"/>
          </a:xfrm>
          <a:prstGeom prst="rect">
            <a:avLst/>
          </a:prstGeom>
        </p:spPr>
        <p:txBody>
          <a:bodyPr lIns="0" tIns="0" rIns="0" bIns="0" rtlCol="0" anchor="t">
            <a:spAutoFit/>
          </a:bodyPr>
          <a:lstStyle/>
          <a:p>
            <a:pPr algn="ctr">
              <a:lnSpc>
                <a:spcPts val="6089"/>
              </a:lnSpc>
            </a:pPr>
            <a:r>
              <a:rPr lang="en-US" sz="5799">
                <a:solidFill>
                  <a:srgbClr val="192954"/>
                </a:solidFill>
                <a:latin typeface="Kollektif Bold"/>
              </a:rPr>
              <a:t>Gruppo famiglia</a:t>
            </a:r>
          </a:p>
        </p:txBody>
      </p:sp>
      <p:sp>
        <p:nvSpPr>
          <p:cNvPr id="9" name="TextBox 9"/>
          <p:cNvSpPr txBox="1"/>
          <p:nvPr/>
        </p:nvSpPr>
        <p:spPr>
          <a:xfrm>
            <a:off x="2180540" y="1038225"/>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10" name="TextBox 10"/>
          <p:cNvSpPr txBox="1"/>
          <p:nvPr/>
        </p:nvSpPr>
        <p:spPr>
          <a:xfrm>
            <a:off x="276615" y="3726428"/>
            <a:ext cx="9267720" cy="7274243"/>
          </a:xfrm>
          <a:prstGeom prst="rect">
            <a:avLst/>
          </a:prstGeom>
        </p:spPr>
        <p:txBody>
          <a:bodyPr lIns="0" tIns="0" rIns="0" bIns="0" rtlCol="0" anchor="t">
            <a:spAutoFit/>
          </a:bodyPr>
          <a:lstStyle/>
          <a:p>
            <a:pPr algn="ctr">
              <a:lnSpc>
                <a:spcPts val="1785"/>
              </a:lnSpc>
            </a:pPr>
            <a:endParaRPr/>
          </a:p>
          <a:p>
            <a:pPr algn="ctr">
              <a:lnSpc>
                <a:spcPts val="2835"/>
              </a:lnSpc>
            </a:pPr>
            <a:r>
              <a:rPr lang="en-US" sz="2700">
                <a:solidFill>
                  <a:srgbClr val="192954"/>
                </a:solidFill>
                <a:latin typeface="Kollektif"/>
              </a:rPr>
              <a:t>Il Gruppo Famiglia è un gruppo aperto di auto aiuto per genitori e famiglie che attraverso un facilitatore si riunisce periodicamente con lo scopo di combattere le solitudini sociali e psicologiche della nostra comunità. Principalmente ha l’obiettivo di sviluppare ed incoraggiare la comunicazione tra genitori e figli ed opera attraverso un approccio che privilegia le dimensioni del confronto nel gruppo, </a:t>
            </a:r>
          </a:p>
          <a:p>
            <a:pPr algn="ctr">
              <a:lnSpc>
                <a:spcPts val="2835"/>
              </a:lnSpc>
            </a:pPr>
            <a:r>
              <a:rPr lang="en-US" sz="2700">
                <a:solidFill>
                  <a:srgbClr val="192954"/>
                </a:solidFill>
                <a:latin typeface="Kollektif"/>
              </a:rPr>
              <a:t>dell’ascolto e delle relazioni.</a:t>
            </a:r>
          </a:p>
          <a:p>
            <a:pPr algn="ctr">
              <a:lnSpc>
                <a:spcPts val="2835"/>
              </a:lnSpc>
            </a:pPr>
            <a:r>
              <a:rPr lang="en-US" sz="2700">
                <a:solidFill>
                  <a:srgbClr val="192954"/>
                </a:solidFill>
                <a:latin typeface="Kollektif"/>
              </a:rPr>
              <a:t>Durante il 2022 a causa della pandemia gli incontri sono avvenuti online.</a:t>
            </a:r>
          </a:p>
          <a:p>
            <a:pPr algn="ctr">
              <a:lnSpc>
                <a:spcPts val="2835"/>
              </a:lnSpc>
            </a:pPr>
            <a:endParaRPr lang="en-US" sz="2700">
              <a:solidFill>
                <a:srgbClr val="192954"/>
              </a:solidFill>
              <a:latin typeface="Kollektif"/>
            </a:endParaRPr>
          </a:p>
          <a:p>
            <a:pPr algn="ctr">
              <a:lnSpc>
                <a:spcPts val="2835"/>
              </a:lnSpc>
            </a:pPr>
            <a:endParaRPr lang="en-US" sz="2700">
              <a:solidFill>
                <a:srgbClr val="192954"/>
              </a:solidFill>
              <a:latin typeface="Kollektif"/>
            </a:endParaRPr>
          </a:p>
          <a:p>
            <a:pPr algn="ctr">
              <a:lnSpc>
                <a:spcPts val="3150"/>
              </a:lnSpc>
            </a:pPr>
            <a:r>
              <a:rPr lang="en-US" sz="3000">
                <a:solidFill>
                  <a:srgbClr val="192954"/>
                </a:solidFill>
                <a:latin typeface="Kollektif"/>
              </a:rPr>
              <a:t>A chi è rivolto:</a:t>
            </a:r>
          </a:p>
          <a:p>
            <a:pPr algn="ctr">
              <a:lnSpc>
                <a:spcPts val="3150"/>
              </a:lnSpc>
            </a:pPr>
            <a:endParaRPr lang="en-US" sz="3000">
              <a:solidFill>
                <a:srgbClr val="192954"/>
              </a:solidFill>
              <a:latin typeface="Kollektif"/>
            </a:endParaRPr>
          </a:p>
          <a:p>
            <a:pPr algn="ctr">
              <a:lnSpc>
                <a:spcPts val="3150"/>
              </a:lnSpc>
            </a:pPr>
            <a:r>
              <a:rPr lang="en-US" sz="3000">
                <a:solidFill>
                  <a:srgbClr val="192954"/>
                </a:solidFill>
                <a:latin typeface="Kollektif"/>
              </a:rPr>
              <a:t>Genitori e famiglie in condizioni </a:t>
            </a:r>
          </a:p>
          <a:p>
            <a:pPr algn="ctr">
              <a:lnSpc>
                <a:spcPts val="3150"/>
              </a:lnSpc>
            </a:pPr>
            <a:r>
              <a:rPr lang="en-US" sz="3000">
                <a:solidFill>
                  <a:srgbClr val="192954"/>
                </a:solidFill>
                <a:latin typeface="Kollektif"/>
              </a:rPr>
              <a:t>di difficoltà socio-psicologica </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2512628" y="2932212"/>
            <a:ext cx="22404652" cy="8950886"/>
            <a:chOff x="0" y="0"/>
            <a:chExt cx="35276568" cy="14093347"/>
          </a:xfrm>
        </p:grpSpPr>
        <p:sp>
          <p:nvSpPr>
            <p:cNvPr id="3" name="Freeform 3"/>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4" name="TextBox 4"/>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5" name="AutoShape 5"/>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2969" y="892479"/>
            <a:ext cx="1072284" cy="1452601"/>
          </a:xfrm>
          <a:prstGeom prst="rect">
            <a:avLst/>
          </a:prstGeom>
        </p:spPr>
      </p:pic>
      <p:sp>
        <p:nvSpPr>
          <p:cNvPr id="7" name="TextBox 7"/>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8" name="TextBox 8"/>
          <p:cNvSpPr txBox="1"/>
          <p:nvPr/>
        </p:nvSpPr>
        <p:spPr>
          <a:xfrm>
            <a:off x="6700716" y="3499506"/>
            <a:ext cx="8115300" cy="681031"/>
          </a:xfrm>
          <a:prstGeom prst="rect">
            <a:avLst/>
          </a:prstGeom>
        </p:spPr>
        <p:txBody>
          <a:bodyPr lIns="0" tIns="0" rIns="0" bIns="0" rtlCol="0" anchor="t">
            <a:spAutoFit/>
          </a:bodyPr>
          <a:lstStyle/>
          <a:p>
            <a:pPr>
              <a:lnSpc>
                <a:spcPts val="5512"/>
              </a:lnSpc>
            </a:pPr>
            <a:r>
              <a:rPr lang="en-US" sz="3937" spc="39">
                <a:solidFill>
                  <a:srgbClr val="494E5F"/>
                </a:solidFill>
                <a:latin typeface="Montserrat Classic Bold"/>
              </a:rPr>
              <a:t>30 Partecipanti</a:t>
            </a:r>
          </a:p>
        </p:txBody>
      </p:sp>
      <p:sp>
        <p:nvSpPr>
          <p:cNvPr id="9" name="TextBox 9"/>
          <p:cNvSpPr txBox="1"/>
          <p:nvPr/>
        </p:nvSpPr>
        <p:spPr>
          <a:xfrm>
            <a:off x="6700716" y="4636078"/>
            <a:ext cx="8115300" cy="681031"/>
          </a:xfrm>
          <a:prstGeom prst="rect">
            <a:avLst/>
          </a:prstGeom>
        </p:spPr>
        <p:txBody>
          <a:bodyPr lIns="0" tIns="0" rIns="0" bIns="0" rtlCol="0" anchor="t">
            <a:spAutoFit/>
          </a:bodyPr>
          <a:lstStyle/>
          <a:p>
            <a:pPr>
              <a:lnSpc>
                <a:spcPts val="5512"/>
              </a:lnSpc>
            </a:pPr>
            <a:r>
              <a:rPr lang="en-US" sz="3937" spc="39">
                <a:solidFill>
                  <a:srgbClr val="494E5F"/>
                </a:solidFill>
                <a:latin typeface="Montserrat Classic Bold"/>
              </a:rPr>
              <a:t>1 Facilitatore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995" r="9525" b="4995"/>
          <a:stretch>
            <a:fillRect/>
          </a:stretch>
        </p:blipFill>
        <p:spPr>
          <a:xfrm>
            <a:off x="5486400" y="-2094160"/>
            <a:ext cx="17048565" cy="12720771"/>
          </a:xfrm>
          <a:prstGeom prst="rect">
            <a:avLst/>
          </a:prstGeom>
        </p:spPr>
      </p:pic>
      <p:grpSp>
        <p:nvGrpSpPr>
          <p:cNvPr id="3" name="Group 3"/>
          <p:cNvGrpSpPr/>
          <p:nvPr/>
        </p:nvGrpSpPr>
        <p:grpSpPr>
          <a:xfrm rot="-8100000">
            <a:off x="-4252983" y="3307993"/>
            <a:ext cx="22404652" cy="8950886"/>
            <a:chOff x="0" y="0"/>
            <a:chExt cx="35276568" cy="14093347"/>
          </a:xfrm>
        </p:grpSpPr>
        <p:sp>
          <p:nvSpPr>
            <p:cNvPr id="4" name="Freeform 4"/>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5" name="TextBox 5"/>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6" name="AutoShape 6"/>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4682" y="908137"/>
            <a:ext cx="1072284" cy="1452601"/>
          </a:xfrm>
          <a:prstGeom prst="rect">
            <a:avLst/>
          </a:prstGeom>
        </p:spPr>
      </p:pic>
      <p:sp>
        <p:nvSpPr>
          <p:cNvPr id="8" name="TextBox 8"/>
          <p:cNvSpPr txBox="1"/>
          <p:nvPr/>
        </p:nvSpPr>
        <p:spPr>
          <a:xfrm>
            <a:off x="728823" y="2725620"/>
            <a:ext cx="7846555" cy="1577340"/>
          </a:xfrm>
          <a:prstGeom prst="rect">
            <a:avLst/>
          </a:prstGeom>
        </p:spPr>
        <p:txBody>
          <a:bodyPr lIns="0" tIns="0" rIns="0" bIns="0" rtlCol="0" anchor="t">
            <a:spAutoFit/>
          </a:bodyPr>
          <a:lstStyle/>
          <a:p>
            <a:pPr algn="ctr">
              <a:lnSpc>
                <a:spcPts val="6089"/>
              </a:lnSpc>
            </a:pPr>
            <a:r>
              <a:rPr lang="en-US" sz="5799">
                <a:solidFill>
                  <a:srgbClr val="192954"/>
                </a:solidFill>
                <a:latin typeface="Kollektif Bold"/>
              </a:rPr>
              <a:t>Gruppo donatori di sangue Fratres</a:t>
            </a:r>
          </a:p>
        </p:txBody>
      </p:sp>
      <p:sp>
        <p:nvSpPr>
          <p:cNvPr id="9" name="TextBox 9"/>
          <p:cNvSpPr txBox="1"/>
          <p:nvPr/>
        </p:nvSpPr>
        <p:spPr>
          <a:xfrm>
            <a:off x="2180540" y="1038225"/>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10" name="TextBox 10"/>
          <p:cNvSpPr txBox="1"/>
          <p:nvPr/>
        </p:nvSpPr>
        <p:spPr>
          <a:xfrm>
            <a:off x="587905" y="4285275"/>
            <a:ext cx="9319413" cy="7417118"/>
          </a:xfrm>
          <a:prstGeom prst="rect">
            <a:avLst/>
          </a:prstGeom>
        </p:spPr>
        <p:txBody>
          <a:bodyPr lIns="0" tIns="0" rIns="0" bIns="0" rtlCol="0" anchor="t">
            <a:spAutoFit/>
          </a:bodyPr>
          <a:lstStyle/>
          <a:p>
            <a:pPr algn="ctr">
              <a:lnSpc>
                <a:spcPts val="1785"/>
              </a:lnSpc>
            </a:pPr>
            <a:endParaRPr/>
          </a:p>
          <a:p>
            <a:pPr algn="ctr">
              <a:lnSpc>
                <a:spcPts val="2835"/>
              </a:lnSpc>
            </a:pPr>
            <a:r>
              <a:rPr lang="en-US" sz="2700">
                <a:solidFill>
                  <a:srgbClr val="192954"/>
                </a:solidFill>
                <a:latin typeface="Kollektif"/>
              </a:rPr>
              <a:t>Il Gruppo Donatori di Sangue Fratres si occupa </a:t>
            </a:r>
          </a:p>
          <a:p>
            <a:pPr algn="ctr">
              <a:lnSpc>
                <a:spcPts val="2835"/>
              </a:lnSpc>
            </a:pPr>
            <a:r>
              <a:rPr lang="en-US" sz="2700">
                <a:solidFill>
                  <a:srgbClr val="192954"/>
                </a:solidFill>
                <a:latin typeface="Kollektif"/>
              </a:rPr>
              <a:t>di donazione di sangue e midollo osseo dal 1967.</a:t>
            </a:r>
          </a:p>
          <a:p>
            <a:pPr algn="ctr">
              <a:lnSpc>
                <a:spcPts val="2835"/>
              </a:lnSpc>
            </a:pPr>
            <a:r>
              <a:rPr lang="en-US" sz="2700">
                <a:solidFill>
                  <a:srgbClr val="192954"/>
                </a:solidFill>
                <a:latin typeface="Kollektif"/>
              </a:rPr>
              <a:t>Sono state organizzate giornate di raccolta l’ultima domenica di ogni mese, a fronte di specifici controlli che hanno accertato l’idoneità alle donazioni al fine di evitare danni </a:t>
            </a:r>
          </a:p>
          <a:p>
            <a:pPr algn="ctr">
              <a:lnSpc>
                <a:spcPts val="2835"/>
              </a:lnSpc>
            </a:pPr>
            <a:r>
              <a:rPr lang="en-US" sz="2700">
                <a:solidFill>
                  <a:srgbClr val="192954"/>
                </a:solidFill>
                <a:latin typeface="Kollektif"/>
              </a:rPr>
              <a:t>sia a chi dona che a chi riceve.</a:t>
            </a:r>
          </a:p>
          <a:p>
            <a:pPr algn="ctr">
              <a:lnSpc>
                <a:spcPts val="2835"/>
              </a:lnSpc>
            </a:pPr>
            <a:endParaRPr lang="en-US" sz="2700">
              <a:solidFill>
                <a:srgbClr val="192954"/>
              </a:solidFill>
              <a:latin typeface="Kollektif"/>
            </a:endParaRPr>
          </a:p>
          <a:p>
            <a:pPr algn="ctr">
              <a:lnSpc>
                <a:spcPts val="2835"/>
              </a:lnSpc>
            </a:pPr>
            <a:endParaRPr lang="en-US" sz="2700">
              <a:solidFill>
                <a:srgbClr val="192954"/>
              </a:solidFill>
              <a:latin typeface="Kollektif"/>
            </a:endParaRPr>
          </a:p>
          <a:p>
            <a:pPr algn="ctr">
              <a:lnSpc>
                <a:spcPts val="2835"/>
              </a:lnSpc>
            </a:pPr>
            <a:endParaRPr lang="en-US" sz="2700">
              <a:solidFill>
                <a:srgbClr val="192954"/>
              </a:solidFill>
              <a:latin typeface="Kollektif"/>
            </a:endParaRPr>
          </a:p>
          <a:p>
            <a:pPr algn="ctr">
              <a:lnSpc>
                <a:spcPts val="3150"/>
              </a:lnSpc>
            </a:pPr>
            <a:r>
              <a:rPr lang="en-US" sz="3000">
                <a:solidFill>
                  <a:srgbClr val="192954"/>
                </a:solidFill>
                <a:latin typeface="Kollektif"/>
              </a:rPr>
              <a:t>A chi è rivolto:</a:t>
            </a:r>
          </a:p>
          <a:p>
            <a:pPr algn="ctr">
              <a:lnSpc>
                <a:spcPts val="3150"/>
              </a:lnSpc>
            </a:pPr>
            <a:endParaRPr lang="en-US" sz="3000">
              <a:solidFill>
                <a:srgbClr val="192954"/>
              </a:solidFill>
              <a:latin typeface="Kollektif"/>
            </a:endParaRPr>
          </a:p>
          <a:p>
            <a:pPr algn="ctr">
              <a:lnSpc>
                <a:spcPts val="3150"/>
              </a:lnSpc>
            </a:pPr>
            <a:r>
              <a:rPr lang="en-US" sz="3000">
                <a:solidFill>
                  <a:srgbClr val="192954"/>
                </a:solidFill>
                <a:latin typeface="Kollektif"/>
              </a:rPr>
              <a:t>Persone di età compresa tra i 18 e i 65 anni </a:t>
            </a:r>
          </a:p>
          <a:p>
            <a:pPr algn="ctr">
              <a:lnSpc>
                <a:spcPts val="3150"/>
              </a:lnSpc>
            </a:pPr>
            <a:r>
              <a:rPr lang="en-US" sz="3000">
                <a:solidFill>
                  <a:srgbClr val="192954"/>
                </a:solidFill>
                <a:latin typeface="Kollektif"/>
              </a:rPr>
              <a:t>in condizioni di buona salute che </a:t>
            </a:r>
          </a:p>
          <a:p>
            <a:pPr algn="ctr">
              <a:lnSpc>
                <a:spcPts val="3150"/>
              </a:lnSpc>
            </a:pPr>
            <a:r>
              <a:rPr lang="en-US" sz="3000">
                <a:solidFill>
                  <a:srgbClr val="192954"/>
                </a:solidFill>
                <a:latin typeface="Kollektif"/>
              </a:rPr>
              <a:t>vogliono diventare donatori</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3" name="AutoShape 3"/>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8627" y="923795"/>
            <a:ext cx="1072284" cy="1452601"/>
          </a:xfrm>
          <a:prstGeom prst="rect">
            <a:avLst/>
          </a:prstGeom>
        </p:spPr>
      </p:pic>
      <p:sp>
        <p:nvSpPr>
          <p:cNvPr id="5" name="TextBox 5"/>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6" name="TextBox 6"/>
          <p:cNvSpPr txBox="1"/>
          <p:nvPr/>
        </p:nvSpPr>
        <p:spPr>
          <a:xfrm>
            <a:off x="5271181" y="3949672"/>
            <a:ext cx="8115300" cy="730561"/>
          </a:xfrm>
          <a:prstGeom prst="rect">
            <a:avLst/>
          </a:prstGeom>
        </p:spPr>
        <p:txBody>
          <a:bodyPr lIns="0" tIns="0" rIns="0" bIns="0" rtlCol="0" anchor="t">
            <a:spAutoFit/>
          </a:bodyPr>
          <a:lstStyle/>
          <a:p>
            <a:pPr>
              <a:lnSpc>
                <a:spcPts val="5932"/>
              </a:lnSpc>
            </a:pPr>
            <a:r>
              <a:rPr lang="en-US" sz="4237" spc="42">
                <a:solidFill>
                  <a:srgbClr val="494E5F"/>
                </a:solidFill>
                <a:latin typeface="Montserrat Classic Bold"/>
              </a:rPr>
              <a:t>412 Donazioni effettuate</a:t>
            </a:r>
          </a:p>
        </p:txBody>
      </p:sp>
      <p:sp>
        <p:nvSpPr>
          <p:cNvPr id="7" name="TextBox 7"/>
          <p:cNvSpPr txBox="1"/>
          <p:nvPr/>
        </p:nvSpPr>
        <p:spPr>
          <a:xfrm>
            <a:off x="5271181" y="5057775"/>
            <a:ext cx="7985599" cy="738777"/>
          </a:xfrm>
          <a:prstGeom prst="rect">
            <a:avLst/>
          </a:prstGeom>
        </p:spPr>
        <p:txBody>
          <a:bodyPr lIns="0" tIns="0" rIns="0" bIns="0" rtlCol="0" anchor="t">
            <a:spAutoFit/>
          </a:bodyPr>
          <a:lstStyle/>
          <a:p>
            <a:pPr>
              <a:lnSpc>
                <a:spcPts val="6005"/>
              </a:lnSpc>
            </a:pPr>
            <a:r>
              <a:rPr lang="en-US" sz="4289" spc="42">
                <a:solidFill>
                  <a:srgbClr val="494E5F"/>
                </a:solidFill>
                <a:latin typeface="Montserrat Classic Bold"/>
              </a:rPr>
              <a:t>378 Donatori attivi</a:t>
            </a:r>
          </a:p>
        </p:txBody>
      </p:sp>
      <p:sp>
        <p:nvSpPr>
          <p:cNvPr id="8" name="TextBox 8"/>
          <p:cNvSpPr txBox="1"/>
          <p:nvPr/>
        </p:nvSpPr>
        <p:spPr>
          <a:xfrm>
            <a:off x="5692191" y="6177552"/>
            <a:ext cx="7143580" cy="738777"/>
          </a:xfrm>
          <a:prstGeom prst="rect">
            <a:avLst/>
          </a:prstGeom>
        </p:spPr>
        <p:txBody>
          <a:bodyPr lIns="0" tIns="0" rIns="0" bIns="0" rtlCol="0" anchor="t">
            <a:spAutoFit/>
          </a:bodyPr>
          <a:lstStyle/>
          <a:p>
            <a:pPr>
              <a:lnSpc>
                <a:spcPts val="6005"/>
              </a:lnSpc>
            </a:pPr>
            <a:r>
              <a:rPr lang="en-US" sz="4289" spc="42">
                <a:solidFill>
                  <a:srgbClr val="494E5F"/>
                </a:solidFill>
                <a:latin typeface="Montserrat Classic Bold"/>
              </a:rPr>
              <a:t>44 Nuovi donatori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75" r="2286" b="28944"/>
          <a:stretch>
            <a:fillRect/>
          </a:stretch>
        </p:blipFill>
        <p:spPr>
          <a:xfrm>
            <a:off x="5511771" y="0"/>
            <a:ext cx="16096007" cy="11659289"/>
          </a:xfrm>
          <a:prstGeom prst="rect">
            <a:avLst/>
          </a:prstGeom>
        </p:spPr>
      </p:pic>
      <p:grpSp>
        <p:nvGrpSpPr>
          <p:cNvPr id="3" name="Group 3"/>
          <p:cNvGrpSpPr/>
          <p:nvPr/>
        </p:nvGrpSpPr>
        <p:grpSpPr>
          <a:xfrm rot="-8100000">
            <a:off x="-4346928" y="3534797"/>
            <a:ext cx="22404652" cy="8685169"/>
            <a:chOff x="0" y="0"/>
            <a:chExt cx="35276568" cy="13674970"/>
          </a:xfrm>
        </p:grpSpPr>
        <p:sp>
          <p:nvSpPr>
            <p:cNvPr id="4" name="Freeform 4"/>
            <p:cNvSpPr/>
            <p:nvPr/>
          </p:nvSpPr>
          <p:spPr>
            <a:xfrm>
              <a:off x="0" y="0"/>
              <a:ext cx="35276569" cy="13674970"/>
            </a:xfrm>
            <a:custGeom>
              <a:avLst/>
              <a:gdLst/>
              <a:ahLst/>
              <a:cxnLst/>
              <a:rect l="l" t="t" r="r" b="b"/>
              <a:pathLst>
                <a:path w="35276569" h="13674970">
                  <a:moveTo>
                    <a:pt x="0" y="0"/>
                  </a:moveTo>
                  <a:lnTo>
                    <a:pt x="35276569" y="0"/>
                  </a:lnTo>
                  <a:lnTo>
                    <a:pt x="35276569" y="13674970"/>
                  </a:lnTo>
                  <a:lnTo>
                    <a:pt x="0" y="13674970"/>
                  </a:lnTo>
                  <a:close/>
                </a:path>
              </a:pathLst>
            </a:custGeom>
            <a:solidFill>
              <a:srgbClr val="FFFFFF"/>
            </a:solidFill>
          </p:spPr>
        </p:sp>
      </p:grpSp>
      <p:sp>
        <p:nvSpPr>
          <p:cNvPr id="5" name="TextBox 5"/>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6" name="AutoShape 6"/>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2558" y="302399"/>
            <a:ext cx="1072284" cy="1452601"/>
          </a:xfrm>
          <a:prstGeom prst="rect">
            <a:avLst/>
          </a:prstGeom>
        </p:spPr>
      </p:pic>
      <p:sp>
        <p:nvSpPr>
          <p:cNvPr id="8" name="TextBox 8"/>
          <p:cNvSpPr txBox="1"/>
          <p:nvPr/>
        </p:nvSpPr>
        <p:spPr>
          <a:xfrm>
            <a:off x="101028" y="2022060"/>
            <a:ext cx="8363254" cy="1577340"/>
          </a:xfrm>
          <a:prstGeom prst="rect">
            <a:avLst/>
          </a:prstGeom>
        </p:spPr>
        <p:txBody>
          <a:bodyPr lIns="0" tIns="0" rIns="0" bIns="0" rtlCol="0" anchor="t">
            <a:spAutoFit/>
          </a:bodyPr>
          <a:lstStyle/>
          <a:p>
            <a:pPr algn="ctr">
              <a:lnSpc>
                <a:spcPts val="6089"/>
              </a:lnSpc>
            </a:pPr>
            <a:r>
              <a:rPr lang="en-US" sz="5799">
                <a:solidFill>
                  <a:srgbClr val="192954"/>
                </a:solidFill>
                <a:latin typeface="Kollektif Bold"/>
              </a:rPr>
              <a:t>Servizio civile e formazione dei giovani</a:t>
            </a:r>
          </a:p>
        </p:txBody>
      </p:sp>
      <p:sp>
        <p:nvSpPr>
          <p:cNvPr id="9" name="TextBox 9"/>
          <p:cNvSpPr txBox="1"/>
          <p:nvPr/>
        </p:nvSpPr>
        <p:spPr>
          <a:xfrm>
            <a:off x="1773444" y="311924"/>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10" name="TextBox 10"/>
          <p:cNvSpPr txBox="1"/>
          <p:nvPr/>
        </p:nvSpPr>
        <p:spPr>
          <a:xfrm>
            <a:off x="335983" y="3093245"/>
            <a:ext cx="9267720" cy="8683943"/>
          </a:xfrm>
          <a:prstGeom prst="rect">
            <a:avLst/>
          </a:prstGeom>
        </p:spPr>
        <p:txBody>
          <a:bodyPr lIns="0" tIns="0" rIns="0" bIns="0" rtlCol="0" anchor="t">
            <a:spAutoFit/>
          </a:bodyPr>
          <a:lstStyle/>
          <a:p>
            <a:pPr algn="ctr">
              <a:lnSpc>
                <a:spcPts val="1785"/>
              </a:lnSpc>
            </a:pPr>
            <a:endParaRPr/>
          </a:p>
          <a:p>
            <a:pPr algn="ctr">
              <a:lnSpc>
                <a:spcPts val="2835"/>
              </a:lnSpc>
            </a:pPr>
            <a:endParaRPr/>
          </a:p>
          <a:p>
            <a:pPr algn="ctr">
              <a:lnSpc>
                <a:spcPts val="2835"/>
              </a:lnSpc>
            </a:pPr>
            <a:r>
              <a:rPr lang="en-US" sz="2700">
                <a:solidFill>
                  <a:srgbClr val="192954"/>
                </a:solidFill>
                <a:latin typeface="Kollektif"/>
              </a:rPr>
              <a:t>I giovani in Servizio Civile sono stati inseriti in due </a:t>
            </a:r>
          </a:p>
          <a:p>
            <a:pPr algn="ctr">
              <a:lnSpc>
                <a:spcPts val="2835"/>
              </a:lnSpc>
            </a:pPr>
            <a:r>
              <a:rPr lang="en-US" sz="2700">
                <a:solidFill>
                  <a:srgbClr val="192954"/>
                </a:solidFill>
                <a:latin typeface="Kollektif"/>
              </a:rPr>
              <a:t>percorsi: quello dell’emergenza sanitaria e del </a:t>
            </a:r>
          </a:p>
          <a:p>
            <a:pPr algn="ctr">
              <a:lnSpc>
                <a:spcPts val="2835"/>
              </a:lnSpc>
            </a:pPr>
            <a:r>
              <a:rPr lang="en-US" sz="2700">
                <a:solidFill>
                  <a:srgbClr val="192954"/>
                </a:solidFill>
                <a:latin typeface="Kollektif"/>
              </a:rPr>
              <a:t>trasporto sociale e quello della Casa Famiglia </a:t>
            </a:r>
          </a:p>
          <a:p>
            <a:pPr algn="ctr">
              <a:lnSpc>
                <a:spcPts val="2835"/>
              </a:lnSpc>
            </a:pPr>
            <a:r>
              <a:rPr lang="en-US" sz="2700">
                <a:solidFill>
                  <a:srgbClr val="192954"/>
                </a:solidFill>
                <a:latin typeface="Kollektif"/>
              </a:rPr>
              <a:t>per l’assistenza a persone disabili.</a:t>
            </a:r>
          </a:p>
          <a:p>
            <a:pPr algn="ctr">
              <a:lnSpc>
                <a:spcPts val="2835"/>
              </a:lnSpc>
            </a:pPr>
            <a:r>
              <a:rPr lang="en-US" sz="2700">
                <a:solidFill>
                  <a:srgbClr val="192954"/>
                </a:solidFill>
                <a:latin typeface="Kollektif"/>
              </a:rPr>
              <a:t>Questa opportunità di formazione umana e sociale ha costituito per tutti un valore aggiunto ed ha reso protagonista la forza vitale dei giovani nel settore importantissimo del supporto ai deboli e ai bisognosi. Nell'ambito della sensibilizzazione dei giovani al mondo del volontariato, si è anche organizzato il consueto percorso di scambio con gli alunni delle Terze medie dell'Istituto comprensivo Don Milani, che nel 2022 si è incentrato sul tema della "cura" e si è aderito al progetto "Asso" (A Scuola di SOccorso).</a:t>
            </a:r>
          </a:p>
          <a:p>
            <a:pPr algn="ctr">
              <a:lnSpc>
                <a:spcPts val="2835"/>
              </a:lnSpc>
            </a:pPr>
            <a:endParaRPr lang="en-US" sz="2700">
              <a:solidFill>
                <a:srgbClr val="192954"/>
              </a:solidFill>
              <a:latin typeface="Kollektif"/>
            </a:endParaRPr>
          </a:p>
          <a:p>
            <a:pPr algn="ctr">
              <a:lnSpc>
                <a:spcPts val="2835"/>
              </a:lnSpc>
            </a:pPr>
            <a:endParaRPr lang="en-US" sz="2700">
              <a:solidFill>
                <a:srgbClr val="192954"/>
              </a:solidFill>
              <a:latin typeface="Kollektif"/>
            </a:endParaRPr>
          </a:p>
          <a:p>
            <a:pPr algn="ctr">
              <a:lnSpc>
                <a:spcPts val="3150"/>
              </a:lnSpc>
            </a:pPr>
            <a:r>
              <a:rPr lang="en-US" sz="3000">
                <a:solidFill>
                  <a:srgbClr val="192954"/>
                </a:solidFill>
                <a:latin typeface="Kollektif"/>
              </a:rPr>
              <a:t>A chi è rivolto:</a:t>
            </a:r>
          </a:p>
          <a:p>
            <a:pPr algn="ctr">
              <a:lnSpc>
                <a:spcPts val="3150"/>
              </a:lnSpc>
            </a:pPr>
            <a:endParaRPr lang="en-US" sz="3000">
              <a:solidFill>
                <a:srgbClr val="192954"/>
              </a:solidFill>
              <a:latin typeface="Kollektif"/>
            </a:endParaRPr>
          </a:p>
          <a:p>
            <a:pPr algn="ctr">
              <a:lnSpc>
                <a:spcPts val="3150"/>
              </a:lnSpc>
            </a:pPr>
            <a:r>
              <a:rPr lang="en-US" sz="3000">
                <a:solidFill>
                  <a:srgbClr val="192954"/>
                </a:solidFill>
                <a:latin typeface="Kollektif"/>
              </a:rPr>
              <a:t>Giovani di età compresa tra i 18 e i 28 anni</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4000183" y="3245363"/>
            <a:ext cx="22404652" cy="8950886"/>
            <a:chOff x="0" y="0"/>
            <a:chExt cx="35276568" cy="14093347"/>
          </a:xfrm>
        </p:grpSpPr>
        <p:sp>
          <p:nvSpPr>
            <p:cNvPr id="3" name="Freeform 3"/>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4" name="TextBox 4"/>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5" name="AutoShape 5"/>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5997" y="970767"/>
            <a:ext cx="1072284" cy="1452601"/>
          </a:xfrm>
          <a:prstGeom prst="rect">
            <a:avLst/>
          </a:prstGeom>
        </p:spPr>
      </p:pic>
      <p:sp>
        <p:nvSpPr>
          <p:cNvPr id="7" name="TextBox 7"/>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8" name="TextBox 8"/>
          <p:cNvSpPr txBox="1"/>
          <p:nvPr/>
        </p:nvSpPr>
        <p:spPr>
          <a:xfrm>
            <a:off x="679794" y="4388538"/>
            <a:ext cx="8115300" cy="879151"/>
          </a:xfrm>
          <a:prstGeom prst="rect">
            <a:avLst/>
          </a:prstGeom>
        </p:spPr>
        <p:txBody>
          <a:bodyPr lIns="0" tIns="0" rIns="0" bIns="0" rtlCol="0" anchor="t">
            <a:spAutoFit/>
          </a:bodyPr>
          <a:lstStyle/>
          <a:p>
            <a:pPr>
              <a:lnSpc>
                <a:spcPts val="7192"/>
              </a:lnSpc>
            </a:pPr>
            <a:r>
              <a:rPr lang="en-US" sz="5137" spc="51">
                <a:solidFill>
                  <a:srgbClr val="0CC0DF"/>
                </a:solidFill>
                <a:latin typeface="Montserrat Classic Bold"/>
              </a:rPr>
              <a:t>5 </a:t>
            </a:r>
            <a:r>
              <a:rPr lang="en-US" sz="5137" spc="51">
                <a:solidFill>
                  <a:srgbClr val="494E5F"/>
                </a:solidFill>
                <a:latin typeface="Montserrat Classic Bold"/>
              </a:rPr>
              <a:t>Giovani volontari </a:t>
            </a:r>
          </a:p>
        </p:txBody>
      </p:sp>
      <p:sp>
        <p:nvSpPr>
          <p:cNvPr id="9" name="TextBox 9"/>
          <p:cNvSpPr txBox="1"/>
          <p:nvPr/>
        </p:nvSpPr>
        <p:spPr>
          <a:xfrm>
            <a:off x="4221693" y="5831127"/>
            <a:ext cx="7985599" cy="877842"/>
          </a:xfrm>
          <a:prstGeom prst="rect">
            <a:avLst/>
          </a:prstGeom>
        </p:spPr>
        <p:txBody>
          <a:bodyPr lIns="0" tIns="0" rIns="0" bIns="0" rtlCol="0" anchor="t">
            <a:spAutoFit/>
          </a:bodyPr>
          <a:lstStyle/>
          <a:p>
            <a:pPr>
              <a:lnSpc>
                <a:spcPts val="7264"/>
              </a:lnSpc>
            </a:pPr>
            <a:r>
              <a:rPr lang="en-US" sz="5189" spc="51">
                <a:solidFill>
                  <a:srgbClr val="0CC0DF"/>
                </a:solidFill>
                <a:latin typeface="Montserrat Classic Bold"/>
              </a:rPr>
              <a:t>2 </a:t>
            </a:r>
            <a:r>
              <a:rPr lang="en-US" sz="5189" spc="51">
                <a:solidFill>
                  <a:srgbClr val="494E5F"/>
                </a:solidFill>
                <a:latin typeface="Montserrat Classic Bold"/>
              </a:rPr>
              <a:t>Progetti attivati:</a:t>
            </a:r>
          </a:p>
        </p:txBody>
      </p:sp>
      <p:sp>
        <p:nvSpPr>
          <p:cNvPr id="10" name="TextBox 10"/>
          <p:cNvSpPr txBox="1"/>
          <p:nvPr/>
        </p:nvSpPr>
        <p:spPr>
          <a:xfrm>
            <a:off x="11322310" y="5420156"/>
            <a:ext cx="6148446" cy="4079240"/>
          </a:xfrm>
          <a:prstGeom prst="rect">
            <a:avLst/>
          </a:prstGeom>
        </p:spPr>
        <p:txBody>
          <a:bodyPr lIns="0" tIns="0" rIns="0" bIns="0" rtlCol="0" anchor="t">
            <a:spAutoFit/>
          </a:bodyPr>
          <a:lstStyle/>
          <a:p>
            <a:pPr>
              <a:lnSpc>
                <a:spcPts val="4619"/>
              </a:lnSpc>
            </a:pPr>
            <a:r>
              <a:rPr lang="en-US" sz="3299" spc="32">
                <a:solidFill>
                  <a:srgbClr val="0CC0DF"/>
                </a:solidFill>
                <a:latin typeface="Montserrat Classic Bold"/>
              </a:rPr>
              <a:t>"Ruote solidali"</a:t>
            </a:r>
          </a:p>
          <a:p>
            <a:pPr>
              <a:lnSpc>
                <a:spcPts val="3499"/>
              </a:lnSpc>
            </a:pPr>
            <a:r>
              <a:rPr lang="en-US" sz="2499" spc="24">
                <a:solidFill>
                  <a:srgbClr val="494E5F"/>
                </a:solidFill>
                <a:latin typeface="Montserrat Classic Bold"/>
              </a:rPr>
              <a:t>Volontari coinvolti: </a:t>
            </a:r>
            <a:r>
              <a:rPr lang="en-US" sz="2499" spc="24">
                <a:solidFill>
                  <a:srgbClr val="00C2CB"/>
                </a:solidFill>
                <a:latin typeface="Montserrat Classic Bold"/>
              </a:rPr>
              <a:t>2</a:t>
            </a:r>
          </a:p>
          <a:p>
            <a:pPr>
              <a:lnSpc>
                <a:spcPts val="3499"/>
              </a:lnSpc>
            </a:pPr>
            <a:r>
              <a:rPr lang="en-US" sz="2499" spc="24">
                <a:solidFill>
                  <a:srgbClr val="494E5F"/>
                </a:solidFill>
                <a:latin typeface="Montserrat Classic Bold"/>
              </a:rPr>
              <a:t>Il progetto riguarda l’ambito dell’assistenza socio-sanitaria e dell’emergenza-urgenza.</a:t>
            </a:r>
          </a:p>
          <a:p>
            <a:pPr>
              <a:lnSpc>
                <a:spcPts val="3499"/>
              </a:lnSpc>
            </a:pPr>
            <a:r>
              <a:rPr lang="en-US" sz="2499" spc="24">
                <a:solidFill>
                  <a:srgbClr val="494E5F"/>
                </a:solidFill>
                <a:latin typeface="Montserrat Classic Bold"/>
              </a:rPr>
              <a:t>I ragazzi del servizio, a seguito di corsi di formazione specifici, sono stati impiegati nel servizio ambulanze e di trasporto sociale.</a:t>
            </a:r>
          </a:p>
        </p:txBody>
      </p:sp>
      <p:sp>
        <p:nvSpPr>
          <p:cNvPr id="11" name="TextBox 11"/>
          <p:cNvSpPr txBox="1"/>
          <p:nvPr/>
        </p:nvSpPr>
        <p:spPr>
          <a:xfrm>
            <a:off x="11476650" y="294369"/>
            <a:ext cx="5490830" cy="4973320"/>
          </a:xfrm>
          <a:prstGeom prst="rect">
            <a:avLst/>
          </a:prstGeom>
        </p:spPr>
        <p:txBody>
          <a:bodyPr lIns="0" tIns="0" rIns="0" bIns="0" rtlCol="0" anchor="t">
            <a:spAutoFit/>
          </a:bodyPr>
          <a:lstStyle/>
          <a:p>
            <a:pPr>
              <a:lnSpc>
                <a:spcPts val="4759"/>
              </a:lnSpc>
            </a:pPr>
            <a:r>
              <a:rPr lang="en-US" sz="3399" spc="33">
                <a:solidFill>
                  <a:srgbClr val="0CC0DF"/>
                </a:solidFill>
                <a:latin typeface="Montserrat Classic Bold"/>
              </a:rPr>
              <a:t>"Uniti in famiglia"</a:t>
            </a:r>
          </a:p>
          <a:p>
            <a:pPr>
              <a:lnSpc>
                <a:spcPts val="3499"/>
              </a:lnSpc>
            </a:pPr>
            <a:r>
              <a:rPr lang="en-US" sz="2499" spc="24">
                <a:solidFill>
                  <a:srgbClr val="494E5F"/>
                </a:solidFill>
                <a:latin typeface="Montserrat Classic Bold"/>
              </a:rPr>
              <a:t>Volontari coinvolti: </a:t>
            </a:r>
            <a:r>
              <a:rPr lang="en-US" sz="2499" spc="24">
                <a:solidFill>
                  <a:srgbClr val="00C2CB"/>
                </a:solidFill>
                <a:latin typeface="Montserrat Classic Bold"/>
              </a:rPr>
              <a:t>3</a:t>
            </a:r>
          </a:p>
          <a:p>
            <a:pPr>
              <a:lnSpc>
                <a:spcPts val="3499"/>
              </a:lnSpc>
            </a:pPr>
            <a:r>
              <a:rPr lang="en-US" sz="2499" spc="24">
                <a:solidFill>
                  <a:srgbClr val="494E5F"/>
                </a:solidFill>
                <a:latin typeface="Montserrat Classic Bold"/>
              </a:rPr>
              <a:t>Il progetto riguarda l’ambito dell’assistenza ai disabili. I ragazzi del servizio, a seguito di corsi di formazione specifici, sono impiegati a fianco delle operatrici della Casa Famiglia Meijer, nelle attività di supporto rivolte agli ospiti affetti da disabilità grave.</a:t>
            </a:r>
          </a:p>
        </p:txBody>
      </p:sp>
      <p:sp>
        <p:nvSpPr>
          <p:cNvPr id="12" name="TextBox 12"/>
          <p:cNvSpPr txBox="1"/>
          <p:nvPr/>
        </p:nvSpPr>
        <p:spPr>
          <a:xfrm>
            <a:off x="1332887" y="3154125"/>
            <a:ext cx="8279199" cy="614782"/>
          </a:xfrm>
          <a:prstGeom prst="rect">
            <a:avLst/>
          </a:prstGeom>
        </p:spPr>
        <p:txBody>
          <a:bodyPr lIns="0" tIns="0" rIns="0" bIns="0" rtlCol="0" anchor="t">
            <a:spAutoFit/>
          </a:bodyPr>
          <a:lstStyle/>
          <a:p>
            <a:pPr algn="ctr">
              <a:lnSpc>
                <a:spcPts val="4964"/>
              </a:lnSpc>
            </a:pPr>
            <a:r>
              <a:rPr lang="en-US" sz="3545" spc="248">
                <a:solidFill>
                  <a:srgbClr val="0CC0DF"/>
                </a:solidFill>
                <a:latin typeface="Montserrat Classic Bold"/>
              </a:rPr>
              <a:t>SERVIZIO CIVILE UNIVERSALE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3" name="AutoShape 3"/>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5997" y="908137"/>
            <a:ext cx="1072284" cy="1452601"/>
          </a:xfrm>
          <a:prstGeom prst="rect">
            <a:avLst/>
          </a:prstGeom>
        </p:spPr>
      </p:pic>
      <p:sp>
        <p:nvSpPr>
          <p:cNvPr id="5" name="TextBox 5"/>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6" name="TextBox 6"/>
          <p:cNvSpPr txBox="1"/>
          <p:nvPr/>
        </p:nvSpPr>
        <p:spPr>
          <a:xfrm>
            <a:off x="643955" y="4852383"/>
            <a:ext cx="9790656" cy="4819326"/>
          </a:xfrm>
          <a:prstGeom prst="rect">
            <a:avLst/>
          </a:prstGeom>
        </p:spPr>
        <p:txBody>
          <a:bodyPr lIns="0" tIns="0" rIns="0" bIns="0" rtlCol="0" anchor="t">
            <a:spAutoFit/>
          </a:bodyPr>
          <a:lstStyle/>
          <a:p>
            <a:pPr>
              <a:lnSpc>
                <a:spcPts val="6212"/>
              </a:lnSpc>
            </a:pPr>
            <a:r>
              <a:rPr lang="en-US" sz="4437" spc="44">
                <a:solidFill>
                  <a:srgbClr val="0CC0DF"/>
                </a:solidFill>
                <a:latin typeface="Montserrat Classic Bold"/>
              </a:rPr>
              <a:t>(A Scuola di SOccorso) </a:t>
            </a:r>
            <a:r>
              <a:rPr lang="en-US" sz="4437" spc="44">
                <a:solidFill>
                  <a:srgbClr val="494E5F"/>
                </a:solidFill>
                <a:latin typeface="Montserrat Classic Bold"/>
              </a:rPr>
              <a:t>mira a trasmettere agli studenti conoscenze di primo soccorso e di comportamenti da attuare in caso di malore ed infortuni</a:t>
            </a:r>
          </a:p>
          <a:p>
            <a:pPr>
              <a:lnSpc>
                <a:spcPts val="7472"/>
              </a:lnSpc>
            </a:pPr>
            <a:endParaRPr lang="en-US" sz="4437" spc="44">
              <a:solidFill>
                <a:srgbClr val="494E5F"/>
              </a:solidFill>
              <a:latin typeface="Montserrat Classic Bold"/>
            </a:endParaRPr>
          </a:p>
        </p:txBody>
      </p:sp>
      <p:sp>
        <p:nvSpPr>
          <p:cNvPr id="7" name="TextBox 7"/>
          <p:cNvSpPr txBox="1"/>
          <p:nvPr/>
        </p:nvSpPr>
        <p:spPr>
          <a:xfrm>
            <a:off x="9503284" y="796938"/>
            <a:ext cx="8115300" cy="3785546"/>
          </a:xfrm>
          <a:prstGeom prst="rect">
            <a:avLst/>
          </a:prstGeom>
        </p:spPr>
        <p:txBody>
          <a:bodyPr lIns="0" tIns="0" rIns="0" bIns="0" rtlCol="0" anchor="t">
            <a:spAutoFit/>
          </a:bodyPr>
          <a:lstStyle/>
          <a:p>
            <a:pPr>
              <a:lnSpc>
                <a:spcPts val="6072"/>
              </a:lnSpc>
            </a:pPr>
            <a:r>
              <a:rPr lang="en-US" sz="4337" spc="43">
                <a:solidFill>
                  <a:srgbClr val="0CC0DF"/>
                </a:solidFill>
                <a:latin typeface="Montserrat Classic Bold"/>
              </a:rPr>
              <a:t>2 </a:t>
            </a:r>
            <a:r>
              <a:rPr lang="en-US" sz="4337" spc="43">
                <a:solidFill>
                  <a:srgbClr val="494E5F"/>
                </a:solidFill>
                <a:latin typeface="Montserrat Classic Bold"/>
              </a:rPr>
              <a:t>Corsi organizzati per gli studenti della scuola elementare e media dell'Istituto Comprensivo Don Milani</a:t>
            </a:r>
          </a:p>
        </p:txBody>
      </p:sp>
      <p:sp>
        <p:nvSpPr>
          <p:cNvPr id="8" name="TextBox 8"/>
          <p:cNvSpPr txBox="1"/>
          <p:nvPr/>
        </p:nvSpPr>
        <p:spPr>
          <a:xfrm>
            <a:off x="643955" y="2997549"/>
            <a:ext cx="8279199" cy="614782"/>
          </a:xfrm>
          <a:prstGeom prst="rect">
            <a:avLst/>
          </a:prstGeom>
        </p:spPr>
        <p:txBody>
          <a:bodyPr lIns="0" tIns="0" rIns="0" bIns="0" rtlCol="0" anchor="t">
            <a:spAutoFit/>
          </a:bodyPr>
          <a:lstStyle/>
          <a:p>
            <a:pPr algn="ctr">
              <a:lnSpc>
                <a:spcPts val="4964"/>
              </a:lnSpc>
            </a:pPr>
            <a:r>
              <a:rPr lang="en-US" sz="3545" spc="248">
                <a:solidFill>
                  <a:srgbClr val="0CC0DF"/>
                </a:solidFill>
                <a:latin typeface="Montserrat Classic Bold"/>
              </a:rPr>
              <a:t>PROGETTO ASSO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3" name="AutoShape 3"/>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5997" y="908137"/>
            <a:ext cx="1072284" cy="1452601"/>
          </a:xfrm>
          <a:prstGeom prst="rect">
            <a:avLst/>
          </a:prstGeom>
        </p:spPr>
      </p:pic>
      <p:sp>
        <p:nvSpPr>
          <p:cNvPr id="5" name="TextBox 5"/>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6" name="TextBox 6"/>
          <p:cNvSpPr txBox="1"/>
          <p:nvPr/>
        </p:nvSpPr>
        <p:spPr>
          <a:xfrm>
            <a:off x="9339385" y="1000178"/>
            <a:ext cx="8279199" cy="1589507"/>
          </a:xfrm>
          <a:prstGeom prst="rect">
            <a:avLst/>
          </a:prstGeom>
        </p:spPr>
        <p:txBody>
          <a:bodyPr lIns="0" tIns="0" rIns="0" bIns="0" rtlCol="0" anchor="t">
            <a:spAutoFit/>
          </a:bodyPr>
          <a:lstStyle/>
          <a:p>
            <a:pPr algn="ctr">
              <a:lnSpc>
                <a:spcPts val="4264"/>
              </a:lnSpc>
            </a:pPr>
            <a:r>
              <a:rPr lang="en-US" sz="3045" spc="213">
                <a:solidFill>
                  <a:srgbClr val="0CC0DF"/>
                </a:solidFill>
                <a:latin typeface="Montserrat Classic Bold"/>
              </a:rPr>
              <a:t>PERCORSO DI INCONTRI CON LE CLASSI TERZE MEDIE DELL'ISTITUTO COMPRENSIVO DON MILANI</a:t>
            </a:r>
          </a:p>
        </p:txBody>
      </p:sp>
      <p:sp>
        <p:nvSpPr>
          <p:cNvPr id="7" name="TextBox 7"/>
          <p:cNvSpPr txBox="1"/>
          <p:nvPr/>
        </p:nvSpPr>
        <p:spPr>
          <a:xfrm>
            <a:off x="1814765" y="2956264"/>
            <a:ext cx="15049239" cy="2235511"/>
          </a:xfrm>
          <a:prstGeom prst="rect">
            <a:avLst/>
          </a:prstGeom>
        </p:spPr>
        <p:txBody>
          <a:bodyPr lIns="0" tIns="0" rIns="0" bIns="0" rtlCol="0" anchor="t">
            <a:spAutoFit/>
          </a:bodyPr>
          <a:lstStyle/>
          <a:p>
            <a:pPr algn="ctr">
              <a:lnSpc>
                <a:spcPts val="5932"/>
              </a:lnSpc>
            </a:pPr>
            <a:r>
              <a:rPr lang="en-US" sz="4237" spc="42">
                <a:solidFill>
                  <a:srgbClr val="494E5F"/>
                </a:solidFill>
                <a:latin typeface="Montserrat Classic Bold"/>
              </a:rPr>
              <a:t>Tema del percorso: la </a:t>
            </a:r>
            <a:r>
              <a:rPr lang="en-US" sz="4237" spc="42">
                <a:solidFill>
                  <a:srgbClr val="0CC0DF"/>
                </a:solidFill>
                <a:latin typeface="Montserrat Classic Bold"/>
              </a:rPr>
              <a:t>"Cura" </a:t>
            </a:r>
            <a:r>
              <a:rPr lang="en-US" sz="4237" spc="42">
                <a:solidFill>
                  <a:srgbClr val="494E5F"/>
                </a:solidFill>
                <a:latin typeface="Montserrat Classic Bold"/>
              </a:rPr>
              <a:t>degli altri attraverso la presentazione dei servizi della Misericordia nell'ambito di </a:t>
            </a:r>
            <a:r>
              <a:rPr lang="en-US" sz="4237" spc="42">
                <a:solidFill>
                  <a:srgbClr val="0CC0DF"/>
                </a:solidFill>
                <a:latin typeface="Montserrat Classic Bold"/>
              </a:rPr>
              <a:t>3 </a:t>
            </a:r>
            <a:r>
              <a:rPr lang="en-US" sz="4237" spc="42">
                <a:solidFill>
                  <a:srgbClr val="494E5F"/>
                </a:solidFill>
                <a:latin typeface="Montserrat Classic Bold"/>
              </a:rPr>
              <a:t>incontri, in aiuto a:</a:t>
            </a:r>
          </a:p>
        </p:txBody>
      </p:sp>
      <p:sp>
        <p:nvSpPr>
          <p:cNvPr id="8" name="TextBox 8"/>
          <p:cNvSpPr txBox="1"/>
          <p:nvPr/>
        </p:nvSpPr>
        <p:spPr>
          <a:xfrm>
            <a:off x="4453783" y="5344175"/>
            <a:ext cx="9097991" cy="730561"/>
          </a:xfrm>
          <a:prstGeom prst="rect">
            <a:avLst/>
          </a:prstGeom>
        </p:spPr>
        <p:txBody>
          <a:bodyPr lIns="0" tIns="0" rIns="0" bIns="0" rtlCol="0" anchor="t">
            <a:spAutoFit/>
          </a:bodyPr>
          <a:lstStyle/>
          <a:p>
            <a:pPr>
              <a:lnSpc>
                <a:spcPts val="5932"/>
              </a:lnSpc>
            </a:pPr>
            <a:r>
              <a:rPr lang="en-US" sz="4237" spc="42">
                <a:solidFill>
                  <a:srgbClr val="0CC0DF"/>
                </a:solidFill>
                <a:latin typeface="Montserrat Classic Bold"/>
              </a:rPr>
              <a:t>malati</a:t>
            </a:r>
            <a:r>
              <a:rPr lang="en-US" sz="4237" spc="42">
                <a:solidFill>
                  <a:srgbClr val="494E5F"/>
                </a:solidFill>
                <a:latin typeface="Montserrat Classic Bold"/>
              </a:rPr>
              <a:t> (Emergenza Urgenza)</a:t>
            </a:r>
          </a:p>
        </p:txBody>
      </p:sp>
      <p:sp>
        <p:nvSpPr>
          <p:cNvPr id="9" name="TextBox 9"/>
          <p:cNvSpPr txBox="1"/>
          <p:nvPr/>
        </p:nvSpPr>
        <p:spPr>
          <a:xfrm>
            <a:off x="3889523" y="6061347"/>
            <a:ext cx="9662252" cy="730561"/>
          </a:xfrm>
          <a:prstGeom prst="rect">
            <a:avLst/>
          </a:prstGeom>
        </p:spPr>
        <p:txBody>
          <a:bodyPr lIns="0" tIns="0" rIns="0" bIns="0" rtlCol="0" anchor="t">
            <a:spAutoFit/>
          </a:bodyPr>
          <a:lstStyle/>
          <a:p>
            <a:pPr>
              <a:lnSpc>
                <a:spcPts val="5932"/>
              </a:lnSpc>
            </a:pPr>
            <a:r>
              <a:rPr lang="en-US" sz="4237" spc="42">
                <a:solidFill>
                  <a:srgbClr val="0CC0DF"/>
                </a:solidFill>
                <a:latin typeface="Montserrat Classic Bold"/>
              </a:rPr>
              <a:t>profughi </a:t>
            </a:r>
            <a:r>
              <a:rPr lang="en-US" sz="4237" spc="42">
                <a:solidFill>
                  <a:srgbClr val="494E5F"/>
                </a:solidFill>
                <a:latin typeface="Montserrat Classic Bold"/>
              </a:rPr>
              <a:t>(Servizi dell'Accoglienza)</a:t>
            </a:r>
          </a:p>
        </p:txBody>
      </p:sp>
      <p:sp>
        <p:nvSpPr>
          <p:cNvPr id="10" name="TextBox 10"/>
          <p:cNvSpPr txBox="1"/>
          <p:nvPr/>
        </p:nvSpPr>
        <p:spPr>
          <a:xfrm>
            <a:off x="4281550" y="6778519"/>
            <a:ext cx="8378334" cy="730561"/>
          </a:xfrm>
          <a:prstGeom prst="rect">
            <a:avLst/>
          </a:prstGeom>
        </p:spPr>
        <p:txBody>
          <a:bodyPr lIns="0" tIns="0" rIns="0" bIns="0" rtlCol="0" anchor="t">
            <a:spAutoFit/>
          </a:bodyPr>
          <a:lstStyle/>
          <a:p>
            <a:pPr>
              <a:lnSpc>
                <a:spcPts val="5932"/>
              </a:lnSpc>
            </a:pPr>
            <a:r>
              <a:rPr lang="en-US" sz="4237" spc="42">
                <a:solidFill>
                  <a:srgbClr val="0CC0DF"/>
                </a:solidFill>
                <a:latin typeface="Montserrat Classic Bold"/>
              </a:rPr>
              <a:t>disabili</a:t>
            </a:r>
            <a:r>
              <a:rPr lang="en-US" sz="4237" spc="42">
                <a:solidFill>
                  <a:srgbClr val="494E5F"/>
                </a:solidFill>
                <a:latin typeface="Montserrat Classic Bold"/>
              </a:rPr>
              <a:t> (Casa Famiglia Meijer)</a:t>
            </a:r>
          </a:p>
        </p:txBody>
      </p:sp>
      <p:sp>
        <p:nvSpPr>
          <p:cNvPr id="11" name="TextBox 11"/>
          <p:cNvSpPr txBox="1"/>
          <p:nvPr/>
        </p:nvSpPr>
        <p:spPr>
          <a:xfrm>
            <a:off x="1478159" y="7775264"/>
            <a:ext cx="15049239" cy="1483036"/>
          </a:xfrm>
          <a:prstGeom prst="rect">
            <a:avLst/>
          </a:prstGeom>
        </p:spPr>
        <p:txBody>
          <a:bodyPr lIns="0" tIns="0" rIns="0" bIns="0" rtlCol="0" anchor="t">
            <a:spAutoFit/>
          </a:bodyPr>
          <a:lstStyle/>
          <a:p>
            <a:pPr algn="ctr">
              <a:lnSpc>
                <a:spcPts val="5932"/>
              </a:lnSpc>
            </a:pPr>
            <a:r>
              <a:rPr lang="en-US" sz="4237" spc="42">
                <a:solidFill>
                  <a:srgbClr val="494E5F"/>
                </a:solidFill>
                <a:latin typeface="Montserrat Classic"/>
              </a:rPr>
              <a:t>I ragazzi alla fine degli incontri hanno partecipato ad un concorso di idee inerente al tema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668" b="8668"/>
          <a:stretch>
            <a:fillRect/>
          </a:stretch>
        </p:blipFill>
        <p:spPr>
          <a:xfrm>
            <a:off x="1336901" y="187890"/>
            <a:ext cx="16974659" cy="10523863"/>
          </a:xfrm>
          <a:prstGeom prst="rect">
            <a:avLst/>
          </a:prstGeom>
        </p:spPr>
      </p:pic>
      <p:grpSp>
        <p:nvGrpSpPr>
          <p:cNvPr id="3" name="Group 3"/>
          <p:cNvGrpSpPr/>
          <p:nvPr/>
        </p:nvGrpSpPr>
        <p:grpSpPr>
          <a:xfrm rot="-8100000">
            <a:off x="-5260671" y="2223396"/>
            <a:ext cx="22404652" cy="10622690"/>
            <a:chOff x="0" y="0"/>
            <a:chExt cx="35276568" cy="16725635"/>
          </a:xfrm>
        </p:grpSpPr>
        <p:sp>
          <p:nvSpPr>
            <p:cNvPr id="4" name="Freeform 4"/>
            <p:cNvSpPr/>
            <p:nvPr/>
          </p:nvSpPr>
          <p:spPr>
            <a:xfrm>
              <a:off x="0" y="0"/>
              <a:ext cx="35276569" cy="16725635"/>
            </a:xfrm>
            <a:custGeom>
              <a:avLst/>
              <a:gdLst/>
              <a:ahLst/>
              <a:cxnLst/>
              <a:rect l="l" t="t" r="r" b="b"/>
              <a:pathLst>
                <a:path w="35276569" h="16725635">
                  <a:moveTo>
                    <a:pt x="0" y="0"/>
                  </a:moveTo>
                  <a:lnTo>
                    <a:pt x="35276569" y="0"/>
                  </a:lnTo>
                  <a:lnTo>
                    <a:pt x="35276569" y="16725635"/>
                  </a:lnTo>
                  <a:lnTo>
                    <a:pt x="0" y="16725635"/>
                  </a:lnTo>
                  <a:close/>
                </a:path>
              </a:pathLst>
            </a:custGeom>
            <a:solidFill>
              <a:srgbClr val="FFFFFF"/>
            </a:solidFill>
          </p:spPr>
        </p:sp>
      </p:grpSp>
      <p:sp>
        <p:nvSpPr>
          <p:cNvPr id="5" name="TextBox 5"/>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6" name="AutoShape 6"/>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39024" y="923795"/>
            <a:ext cx="1072284" cy="1452601"/>
          </a:xfrm>
          <a:prstGeom prst="rect">
            <a:avLst/>
          </a:prstGeom>
        </p:spPr>
      </p:pic>
      <p:sp>
        <p:nvSpPr>
          <p:cNvPr id="8" name="TextBox 8"/>
          <p:cNvSpPr txBox="1"/>
          <p:nvPr/>
        </p:nvSpPr>
        <p:spPr>
          <a:xfrm>
            <a:off x="414233" y="2329863"/>
            <a:ext cx="7846555" cy="1577340"/>
          </a:xfrm>
          <a:prstGeom prst="rect">
            <a:avLst/>
          </a:prstGeom>
        </p:spPr>
        <p:txBody>
          <a:bodyPr lIns="0" tIns="0" rIns="0" bIns="0" rtlCol="0" anchor="t">
            <a:spAutoFit/>
          </a:bodyPr>
          <a:lstStyle/>
          <a:p>
            <a:pPr algn="ctr">
              <a:lnSpc>
                <a:spcPts val="6089"/>
              </a:lnSpc>
            </a:pPr>
            <a:r>
              <a:rPr lang="en-US" sz="5799">
                <a:solidFill>
                  <a:srgbClr val="192954"/>
                </a:solidFill>
                <a:latin typeface="Kollektif Bold"/>
              </a:rPr>
              <a:t>Accoglienza e servizi per l'inclusione</a:t>
            </a:r>
          </a:p>
        </p:txBody>
      </p:sp>
      <p:sp>
        <p:nvSpPr>
          <p:cNvPr id="9" name="TextBox 9"/>
          <p:cNvSpPr txBox="1"/>
          <p:nvPr/>
        </p:nvSpPr>
        <p:spPr>
          <a:xfrm>
            <a:off x="2180540" y="1038225"/>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10" name="TextBox 10"/>
          <p:cNvSpPr txBox="1"/>
          <p:nvPr/>
        </p:nvSpPr>
        <p:spPr>
          <a:xfrm>
            <a:off x="192212" y="2016034"/>
            <a:ext cx="9815733" cy="9185910"/>
          </a:xfrm>
          <a:prstGeom prst="rect">
            <a:avLst/>
          </a:prstGeom>
        </p:spPr>
        <p:txBody>
          <a:bodyPr lIns="0" tIns="0" rIns="0" bIns="0" rtlCol="0" anchor="t">
            <a:spAutoFit/>
          </a:bodyPr>
          <a:lstStyle/>
          <a:p>
            <a:pPr algn="ctr">
              <a:lnSpc>
                <a:spcPts val="1785"/>
              </a:lnSpc>
            </a:pPr>
            <a:endParaRPr/>
          </a:p>
          <a:p>
            <a:pPr algn="ctr">
              <a:lnSpc>
                <a:spcPts val="2835"/>
              </a:lnSpc>
            </a:pPr>
            <a:endParaRPr/>
          </a:p>
          <a:p>
            <a:pPr algn="ctr">
              <a:lnSpc>
                <a:spcPts val="2835"/>
              </a:lnSpc>
            </a:pPr>
            <a:endParaRPr/>
          </a:p>
          <a:p>
            <a:pPr algn="ctr">
              <a:lnSpc>
                <a:spcPts val="2835"/>
              </a:lnSpc>
            </a:pPr>
            <a:endParaRPr/>
          </a:p>
          <a:p>
            <a:pPr algn="ctr">
              <a:lnSpc>
                <a:spcPts val="2835"/>
              </a:lnSpc>
            </a:pPr>
            <a:endParaRPr/>
          </a:p>
          <a:p>
            <a:pPr algn="ctr">
              <a:lnSpc>
                <a:spcPts val="2835"/>
              </a:lnSpc>
            </a:pPr>
            <a:endParaRPr/>
          </a:p>
          <a:p>
            <a:pPr algn="ctr">
              <a:lnSpc>
                <a:spcPts val="2835"/>
              </a:lnSpc>
            </a:pPr>
            <a:r>
              <a:rPr lang="en-US" sz="2700">
                <a:solidFill>
                  <a:srgbClr val="192954"/>
                </a:solidFill>
                <a:latin typeface="Kollektif"/>
              </a:rPr>
              <a:t>Dopo la chiusura del CAS la Misericordia ha continuato ad essere attiva nel sostegno ai più fragili. In particolare nel 2022 ha portato avanti il progetto di terza accoglienza aperto dal 2020 per fare fronte al problema  dell'emergenza abitativa, ha aderito al progetto "Emergenza Freddo" organizzato dal Coordinamento Misericordie Fiorentine e partecipato a missioni di sostegno ai migranti presso il confine con Trieste. Inoltre ha aderito nuovamente al sistema CAS nell'ambito del progetto di accoglienza del Coordinamento Misericordie Fiorentine per affrontare il problema dell'Emergenza Ucraina. </a:t>
            </a:r>
          </a:p>
          <a:p>
            <a:pPr algn="ctr">
              <a:lnSpc>
                <a:spcPts val="2835"/>
              </a:lnSpc>
            </a:pPr>
            <a:r>
              <a:rPr lang="en-US" sz="2700">
                <a:solidFill>
                  <a:srgbClr val="192954"/>
                </a:solidFill>
                <a:latin typeface="Kollektif"/>
              </a:rPr>
              <a:t>Da diversi anni inoltre è convenzionata anche per seguire persone che devono portare a termine percorsi di inserimento socio-terapeutico e servizi di pubblica utilità.</a:t>
            </a:r>
          </a:p>
          <a:p>
            <a:pPr algn="ctr">
              <a:lnSpc>
                <a:spcPts val="2835"/>
              </a:lnSpc>
            </a:pPr>
            <a:endParaRPr lang="en-US" sz="2700">
              <a:solidFill>
                <a:srgbClr val="192954"/>
              </a:solidFill>
              <a:latin typeface="Kollektif"/>
            </a:endParaRPr>
          </a:p>
          <a:p>
            <a:pPr algn="ctr">
              <a:lnSpc>
                <a:spcPts val="2835"/>
              </a:lnSpc>
            </a:pPr>
            <a:r>
              <a:rPr lang="en-US" sz="2700">
                <a:solidFill>
                  <a:srgbClr val="192954"/>
                </a:solidFill>
                <a:latin typeface="Kollektif"/>
              </a:rPr>
              <a:t>A chi è rivolto:</a:t>
            </a:r>
          </a:p>
          <a:p>
            <a:pPr algn="ctr">
              <a:lnSpc>
                <a:spcPts val="1050"/>
              </a:lnSpc>
            </a:pPr>
            <a:endParaRPr lang="en-US" sz="2700">
              <a:solidFill>
                <a:srgbClr val="192954"/>
              </a:solidFill>
              <a:latin typeface="Kollektif"/>
            </a:endParaRPr>
          </a:p>
          <a:p>
            <a:pPr algn="ctr">
              <a:lnSpc>
                <a:spcPts val="2835"/>
              </a:lnSpc>
            </a:pPr>
            <a:r>
              <a:rPr lang="en-US" sz="2700">
                <a:solidFill>
                  <a:srgbClr val="192954"/>
                </a:solidFill>
                <a:latin typeface="Kollektif"/>
              </a:rPr>
              <a:t>Persone italiane o straniere in </a:t>
            </a:r>
          </a:p>
          <a:p>
            <a:pPr algn="ctr">
              <a:lnSpc>
                <a:spcPts val="2835"/>
              </a:lnSpc>
            </a:pPr>
            <a:r>
              <a:rPr lang="en-US" sz="2700">
                <a:solidFill>
                  <a:srgbClr val="192954"/>
                </a:solidFill>
                <a:latin typeface="Kollektif"/>
              </a:rPr>
              <a:t>situazione di fragilità economica e sociale</a:t>
            </a:r>
          </a:p>
          <a:p>
            <a:pPr algn="ctr">
              <a:lnSpc>
                <a:spcPts val="2835"/>
              </a:lnSpc>
            </a:pPr>
            <a:endParaRPr lang="en-US" sz="2700">
              <a:solidFill>
                <a:srgbClr val="192954"/>
              </a:solidFill>
              <a:latin typeface="Kollektif"/>
            </a:endParaRPr>
          </a:p>
          <a:p>
            <a:pPr algn="ctr">
              <a:lnSpc>
                <a:spcPts val="2835"/>
              </a:lnSpc>
            </a:pPr>
            <a:endParaRPr lang="en-US" sz="2700">
              <a:solidFill>
                <a:srgbClr val="192954"/>
              </a:solidFill>
              <a:latin typeface="Kollektif"/>
            </a:endParaRPr>
          </a:p>
          <a:p>
            <a:pPr algn="ctr">
              <a:lnSpc>
                <a:spcPts val="2835"/>
              </a:lnSpc>
            </a:pPr>
            <a:endParaRPr lang="en-US" sz="2700">
              <a:solidFill>
                <a:srgbClr val="192954"/>
              </a:solidFill>
              <a:latin typeface="Kollektif"/>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3" name="AutoShape 3"/>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281" y="955110"/>
            <a:ext cx="1072284" cy="1452601"/>
          </a:xfrm>
          <a:prstGeom prst="rect">
            <a:avLst/>
          </a:prstGeom>
        </p:spPr>
      </p:pic>
      <p:sp>
        <p:nvSpPr>
          <p:cNvPr id="5" name="TextBox 5"/>
          <p:cNvSpPr txBox="1"/>
          <p:nvPr/>
        </p:nvSpPr>
        <p:spPr>
          <a:xfrm>
            <a:off x="2180540" y="1014874"/>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6" name="TextBox 6"/>
          <p:cNvSpPr txBox="1"/>
          <p:nvPr/>
        </p:nvSpPr>
        <p:spPr>
          <a:xfrm>
            <a:off x="1856081" y="3692461"/>
            <a:ext cx="14827510" cy="3527501"/>
          </a:xfrm>
          <a:prstGeom prst="rect">
            <a:avLst/>
          </a:prstGeom>
        </p:spPr>
        <p:txBody>
          <a:bodyPr lIns="0" tIns="0" rIns="0" bIns="0" rtlCol="0" anchor="t">
            <a:spAutoFit/>
          </a:bodyPr>
          <a:lstStyle/>
          <a:p>
            <a:pPr algn="ctr">
              <a:lnSpc>
                <a:spcPts val="4020"/>
              </a:lnSpc>
              <a:spcBef>
                <a:spcPct val="0"/>
              </a:spcBef>
            </a:pPr>
            <a:r>
              <a:rPr lang="en-US" sz="2872" spc="28">
                <a:solidFill>
                  <a:srgbClr val="000000"/>
                </a:solidFill>
                <a:latin typeface="Montserrat Classic"/>
              </a:rPr>
              <a:t>Cari fratelli e sorelle, voi toccate la carne di Cristo con le vostre mani: </a:t>
            </a:r>
          </a:p>
          <a:p>
            <a:pPr algn="ctr">
              <a:lnSpc>
                <a:spcPts val="4020"/>
              </a:lnSpc>
              <a:spcBef>
                <a:spcPct val="0"/>
              </a:spcBef>
            </a:pPr>
            <a:r>
              <a:rPr lang="en-US" sz="2872" spc="28">
                <a:solidFill>
                  <a:srgbClr val="000000"/>
                </a:solidFill>
                <a:latin typeface="Montserrat Classic"/>
              </a:rPr>
              <a:t>non dimenticatevi di questo. Voi toccate la carne di Cristo con le vostre mani. Siate sempre pronti nella solidarietà, forti nella vicinanza, solerti nel suscitare la gioia e convincenti nella consolazione. Il mondo ha bisogno di segni concreti di solidarietà, soprattutto davanti alla tentazione dell’indifferenza, e richiede persone capaci di contrastare con la loro vita l’individualismo, il pensare solo a sé stessi e disinteressarsi dei fratelli nel bisogno.</a:t>
            </a:r>
          </a:p>
        </p:txBody>
      </p:sp>
      <p:sp>
        <p:nvSpPr>
          <p:cNvPr id="7" name="TextBox 7"/>
          <p:cNvSpPr txBox="1"/>
          <p:nvPr/>
        </p:nvSpPr>
        <p:spPr>
          <a:xfrm>
            <a:off x="1493499" y="1919776"/>
            <a:ext cx="15765801" cy="3081873"/>
          </a:xfrm>
          <a:prstGeom prst="rect">
            <a:avLst/>
          </a:prstGeom>
        </p:spPr>
        <p:txBody>
          <a:bodyPr lIns="0" tIns="0" rIns="0" bIns="0" rtlCol="0" anchor="t">
            <a:spAutoFit/>
          </a:bodyPr>
          <a:lstStyle/>
          <a:p>
            <a:pPr algn="ctr">
              <a:lnSpc>
                <a:spcPts val="2917"/>
              </a:lnSpc>
            </a:pPr>
            <a:endParaRPr/>
          </a:p>
          <a:p>
            <a:pPr algn="ctr">
              <a:lnSpc>
                <a:spcPts val="2917"/>
              </a:lnSpc>
            </a:pPr>
            <a:endParaRPr/>
          </a:p>
          <a:p>
            <a:pPr algn="ctr">
              <a:lnSpc>
                <a:spcPts val="4685"/>
              </a:lnSpc>
            </a:pPr>
            <a:r>
              <a:rPr lang="en-US" sz="4461">
                <a:solidFill>
                  <a:srgbClr val="38B6FF"/>
                </a:solidFill>
                <a:latin typeface="Kollektif Bold"/>
              </a:rPr>
              <a:t>Volontariato: azione disinteressata rivolta a tutti</a:t>
            </a:r>
          </a:p>
          <a:p>
            <a:pPr algn="ctr">
              <a:lnSpc>
                <a:spcPts val="5210"/>
              </a:lnSpc>
            </a:pPr>
            <a:r>
              <a:rPr lang="en-US" sz="4961">
                <a:solidFill>
                  <a:srgbClr val="38B6FF"/>
                </a:solidFill>
                <a:latin typeface="Kollektif"/>
              </a:rPr>
              <a:t> </a:t>
            </a:r>
          </a:p>
          <a:p>
            <a:pPr algn="ctr">
              <a:lnSpc>
                <a:spcPts val="2917"/>
              </a:lnSpc>
            </a:pPr>
            <a:endParaRPr lang="en-US" sz="4961">
              <a:solidFill>
                <a:srgbClr val="38B6FF"/>
              </a:solidFill>
              <a:latin typeface="Kollektif"/>
            </a:endParaRPr>
          </a:p>
          <a:p>
            <a:pPr algn="ctr">
              <a:lnSpc>
                <a:spcPts val="2917"/>
              </a:lnSpc>
            </a:pPr>
            <a:endParaRPr lang="en-US" sz="4961">
              <a:solidFill>
                <a:srgbClr val="38B6FF"/>
              </a:solidFill>
              <a:latin typeface="Kollektif"/>
            </a:endParaRPr>
          </a:p>
          <a:p>
            <a:pPr algn="ctr">
              <a:lnSpc>
                <a:spcPts val="2917"/>
              </a:lnSpc>
            </a:pPr>
            <a:endParaRPr lang="en-US" sz="4961">
              <a:solidFill>
                <a:srgbClr val="38B6FF"/>
              </a:solidFill>
              <a:latin typeface="Kollektif"/>
            </a:endParaRPr>
          </a:p>
        </p:txBody>
      </p:sp>
      <p:sp>
        <p:nvSpPr>
          <p:cNvPr id="8" name="TextBox 8"/>
          <p:cNvSpPr txBox="1"/>
          <p:nvPr/>
        </p:nvSpPr>
        <p:spPr>
          <a:xfrm>
            <a:off x="8822996" y="7805493"/>
            <a:ext cx="8968685" cy="870661"/>
          </a:xfrm>
          <a:prstGeom prst="rect">
            <a:avLst/>
          </a:prstGeom>
        </p:spPr>
        <p:txBody>
          <a:bodyPr lIns="0" tIns="0" rIns="0" bIns="0" rtlCol="0" anchor="t">
            <a:spAutoFit/>
          </a:bodyPr>
          <a:lstStyle/>
          <a:p>
            <a:pPr algn="ctr">
              <a:lnSpc>
                <a:spcPts val="3460"/>
              </a:lnSpc>
              <a:spcBef>
                <a:spcPct val="0"/>
              </a:spcBef>
            </a:pPr>
            <a:r>
              <a:rPr lang="en-US" sz="2472" spc="24">
                <a:solidFill>
                  <a:srgbClr val="000000"/>
                </a:solidFill>
                <a:latin typeface="Montserrat Classic"/>
              </a:rPr>
              <a:t>Discorso di Papa Francesco ai partecipanti al Giubileo degli operatori di Misericordia Sabato, 3 settembre 2016</a:t>
            </a:r>
          </a:p>
        </p:txBody>
      </p:sp>
      <p:sp>
        <p:nvSpPr>
          <p:cNvPr id="9" name="TextBox 9"/>
          <p:cNvSpPr txBox="1"/>
          <p:nvPr/>
        </p:nvSpPr>
        <p:spPr>
          <a:xfrm>
            <a:off x="12421974" y="364560"/>
            <a:ext cx="5784686" cy="1181100"/>
          </a:xfrm>
          <a:prstGeom prst="rect">
            <a:avLst/>
          </a:prstGeom>
        </p:spPr>
        <p:txBody>
          <a:bodyPr lIns="0" tIns="0" rIns="0" bIns="0" rtlCol="0" anchor="t">
            <a:spAutoFit/>
          </a:bodyPr>
          <a:lstStyle/>
          <a:p>
            <a:pPr algn="ctr">
              <a:lnSpc>
                <a:spcPts val="9304"/>
              </a:lnSpc>
            </a:pPr>
            <a:r>
              <a:rPr lang="en-US" sz="7753">
                <a:solidFill>
                  <a:srgbClr val="38B6FF"/>
                </a:solidFill>
                <a:latin typeface="Life Savers Bold"/>
              </a:rPr>
              <a:t>essere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3" name="AutoShape 3"/>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2969" y="923795"/>
            <a:ext cx="1072284" cy="1452601"/>
          </a:xfrm>
          <a:prstGeom prst="rect">
            <a:avLst/>
          </a:prstGeom>
        </p:spPr>
      </p:pic>
      <p:sp>
        <p:nvSpPr>
          <p:cNvPr id="5" name="TextBox 5"/>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6" name="TextBox 6"/>
          <p:cNvSpPr txBox="1"/>
          <p:nvPr/>
        </p:nvSpPr>
        <p:spPr>
          <a:xfrm>
            <a:off x="928658" y="3784663"/>
            <a:ext cx="4607622" cy="1020755"/>
          </a:xfrm>
          <a:prstGeom prst="rect">
            <a:avLst/>
          </a:prstGeom>
        </p:spPr>
        <p:txBody>
          <a:bodyPr lIns="0" tIns="0" rIns="0" bIns="0" rtlCol="0" anchor="t">
            <a:spAutoFit/>
          </a:bodyPr>
          <a:lstStyle/>
          <a:p>
            <a:pPr>
              <a:lnSpc>
                <a:spcPts val="4112"/>
              </a:lnSpc>
            </a:pPr>
            <a:r>
              <a:rPr lang="en-US" sz="2937" spc="29">
                <a:solidFill>
                  <a:srgbClr val="494E5F"/>
                </a:solidFill>
                <a:latin typeface="Montserrat Classic Bold"/>
              </a:rPr>
              <a:t>4 Persone straniere accolte </a:t>
            </a:r>
          </a:p>
        </p:txBody>
      </p:sp>
      <p:sp>
        <p:nvSpPr>
          <p:cNvPr id="7" name="TextBox 7"/>
          <p:cNvSpPr txBox="1"/>
          <p:nvPr/>
        </p:nvSpPr>
        <p:spPr>
          <a:xfrm>
            <a:off x="12230328" y="962025"/>
            <a:ext cx="5581267" cy="5135555"/>
          </a:xfrm>
          <a:prstGeom prst="rect">
            <a:avLst/>
          </a:prstGeom>
        </p:spPr>
        <p:txBody>
          <a:bodyPr lIns="0" tIns="0" rIns="0" bIns="0" rtlCol="0" anchor="t">
            <a:spAutoFit/>
          </a:bodyPr>
          <a:lstStyle/>
          <a:p>
            <a:pPr>
              <a:lnSpc>
                <a:spcPts val="4112"/>
              </a:lnSpc>
            </a:pPr>
            <a:r>
              <a:rPr lang="en-US" sz="2937" spc="29">
                <a:solidFill>
                  <a:srgbClr val="494E5F"/>
                </a:solidFill>
                <a:latin typeface="Montserrat Classic Bold"/>
              </a:rPr>
              <a:t>5 Missioni svolte nella città di Trieste in supporto all'associazione Linea d'Ombra per l'aiuto dei profughi provenienti dalla Rotta Balcanica. Si sono organizzate varie iniziative di sensibilizzazione tra cui l'allestimento di una mostra fotografica presso la sede</a:t>
            </a:r>
          </a:p>
        </p:txBody>
      </p:sp>
      <p:sp>
        <p:nvSpPr>
          <p:cNvPr id="8" name="TextBox 8"/>
          <p:cNvSpPr txBox="1"/>
          <p:nvPr/>
        </p:nvSpPr>
        <p:spPr>
          <a:xfrm>
            <a:off x="6864871" y="1526836"/>
            <a:ext cx="5204163" cy="3592505"/>
          </a:xfrm>
          <a:prstGeom prst="rect">
            <a:avLst/>
          </a:prstGeom>
        </p:spPr>
        <p:txBody>
          <a:bodyPr lIns="0" tIns="0" rIns="0" bIns="0" rtlCol="0" anchor="t">
            <a:spAutoFit/>
          </a:bodyPr>
          <a:lstStyle/>
          <a:p>
            <a:pPr>
              <a:lnSpc>
                <a:spcPts val="4112"/>
              </a:lnSpc>
            </a:pPr>
            <a:r>
              <a:rPr lang="en-US" sz="2937" spc="29">
                <a:solidFill>
                  <a:srgbClr val="494E5F"/>
                </a:solidFill>
                <a:latin typeface="Montserrat Classic Bold"/>
              </a:rPr>
              <a:t>Periodica partecipazione </a:t>
            </a:r>
          </a:p>
          <a:p>
            <a:pPr>
              <a:lnSpc>
                <a:spcPts val="4112"/>
              </a:lnSpc>
            </a:pPr>
            <a:r>
              <a:rPr lang="en-US" sz="2937" spc="29">
                <a:solidFill>
                  <a:srgbClr val="494E5F"/>
                </a:solidFill>
                <a:latin typeface="Montserrat Classic Bold"/>
              </a:rPr>
              <a:t>ai turni di soccorso previsti nella città di Firenze nell'ambito del progetto "Emergenza Freddo" nel periodo Gennaio - Marzo</a:t>
            </a:r>
          </a:p>
        </p:txBody>
      </p:sp>
      <p:sp>
        <p:nvSpPr>
          <p:cNvPr id="9" name="TextBox 9"/>
          <p:cNvSpPr txBox="1"/>
          <p:nvPr/>
        </p:nvSpPr>
        <p:spPr>
          <a:xfrm>
            <a:off x="928658" y="3253214"/>
            <a:ext cx="4260598" cy="455555"/>
          </a:xfrm>
          <a:prstGeom prst="rect">
            <a:avLst/>
          </a:prstGeom>
        </p:spPr>
        <p:txBody>
          <a:bodyPr lIns="0" tIns="0" rIns="0" bIns="0" rtlCol="0" anchor="t">
            <a:spAutoFit/>
          </a:bodyPr>
          <a:lstStyle/>
          <a:p>
            <a:pPr>
              <a:lnSpc>
                <a:spcPts val="3765"/>
              </a:lnSpc>
            </a:pPr>
            <a:r>
              <a:rPr lang="en-US" sz="2689" spc="188">
                <a:solidFill>
                  <a:srgbClr val="03989E"/>
                </a:solidFill>
                <a:latin typeface="Montserrat Classic Bold"/>
              </a:rPr>
              <a:t>TERZA ACCOGLIENZA</a:t>
            </a:r>
          </a:p>
        </p:txBody>
      </p:sp>
      <p:sp>
        <p:nvSpPr>
          <p:cNvPr id="10" name="TextBox 10"/>
          <p:cNvSpPr txBox="1"/>
          <p:nvPr/>
        </p:nvSpPr>
        <p:spPr>
          <a:xfrm>
            <a:off x="928658" y="4878100"/>
            <a:ext cx="3168221" cy="1020755"/>
          </a:xfrm>
          <a:prstGeom prst="rect">
            <a:avLst/>
          </a:prstGeom>
        </p:spPr>
        <p:txBody>
          <a:bodyPr lIns="0" tIns="0" rIns="0" bIns="0" rtlCol="0" anchor="t">
            <a:spAutoFit/>
          </a:bodyPr>
          <a:lstStyle/>
          <a:p>
            <a:pPr>
              <a:lnSpc>
                <a:spcPts val="4112"/>
              </a:lnSpc>
            </a:pPr>
            <a:r>
              <a:rPr lang="en-US" sz="2937" spc="29">
                <a:solidFill>
                  <a:srgbClr val="494E5F"/>
                </a:solidFill>
                <a:latin typeface="Montserrat Classic Bold"/>
              </a:rPr>
              <a:t>1 Appartamento </a:t>
            </a:r>
          </a:p>
          <a:p>
            <a:pPr>
              <a:lnSpc>
                <a:spcPts val="4112"/>
              </a:lnSpc>
            </a:pPr>
            <a:r>
              <a:rPr lang="en-US" sz="2937" spc="29">
                <a:solidFill>
                  <a:srgbClr val="494E5F"/>
                </a:solidFill>
                <a:latin typeface="Montserrat Classic Bold"/>
              </a:rPr>
              <a:t>a disposizione</a:t>
            </a:r>
          </a:p>
        </p:txBody>
      </p:sp>
      <p:sp>
        <p:nvSpPr>
          <p:cNvPr id="11" name="TextBox 11"/>
          <p:cNvSpPr txBox="1"/>
          <p:nvPr/>
        </p:nvSpPr>
        <p:spPr>
          <a:xfrm>
            <a:off x="6864871" y="981075"/>
            <a:ext cx="4260598" cy="455555"/>
          </a:xfrm>
          <a:prstGeom prst="rect">
            <a:avLst/>
          </a:prstGeom>
        </p:spPr>
        <p:txBody>
          <a:bodyPr lIns="0" tIns="0" rIns="0" bIns="0" rtlCol="0" anchor="t">
            <a:spAutoFit/>
          </a:bodyPr>
          <a:lstStyle/>
          <a:p>
            <a:pPr>
              <a:lnSpc>
                <a:spcPts val="3765"/>
              </a:lnSpc>
            </a:pPr>
            <a:r>
              <a:rPr lang="en-US" sz="2689" spc="188">
                <a:solidFill>
                  <a:srgbClr val="03989E"/>
                </a:solidFill>
                <a:latin typeface="Montserrat Classic Bold"/>
              </a:rPr>
              <a:t>EMERGENZA FREDDO</a:t>
            </a:r>
          </a:p>
        </p:txBody>
      </p:sp>
      <p:sp>
        <p:nvSpPr>
          <p:cNvPr id="12" name="TextBox 12"/>
          <p:cNvSpPr txBox="1"/>
          <p:nvPr/>
        </p:nvSpPr>
        <p:spPr>
          <a:xfrm>
            <a:off x="12230328" y="468239"/>
            <a:ext cx="4229139" cy="455555"/>
          </a:xfrm>
          <a:prstGeom prst="rect">
            <a:avLst/>
          </a:prstGeom>
        </p:spPr>
        <p:txBody>
          <a:bodyPr lIns="0" tIns="0" rIns="0" bIns="0" rtlCol="0" anchor="t">
            <a:spAutoFit/>
          </a:bodyPr>
          <a:lstStyle/>
          <a:p>
            <a:pPr>
              <a:lnSpc>
                <a:spcPts val="3765"/>
              </a:lnSpc>
            </a:pPr>
            <a:r>
              <a:rPr lang="en-US" sz="2689" spc="188">
                <a:solidFill>
                  <a:srgbClr val="03989E"/>
                </a:solidFill>
                <a:latin typeface="Montserrat Classic Bold"/>
              </a:rPr>
              <a:t>AIUTO AI PROFUGHI</a:t>
            </a:r>
          </a:p>
        </p:txBody>
      </p:sp>
      <p:sp>
        <p:nvSpPr>
          <p:cNvPr id="13" name="TextBox 13"/>
          <p:cNvSpPr txBox="1"/>
          <p:nvPr/>
        </p:nvSpPr>
        <p:spPr>
          <a:xfrm>
            <a:off x="10718065" y="6257406"/>
            <a:ext cx="6036352" cy="931805"/>
          </a:xfrm>
          <a:prstGeom prst="rect">
            <a:avLst/>
          </a:prstGeom>
        </p:spPr>
        <p:txBody>
          <a:bodyPr lIns="0" tIns="0" rIns="0" bIns="0" rtlCol="0" anchor="t">
            <a:spAutoFit/>
          </a:bodyPr>
          <a:lstStyle/>
          <a:p>
            <a:pPr>
              <a:lnSpc>
                <a:spcPts val="3765"/>
              </a:lnSpc>
            </a:pPr>
            <a:r>
              <a:rPr lang="en-US" sz="2689" spc="188">
                <a:solidFill>
                  <a:srgbClr val="03989E"/>
                </a:solidFill>
                <a:latin typeface="Montserrat Classic Bold"/>
              </a:rPr>
              <a:t>CAS (CENTRI DI ACCOGLIENZA STRAORDINARIA)</a:t>
            </a:r>
          </a:p>
        </p:txBody>
      </p:sp>
      <p:sp>
        <p:nvSpPr>
          <p:cNvPr id="14" name="TextBox 14"/>
          <p:cNvSpPr txBox="1"/>
          <p:nvPr/>
        </p:nvSpPr>
        <p:spPr>
          <a:xfrm>
            <a:off x="10718065" y="7112666"/>
            <a:ext cx="4607622" cy="2563805"/>
          </a:xfrm>
          <a:prstGeom prst="rect">
            <a:avLst/>
          </a:prstGeom>
        </p:spPr>
        <p:txBody>
          <a:bodyPr lIns="0" tIns="0" rIns="0" bIns="0" rtlCol="0" anchor="t">
            <a:spAutoFit/>
          </a:bodyPr>
          <a:lstStyle/>
          <a:p>
            <a:pPr>
              <a:lnSpc>
                <a:spcPts val="4112"/>
              </a:lnSpc>
            </a:pPr>
            <a:r>
              <a:rPr lang="en-US" sz="2937" spc="29">
                <a:solidFill>
                  <a:srgbClr val="494E5F"/>
                </a:solidFill>
                <a:latin typeface="Montserrat Classic Bold"/>
              </a:rPr>
              <a:t>3 appartamenti aperti </a:t>
            </a:r>
          </a:p>
          <a:p>
            <a:pPr>
              <a:lnSpc>
                <a:spcPts val="4112"/>
              </a:lnSpc>
            </a:pPr>
            <a:r>
              <a:rPr lang="en-US" sz="2937" spc="29">
                <a:solidFill>
                  <a:srgbClr val="494E5F"/>
                </a:solidFill>
                <a:latin typeface="Montserrat Classic Bold"/>
              </a:rPr>
              <a:t>3 nuclei familiari provenienti dall'Ucraina accolti (4 adulti e 6 bambini)</a:t>
            </a:r>
          </a:p>
        </p:txBody>
      </p:sp>
      <p:sp>
        <p:nvSpPr>
          <p:cNvPr id="15" name="TextBox 15"/>
          <p:cNvSpPr txBox="1"/>
          <p:nvPr/>
        </p:nvSpPr>
        <p:spPr>
          <a:xfrm>
            <a:off x="928658" y="6257406"/>
            <a:ext cx="4260598" cy="455555"/>
          </a:xfrm>
          <a:prstGeom prst="rect">
            <a:avLst/>
          </a:prstGeom>
        </p:spPr>
        <p:txBody>
          <a:bodyPr lIns="0" tIns="0" rIns="0" bIns="0" rtlCol="0" anchor="t">
            <a:spAutoFit/>
          </a:bodyPr>
          <a:lstStyle/>
          <a:p>
            <a:pPr>
              <a:lnSpc>
                <a:spcPts val="3765"/>
              </a:lnSpc>
            </a:pPr>
            <a:r>
              <a:rPr lang="en-US" sz="2689" spc="188">
                <a:solidFill>
                  <a:srgbClr val="03989E"/>
                </a:solidFill>
                <a:latin typeface="Montserrat Classic Bold"/>
              </a:rPr>
              <a:t>VIAGGI IN UCRAINA</a:t>
            </a:r>
          </a:p>
        </p:txBody>
      </p:sp>
      <p:sp>
        <p:nvSpPr>
          <p:cNvPr id="16" name="TextBox 16"/>
          <p:cNvSpPr txBox="1"/>
          <p:nvPr/>
        </p:nvSpPr>
        <p:spPr>
          <a:xfrm>
            <a:off x="928658" y="6646286"/>
            <a:ext cx="4607622" cy="3078155"/>
          </a:xfrm>
          <a:prstGeom prst="rect">
            <a:avLst/>
          </a:prstGeom>
        </p:spPr>
        <p:txBody>
          <a:bodyPr lIns="0" tIns="0" rIns="0" bIns="0" rtlCol="0" anchor="t">
            <a:spAutoFit/>
          </a:bodyPr>
          <a:lstStyle/>
          <a:p>
            <a:pPr>
              <a:lnSpc>
                <a:spcPts val="4112"/>
              </a:lnSpc>
            </a:pPr>
            <a:r>
              <a:rPr lang="en-US" sz="2937" spc="29">
                <a:solidFill>
                  <a:srgbClr val="494E5F"/>
                </a:solidFill>
                <a:latin typeface="Montserrat Classic Bold"/>
              </a:rPr>
              <a:t>2 Viaggi al confine tra Polonia e Ucraina per il recapito di beni di prima necessità ed il recupero di profughi di guerra</a:t>
            </a:r>
          </a:p>
        </p:txBody>
      </p:sp>
      <p:sp>
        <p:nvSpPr>
          <p:cNvPr id="17" name="TextBox 17"/>
          <p:cNvSpPr txBox="1"/>
          <p:nvPr/>
        </p:nvSpPr>
        <p:spPr>
          <a:xfrm>
            <a:off x="5899987" y="5577192"/>
            <a:ext cx="4260598" cy="931805"/>
          </a:xfrm>
          <a:prstGeom prst="rect">
            <a:avLst/>
          </a:prstGeom>
        </p:spPr>
        <p:txBody>
          <a:bodyPr lIns="0" tIns="0" rIns="0" bIns="0" rtlCol="0" anchor="t">
            <a:spAutoFit/>
          </a:bodyPr>
          <a:lstStyle/>
          <a:p>
            <a:pPr>
              <a:lnSpc>
                <a:spcPts val="3765"/>
              </a:lnSpc>
            </a:pPr>
            <a:r>
              <a:rPr lang="en-US" sz="2689" spc="188">
                <a:solidFill>
                  <a:srgbClr val="03989E"/>
                </a:solidFill>
                <a:latin typeface="Montserrat Classic Bold"/>
              </a:rPr>
              <a:t>INSERIMENTI SOCIO-TERAPEUTICI</a:t>
            </a:r>
          </a:p>
        </p:txBody>
      </p:sp>
      <p:sp>
        <p:nvSpPr>
          <p:cNvPr id="18" name="TextBox 18"/>
          <p:cNvSpPr txBox="1"/>
          <p:nvPr/>
        </p:nvSpPr>
        <p:spPr>
          <a:xfrm>
            <a:off x="5899987" y="6442321"/>
            <a:ext cx="4607622" cy="506405"/>
          </a:xfrm>
          <a:prstGeom prst="rect">
            <a:avLst/>
          </a:prstGeom>
        </p:spPr>
        <p:txBody>
          <a:bodyPr lIns="0" tIns="0" rIns="0" bIns="0" rtlCol="0" anchor="t">
            <a:spAutoFit/>
          </a:bodyPr>
          <a:lstStyle/>
          <a:p>
            <a:pPr>
              <a:lnSpc>
                <a:spcPts val="4112"/>
              </a:lnSpc>
            </a:pPr>
            <a:r>
              <a:rPr lang="en-US" sz="2937" spc="29">
                <a:solidFill>
                  <a:srgbClr val="494E5F"/>
                </a:solidFill>
                <a:latin typeface="Montserrat Classic Bold"/>
              </a:rPr>
              <a:t>1 persona </a:t>
            </a:r>
          </a:p>
        </p:txBody>
      </p:sp>
      <p:sp>
        <p:nvSpPr>
          <p:cNvPr id="19" name="TextBox 19"/>
          <p:cNvSpPr txBox="1"/>
          <p:nvPr/>
        </p:nvSpPr>
        <p:spPr>
          <a:xfrm>
            <a:off x="5823361" y="7630380"/>
            <a:ext cx="4260598" cy="1408055"/>
          </a:xfrm>
          <a:prstGeom prst="rect">
            <a:avLst/>
          </a:prstGeom>
        </p:spPr>
        <p:txBody>
          <a:bodyPr lIns="0" tIns="0" rIns="0" bIns="0" rtlCol="0" anchor="t">
            <a:spAutoFit/>
          </a:bodyPr>
          <a:lstStyle/>
          <a:p>
            <a:pPr>
              <a:lnSpc>
                <a:spcPts val="3765"/>
              </a:lnSpc>
            </a:pPr>
            <a:r>
              <a:rPr lang="en-US" sz="2689" spc="188">
                <a:solidFill>
                  <a:srgbClr val="03989E"/>
                </a:solidFill>
                <a:latin typeface="Montserrat Classic Bold"/>
              </a:rPr>
              <a:t>LAVORI DI PUBBLICA UTILITA' E DI MESSA ALLA PROVA</a:t>
            </a:r>
          </a:p>
        </p:txBody>
      </p:sp>
      <p:sp>
        <p:nvSpPr>
          <p:cNvPr id="20" name="TextBox 20"/>
          <p:cNvSpPr txBox="1"/>
          <p:nvPr/>
        </p:nvSpPr>
        <p:spPr>
          <a:xfrm>
            <a:off x="5823361" y="8971760"/>
            <a:ext cx="4607622" cy="506405"/>
          </a:xfrm>
          <a:prstGeom prst="rect">
            <a:avLst/>
          </a:prstGeom>
        </p:spPr>
        <p:txBody>
          <a:bodyPr lIns="0" tIns="0" rIns="0" bIns="0" rtlCol="0" anchor="t">
            <a:spAutoFit/>
          </a:bodyPr>
          <a:lstStyle/>
          <a:p>
            <a:pPr>
              <a:lnSpc>
                <a:spcPts val="4112"/>
              </a:lnSpc>
            </a:pPr>
            <a:r>
              <a:rPr lang="en-US" sz="2937" spc="29">
                <a:solidFill>
                  <a:srgbClr val="494E5F"/>
                </a:solidFill>
                <a:latin typeface="Montserrat Classic Bold"/>
              </a:rPr>
              <a:t>8 persone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11408476" y="9758897"/>
            <a:ext cx="22404652" cy="8950886"/>
            <a:chOff x="0" y="0"/>
            <a:chExt cx="35276568" cy="14093347"/>
          </a:xfrm>
        </p:grpSpPr>
        <p:sp>
          <p:nvSpPr>
            <p:cNvPr id="3" name="Freeform 3"/>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4" name="TextBox 4"/>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5" name="AutoShape 5"/>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2969" y="923795"/>
            <a:ext cx="1072284" cy="1452601"/>
          </a:xfrm>
          <a:prstGeom prst="rect">
            <a:avLst/>
          </a:prstGeom>
        </p:spPr>
      </p:pic>
      <p:sp>
        <p:nvSpPr>
          <p:cNvPr id="7" name="TextBox 7"/>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8" name="TextBox 8"/>
          <p:cNvSpPr txBox="1"/>
          <p:nvPr/>
        </p:nvSpPr>
        <p:spPr>
          <a:xfrm>
            <a:off x="10879707" y="1199265"/>
            <a:ext cx="4260598" cy="455555"/>
          </a:xfrm>
          <a:prstGeom prst="rect">
            <a:avLst/>
          </a:prstGeom>
        </p:spPr>
        <p:txBody>
          <a:bodyPr lIns="0" tIns="0" rIns="0" bIns="0" rtlCol="0" anchor="t">
            <a:spAutoFit/>
          </a:bodyPr>
          <a:lstStyle/>
          <a:p>
            <a:pPr>
              <a:lnSpc>
                <a:spcPts val="3765"/>
              </a:lnSpc>
            </a:pPr>
            <a:r>
              <a:rPr lang="en-US" sz="2689" spc="188">
                <a:solidFill>
                  <a:srgbClr val="000000"/>
                </a:solidFill>
                <a:latin typeface="Montserrat Classic Bold"/>
              </a:rPr>
              <a:t>PROGETTI ATTIVI</a:t>
            </a:r>
          </a:p>
        </p:txBody>
      </p:sp>
      <p:sp>
        <p:nvSpPr>
          <p:cNvPr id="9" name="TextBox 9"/>
          <p:cNvSpPr txBox="1"/>
          <p:nvPr/>
        </p:nvSpPr>
        <p:spPr>
          <a:xfrm>
            <a:off x="12395234" y="1838781"/>
            <a:ext cx="361872" cy="455555"/>
          </a:xfrm>
          <a:prstGeom prst="rect">
            <a:avLst/>
          </a:prstGeom>
        </p:spPr>
        <p:txBody>
          <a:bodyPr lIns="0" tIns="0" rIns="0" bIns="0" rtlCol="0" anchor="t">
            <a:spAutoFit/>
          </a:bodyPr>
          <a:lstStyle/>
          <a:p>
            <a:pPr>
              <a:lnSpc>
                <a:spcPts val="3765"/>
              </a:lnSpc>
            </a:pPr>
            <a:r>
              <a:rPr lang="en-US" sz="2689" spc="188">
                <a:solidFill>
                  <a:srgbClr val="000000"/>
                </a:solidFill>
                <a:latin typeface="Montserrat Classic Bold"/>
              </a:rPr>
              <a:t>2</a:t>
            </a:r>
          </a:p>
        </p:txBody>
      </p:sp>
      <p:sp>
        <p:nvSpPr>
          <p:cNvPr id="10" name="TextBox 10"/>
          <p:cNvSpPr txBox="1"/>
          <p:nvPr/>
        </p:nvSpPr>
        <p:spPr>
          <a:xfrm>
            <a:off x="1458748" y="3406139"/>
            <a:ext cx="14500023" cy="1261111"/>
          </a:xfrm>
          <a:prstGeom prst="rect">
            <a:avLst/>
          </a:prstGeom>
        </p:spPr>
        <p:txBody>
          <a:bodyPr lIns="0" tIns="0" rIns="0" bIns="0" rtlCol="0" anchor="t">
            <a:spAutoFit/>
          </a:bodyPr>
          <a:lstStyle/>
          <a:p>
            <a:pPr algn="ctr">
              <a:lnSpc>
                <a:spcPts val="5039"/>
              </a:lnSpc>
            </a:pPr>
            <a:r>
              <a:rPr lang="en-US" sz="3599" spc="35">
                <a:solidFill>
                  <a:srgbClr val="03989E"/>
                </a:solidFill>
                <a:latin typeface="Montserrat Classic Bold"/>
              </a:rPr>
              <a:t>1 - "Una comunità si... cura. Giovani in movimento per una staffetta di solidarietà"</a:t>
            </a:r>
          </a:p>
        </p:txBody>
      </p:sp>
      <p:sp>
        <p:nvSpPr>
          <p:cNvPr id="11" name="TextBox 11"/>
          <p:cNvSpPr txBox="1"/>
          <p:nvPr/>
        </p:nvSpPr>
        <p:spPr>
          <a:xfrm>
            <a:off x="3440898" y="5076825"/>
            <a:ext cx="4190518" cy="596901"/>
          </a:xfrm>
          <a:prstGeom prst="rect">
            <a:avLst/>
          </a:prstGeom>
        </p:spPr>
        <p:txBody>
          <a:bodyPr lIns="0" tIns="0" rIns="0" bIns="0" rtlCol="0" anchor="t">
            <a:spAutoFit/>
          </a:bodyPr>
          <a:lstStyle/>
          <a:p>
            <a:pPr>
              <a:lnSpc>
                <a:spcPts val="4899"/>
              </a:lnSpc>
            </a:pPr>
            <a:r>
              <a:rPr lang="en-US" sz="3499" spc="34">
                <a:solidFill>
                  <a:srgbClr val="494E5F"/>
                </a:solidFill>
                <a:latin typeface="Montserrat Classic Bold"/>
              </a:rPr>
              <a:t>Ente finanziatore</a:t>
            </a:r>
          </a:p>
        </p:txBody>
      </p:sp>
      <p:sp>
        <p:nvSpPr>
          <p:cNvPr id="12" name="TextBox 12"/>
          <p:cNvSpPr txBox="1"/>
          <p:nvPr/>
        </p:nvSpPr>
        <p:spPr>
          <a:xfrm>
            <a:off x="11719558" y="5076825"/>
            <a:ext cx="4190518" cy="596901"/>
          </a:xfrm>
          <a:prstGeom prst="rect">
            <a:avLst/>
          </a:prstGeom>
        </p:spPr>
        <p:txBody>
          <a:bodyPr lIns="0" tIns="0" rIns="0" bIns="0" rtlCol="0" anchor="t">
            <a:spAutoFit/>
          </a:bodyPr>
          <a:lstStyle/>
          <a:p>
            <a:pPr>
              <a:lnSpc>
                <a:spcPts val="4899"/>
              </a:lnSpc>
            </a:pPr>
            <a:r>
              <a:rPr lang="en-US" sz="3499" spc="34">
                <a:solidFill>
                  <a:srgbClr val="494E5F"/>
                </a:solidFill>
                <a:latin typeface="Montserrat Classic Bold"/>
              </a:rPr>
              <a:t>Cesvot</a:t>
            </a:r>
          </a:p>
        </p:txBody>
      </p:sp>
      <p:sp>
        <p:nvSpPr>
          <p:cNvPr id="13" name="TextBox 13"/>
          <p:cNvSpPr txBox="1"/>
          <p:nvPr/>
        </p:nvSpPr>
        <p:spPr>
          <a:xfrm>
            <a:off x="3453529" y="6254751"/>
            <a:ext cx="5255230" cy="596901"/>
          </a:xfrm>
          <a:prstGeom prst="rect">
            <a:avLst/>
          </a:prstGeom>
        </p:spPr>
        <p:txBody>
          <a:bodyPr lIns="0" tIns="0" rIns="0" bIns="0" rtlCol="0" anchor="t">
            <a:spAutoFit/>
          </a:bodyPr>
          <a:lstStyle/>
          <a:p>
            <a:pPr>
              <a:lnSpc>
                <a:spcPts val="4899"/>
              </a:lnSpc>
            </a:pPr>
            <a:r>
              <a:rPr lang="en-US" sz="3499" spc="34">
                <a:solidFill>
                  <a:srgbClr val="494E5F"/>
                </a:solidFill>
                <a:latin typeface="Montserrat Classic Bold"/>
              </a:rPr>
              <a:t>Contributo ricevuto</a:t>
            </a:r>
          </a:p>
        </p:txBody>
      </p:sp>
      <p:sp>
        <p:nvSpPr>
          <p:cNvPr id="14" name="TextBox 14"/>
          <p:cNvSpPr txBox="1"/>
          <p:nvPr/>
        </p:nvSpPr>
        <p:spPr>
          <a:xfrm>
            <a:off x="11719558" y="6152585"/>
            <a:ext cx="5255230" cy="596901"/>
          </a:xfrm>
          <a:prstGeom prst="rect">
            <a:avLst/>
          </a:prstGeom>
        </p:spPr>
        <p:txBody>
          <a:bodyPr lIns="0" tIns="0" rIns="0" bIns="0" rtlCol="0" anchor="t">
            <a:spAutoFit/>
          </a:bodyPr>
          <a:lstStyle/>
          <a:p>
            <a:pPr>
              <a:lnSpc>
                <a:spcPts val="4899"/>
              </a:lnSpc>
            </a:pPr>
            <a:r>
              <a:rPr lang="en-US" sz="3499" spc="34">
                <a:solidFill>
                  <a:srgbClr val="494E5F"/>
                </a:solidFill>
                <a:latin typeface="Montserrat Classic Bold"/>
              </a:rPr>
              <a:t>€ 5.000</a:t>
            </a:r>
          </a:p>
        </p:txBody>
      </p:sp>
      <p:sp>
        <p:nvSpPr>
          <p:cNvPr id="15" name="TextBox 15"/>
          <p:cNvSpPr txBox="1"/>
          <p:nvPr/>
        </p:nvSpPr>
        <p:spPr>
          <a:xfrm>
            <a:off x="3453529" y="7432676"/>
            <a:ext cx="5255230" cy="596901"/>
          </a:xfrm>
          <a:prstGeom prst="rect">
            <a:avLst/>
          </a:prstGeom>
        </p:spPr>
        <p:txBody>
          <a:bodyPr lIns="0" tIns="0" rIns="0" bIns="0" rtlCol="0" anchor="t">
            <a:spAutoFit/>
          </a:bodyPr>
          <a:lstStyle/>
          <a:p>
            <a:pPr>
              <a:lnSpc>
                <a:spcPts val="4899"/>
              </a:lnSpc>
            </a:pPr>
            <a:r>
              <a:rPr lang="en-US" sz="3499" spc="34">
                <a:solidFill>
                  <a:srgbClr val="494E5F"/>
                </a:solidFill>
                <a:latin typeface="Montserrat Classic Bold"/>
              </a:rPr>
              <a:t>Partners coinvolti</a:t>
            </a:r>
          </a:p>
        </p:txBody>
      </p:sp>
      <p:sp>
        <p:nvSpPr>
          <p:cNvPr id="16" name="TextBox 16"/>
          <p:cNvSpPr txBox="1"/>
          <p:nvPr/>
        </p:nvSpPr>
        <p:spPr>
          <a:xfrm>
            <a:off x="9958192" y="7259685"/>
            <a:ext cx="6633835" cy="1835151"/>
          </a:xfrm>
          <a:prstGeom prst="rect">
            <a:avLst/>
          </a:prstGeom>
        </p:spPr>
        <p:txBody>
          <a:bodyPr lIns="0" tIns="0" rIns="0" bIns="0" rtlCol="0" anchor="t">
            <a:spAutoFit/>
          </a:bodyPr>
          <a:lstStyle/>
          <a:p>
            <a:pPr>
              <a:lnSpc>
                <a:spcPts val="4899"/>
              </a:lnSpc>
            </a:pPr>
            <a:r>
              <a:rPr lang="en-US" sz="3499" spc="34">
                <a:solidFill>
                  <a:srgbClr val="494E5F"/>
                </a:solidFill>
                <a:latin typeface="Montserrat Classic Bold"/>
              </a:rPr>
              <a:t>Blue Room - Cittadinanza Attiva e Partecipazione - Now Here + APS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11408476" y="9758897"/>
            <a:ext cx="22404652" cy="8950886"/>
            <a:chOff x="0" y="0"/>
            <a:chExt cx="35276568" cy="14093347"/>
          </a:xfrm>
        </p:grpSpPr>
        <p:sp>
          <p:nvSpPr>
            <p:cNvPr id="3" name="Freeform 3"/>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4" name="TextBox 4"/>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5" name="AutoShape 5"/>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2969" y="923795"/>
            <a:ext cx="1072284" cy="145260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53603" y="1900919"/>
            <a:ext cx="914103" cy="950953"/>
          </a:xfrm>
          <a:prstGeom prst="rect">
            <a:avLst/>
          </a:prstGeom>
        </p:spPr>
      </p:pic>
      <p:sp>
        <p:nvSpPr>
          <p:cNvPr id="8" name="TextBox 8"/>
          <p:cNvSpPr txBox="1"/>
          <p:nvPr/>
        </p:nvSpPr>
        <p:spPr>
          <a:xfrm>
            <a:off x="9603306" y="2054083"/>
            <a:ext cx="7036678" cy="2463990"/>
          </a:xfrm>
          <a:prstGeom prst="rect">
            <a:avLst/>
          </a:prstGeom>
        </p:spPr>
        <p:txBody>
          <a:bodyPr lIns="0" tIns="0" rIns="0" bIns="0" rtlCol="0" anchor="t">
            <a:spAutoFit/>
          </a:bodyPr>
          <a:lstStyle/>
          <a:p>
            <a:pPr algn="ctr">
              <a:lnSpc>
                <a:spcPts val="4136"/>
              </a:lnSpc>
            </a:pPr>
            <a:r>
              <a:rPr lang="en-US" sz="2954" spc="29">
                <a:solidFill>
                  <a:srgbClr val="000000"/>
                </a:solidFill>
                <a:latin typeface="Montserrat Classic"/>
              </a:rPr>
              <a:t>Realizzazione di n. 5 viaggi nella città di Trieste</a:t>
            </a:r>
          </a:p>
          <a:p>
            <a:pPr algn="ctr">
              <a:lnSpc>
                <a:spcPts val="4136"/>
              </a:lnSpc>
              <a:spcBef>
                <a:spcPct val="0"/>
              </a:spcBef>
            </a:pPr>
            <a:endParaRPr lang="en-US" sz="2954" spc="29">
              <a:solidFill>
                <a:srgbClr val="000000"/>
              </a:solidFill>
              <a:latin typeface="Montserrat Classic"/>
            </a:endParaRPr>
          </a:p>
          <a:p>
            <a:pPr algn="ctr">
              <a:lnSpc>
                <a:spcPts val="3542"/>
              </a:lnSpc>
              <a:spcBef>
                <a:spcPct val="0"/>
              </a:spcBef>
            </a:pPr>
            <a:endParaRPr lang="en-US" sz="2954" spc="29">
              <a:solidFill>
                <a:srgbClr val="000000"/>
              </a:solidFill>
              <a:latin typeface="Montserrat Classic"/>
            </a:endParaRPr>
          </a:p>
          <a:p>
            <a:pPr algn="ctr">
              <a:lnSpc>
                <a:spcPts val="3542"/>
              </a:lnSpc>
              <a:spcBef>
                <a:spcPct val="0"/>
              </a:spcBef>
            </a:pPr>
            <a:endParaRPr lang="en-US" sz="2954" spc="29">
              <a:solidFill>
                <a:srgbClr val="000000"/>
              </a:solidFill>
              <a:latin typeface="Montserrat Classic"/>
            </a:endParaRPr>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53603" y="3508420"/>
            <a:ext cx="914103" cy="950953"/>
          </a:xfrm>
          <a:prstGeom prst="rect">
            <a:avLst/>
          </a:prstGeom>
        </p:spPr>
      </p:pic>
      <p:sp>
        <p:nvSpPr>
          <p:cNvPr id="10" name="TextBox 10"/>
          <p:cNvSpPr txBox="1"/>
          <p:nvPr/>
        </p:nvSpPr>
        <p:spPr>
          <a:xfrm>
            <a:off x="9869484" y="3354292"/>
            <a:ext cx="7036678" cy="3511740"/>
          </a:xfrm>
          <a:prstGeom prst="rect">
            <a:avLst/>
          </a:prstGeom>
        </p:spPr>
        <p:txBody>
          <a:bodyPr lIns="0" tIns="0" rIns="0" bIns="0" rtlCol="0" anchor="t">
            <a:spAutoFit/>
          </a:bodyPr>
          <a:lstStyle/>
          <a:p>
            <a:pPr algn="ctr">
              <a:lnSpc>
                <a:spcPts val="4136"/>
              </a:lnSpc>
              <a:spcBef>
                <a:spcPct val="0"/>
              </a:spcBef>
            </a:pPr>
            <a:r>
              <a:rPr lang="en-US" sz="2954" spc="29">
                <a:solidFill>
                  <a:srgbClr val="03989E"/>
                </a:solidFill>
                <a:latin typeface="Montserrat Classic"/>
              </a:rPr>
              <a:t>Coinvolgimento dei giovani nei viaggi e nei percorsi formativi proposti, favorendo la promozione del dialogo con il mondo del volontariato</a:t>
            </a:r>
          </a:p>
          <a:p>
            <a:pPr algn="ctr">
              <a:lnSpc>
                <a:spcPts val="3542"/>
              </a:lnSpc>
              <a:spcBef>
                <a:spcPct val="0"/>
              </a:spcBef>
            </a:pPr>
            <a:endParaRPr lang="en-US" sz="2954" spc="29">
              <a:solidFill>
                <a:srgbClr val="03989E"/>
              </a:solidFill>
              <a:latin typeface="Montserrat Classic"/>
            </a:endParaRPr>
          </a:p>
          <a:p>
            <a:pPr algn="ctr">
              <a:lnSpc>
                <a:spcPts val="3542"/>
              </a:lnSpc>
              <a:spcBef>
                <a:spcPct val="0"/>
              </a:spcBef>
            </a:pPr>
            <a:endParaRPr lang="en-US" sz="2954" spc="29">
              <a:solidFill>
                <a:srgbClr val="03989E"/>
              </a:solidFill>
              <a:latin typeface="Montserrat Classic"/>
            </a:endParaRPr>
          </a:p>
        </p:txBody>
      </p:sp>
      <p:sp>
        <p:nvSpPr>
          <p:cNvPr id="11" name="TextBox 11"/>
          <p:cNvSpPr txBox="1"/>
          <p:nvPr/>
        </p:nvSpPr>
        <p:spPr>
          <a:xfrm>
            <a:off x="9869484" y="6165898"/>
            <a:ext cx="7036678" cy="2463990"/>
          </a:xfrm>
          <a:prstGeom prst="rect">
            <a:avLst/>
          </a:prstGeom>
        </p:spPr>
        <p:txBody>
          <a:bodyPr lIns="0" tIns="0" rIns="0" bIns="0" rtlCol="0" anchor="t">
            <a:spAutoFit/>
          </a:bodyPr>
          <a:lstStyle/>
          <a:p>
            <a:pPr algn="ctr">
              <a:lnSpc>
                <a:spcPts val="4136"/>
              </a:lnSpc>
              <a:spcBef>
                <a:spcPct val="0"/>
              </a:spcBef>
            </a:pPr>
            <a:r>
              <a:rPr lang="en-US" sz="2954" spc="29">
                <a:solidFill>
                  <a:srgbClr val="000000"/>
                </a:solidFill>
                <a:latin typeface="Montserrat Classic"/>
              </a:rPr>
              <a:t>Consolidamento della rete di aiuto per il sostegno ai profughi della Rotta Balcanica</a:t>
            </a:r>
          </a:p>
          <a:p>
            <a:pPr algn="ctr">
              <a:lnSpc>
                <a:spcPts val="3542"/>
              </a:lnSpc>
              <a:spcBef>
                <a:spcPct val="0"/>
              </a:spcBef>
            </a:pPr>
            <a:endParaRPr lang="en-US" sz="2954" spc="29">
              <a:solidFill>
                <a:srgbClr val="000000"/>
              </a:solidFill>
              <a:latin typeface="Montserrat Classic"/>
            </a:endParaRPr>
          </a:p>
          <a:p>
            <a:pPr algn="ctr">
              <a:lnSpc>
                <a:spcPts val="3542"/>
              </a:lnSpc>
              <a:spcBef>
                <a:spcPct val="0"/>
              </a:spcBef>
            </a:pPr>
            <a:endParaRPr lang="en-US" sz="2954" spc="29">
              <a:solidFill>
                <a:srgbClr val="000000"/>
              </a:solidFill>
              <a:latin typeface="Montserrat Classic"/>
            </a:endParaRPr>
          </a:p>
        </p:txBody>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13621" y="5757097"/>
            <a:ext cx="914103" cy="950953"/>
          </a:xfrm>
          <a:prstGeom prst="rect">
            <a:avLst/>
          </a:prstGeom>
        </p:spPr>
      </p:pic>
      <p:sp>
        <p:nvSpPr>
          <p:cNvPr id="13" name="TextBox 13"/>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14" name="TextBox 14"/>
          <p:cNvSpPr txBox="1"/>
          <p:nvPr/>
        </p:nvSpPr>
        <p:spPr>
          <a:xfrm>
            <a:off x="2283927" y="2704634"/>
            <a:ext cx="4546910" cy="614782"/>
          </a:xfrm>
          <a:prstGeom prst="rect">
            <a:avLst/>
          </a:prstGeom>
        </p:spPr>
        <p:txBody>
          <a:bodyPr lIns="0" tIns="0" rIns="0" bIns="0" rtlCol="0" anchor="t">
            <a:spAutoFit/>
          </a:bodyPr>
          <a:lstStyle/>
          <a:p>
            <a:pPr>
              <a:lnSpc>
                <a:spcPts val="4964"/>
              </a:lnSpc>
            </a:pPr>
            <a:r>
              <a:rPr lang="en-US" sz="3545" spc="248">
                <a:solidFill>
                  <a:srgbClr val="03989E"/>
                </a:solidFill>
                <a:latin typeface="Montserrat Classic Bold"/>
              </a:rPr>
              <a:t>DESCRIZIONE</a:t>
            </a:r>
          </a:p>
        </p:txBody>
      </p:sp>
      <p:sp>
        <p:nvSpPr>
          <p:cNvPr id="15" name="TextBox 15"/>
          <p:cNvSpPr txBox="1"/>
          <p:nvPr/>
        </p:nvSpPr>
        <p:spPr>
          <a:xfrm>
            <a:off x="620056" y="3441745"/>
            <a:ext cx="7036678" cy="7178865"/>
          </a:xfrm>
          <a:prstGeom prst="rect">
            <a:avLst/>
          </a:prstGeom>
        </p:spPr>
        <p:txBody>
          <a:bodyPr lIns="0" tIns="0" rIns="0" bIns="0" rtlCol="0" anchor="t">
            <a:spAutoFit/>
          </a:bodyPr>
          <a:lstStyle/>
          <a:p>
            <a:pPr algn="ctr">
              <a:lnSpc>
                <a:spcPts val="4136"/>
              </a:lnSpc>
              <a:spcBef>
                <a:spcPct val="0"/>
              </a:spcBef>
            </a:pPr>
            <a:r>
              <a:rPr lang="en-US" sz="2954" spc="29">
                <a:solidFill>
                  <a:srgbClr val="000000"/>
                </a:solidFill>
                <a:latin typeface="Montserrat Classic"/>
              </a:rPr>
              <a:t>Il progetto ha finanziato n. 5 viaggi nella città di Trieste mirati all'accoglienza dei profughi provenienti dalla Rotta Balcanica. L'obiettivo principale del progetto era coinvolgere le giovani generazioni di volontari, sensibilizzandole ai valori della solidarietà e della cura e fornendo loro alcune basi sul soccorso socio-sanitario di persone in stato di bisogno.</a:t>
            </a:r>
          </a:p>
          <a:p>
            <a:pPr algn="ctr">
              <a:lnSpc>
                <a:spcPts val="3542"/>
              </a:lnSpc>
              <a:spcBef>
                <a:spcPct val="0"/>
              </a:spcBef>
            </a:pPr>
            <a:endParaRPr lang="en-US" sz="2954" spc="29">
              <a:solidFill>
                <a:srgbClr val="000000"/>
              </a:solidFill>
              <a:latin typeface="Montserrat Classic"/>
            </a:endParaRPr>
          </a:p>
          <a:p>
            <a:pPr algn="ctr">
              <a:lnSpc>
                <a:spcPts val="3542"/>
              </a:lnSpc>
              <a:spcBef>
                <a:spcPct val="0"/>
              </a:spcBef>
            </a:pPr>
            <a:endParaRPr lang="en-US" sz="2954" spc="29">
              <a:solidFill>
                <a:srgbClr val="000000"/>
              </a:solidFill>
              <a:latin typeface="Montserrat Classic"/>
            </a:endParaRPr>
          </a:p>
        </p:txBody>
      </p:sp>
      <p:sp>
        <p:nvSpPr>
          <p:cNvPr id="16" name="TextBox 16"/>
          <p:cNvSpPr txBox="1"/>
          <p:nvPr/>
        </p:nvSpPr>
        <p:spPr>
          <a:xfrm>
            <a:off x="10327725" y="1181678"/>
            <a:ext cx="5924773" cy="614782"/>
          </a:xfrm>
          <a:prstGeom prst="rect">
            <a:avLst/>
          </a:prstGeom>
        </p:spPr>
        <p:txBody>
          <a:bodyPr lIns="0" tIns="0" rIns="0" bIns="0" rtlCol="0" anchor="t">
            <a:spAutoFit/>
          </a:bodyPr>
          <a:lstStyle/>
          <a:p>
            <a:pPr>
              <a:lnSpc>
                <a:spcPts val="4964"/>
              </a:lnSpc>
            </a:pPr>
            <a:r>
              <a:rPr lang="en-US" sz="3545" spc="248">
                <a:solidFill>
                  <a:srgbClr val="03989E"/>
                </a:solidFill>
                <a:latin typeface="Montserrat Classic Bold"/>
              </a:rPr>
              <a:t>OBIETTIVI RAGGIUNTI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11408476" y="9758897"/>
            <a:ext cx="22404652" cy="8950886"/>
            <a:chOff x="0" y="0"/>
            <a:chExt cx="35276568" cy="14093347"/>
          </a:xfrm>
        </p:grpSpPr>
        <p:sp>
          <p:nvSpPr>
            <p:cNvPr id="3" name="Freeform 3"/>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4" name="TextBox 4"/>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5" name="AutoShape 5"/>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2969" y="923795"/>
            <a:ext cx="1072284" cy="1452601"/>
          </a:xfrm>
          <a:prstGeom prst="rect">
            <a:avLst/>
          </a:prstGeom>
        </p:spPr>
      </p:pic>
      <p:sp>
        <p:nvSpPr>
          <p:cNvPr id="7" name="TextBox 7"/>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8" name="TextBox 8"/>
          <p:cNvSpPr txBox="1"/>
          <p:nvPr/>
        </p:nvSpPr>
        <p:spPr>
          <a:xfrm>
            <a:off x="1458748" y="3406139"/>
            <a:ext cx="14500023" cy="622936"/>
          </a:xfrm>
          <a:prstGeom prst="rect">
            <a:avLst/>
          </a:prstGeom>
        </p:spPr>
        <p:txBody>
          <a:bodyPr lIns="0" tIns="0" rIns="0" bIns="0" rtlCol="0" anchor="t">
            <a:spAutoFit/>
          </a:bodyPr>
          <a:lstStyle/>
          <a:p>
            <a:pPr algn="ctr">
              <a:lnSpc>
                <a:spcPts val="5039"/>
              </a:lnSpc>
            </a:pPr>
            <a:r>
              <a:rPr lang="en-US" sz="3599" spc="35">
                <a:solidFill>
                  <a:srgbClr val="03989E"/>
                </a:solidFill>
                <a:latin typeface="Montserrat Classic Bold"/>
              </a:rPr>
              <a:t>2- "Una casa, una comunità 2.0"</a:t>
            </a:r>
          </a:p>
        </p:txBody>
      </p:sp>
      <p:sp>
        <p:nvSpPr>
          <p:cNvPr id="9" name="TextBox 9"/>
          <p:cNvSpPr txBox="1"/>
          <p:nvPr/>
        </p:nvSpPr>
        <p:spPr>
          <a:xfrm>
            <a:off x="3440898" y="5076825"/>
            <a:ext cx="4190518" cy="596901"/>
          </a:xfrm>
          <a:prstGeom prst="rect">
            <a:avLst/>
          </a:prstGeom>
        </p:spPr>
        <p:txBody>
          <a:bodyPr lIns="0" tIns="0" rIns="0" bIns="0" rtlCol="0" anchor="t">
            <a:spAutoFit/>
          </a:bodyPr>
          <a:lstStyle/>
          <a:p>
            <a:pPr>
              <a:lnSpc>
                <a:spcPts val="4899"/>
              </a:lnSpc>
            </a:pPr>
            <a:r>
              <a:rPr lang="en-US" sz="3499" spc="34">
                <a:solidFill>
                  <a:srgbClr val="494E5F"/>
                </a:solidFill>
                <a:latin typeface="Montserrat Classic Bold"/>
              </a:rPr>
              <a:t>Ente finanziatore</a:t>
            </a:r>
          </a:p>
        </p:txBody>
      </p:sp>
      <p:sp>
        <p:nvSpPr>
          <p:cNvPr id="10" name="TextBox 10"/>
          <p:cNvSpPr txBox="1"/>
          <p:nvPr/>
        </p:nvSpPr>
        <p:spPr>
          <a:xfrm>
            <a:off x="9958192" y="5076825"/>
            <a:ext cx="7016596" cy="596901"/>
          </a:xfrm>
          <a:prstGeom prst="rect">
            <a:avLst/>
          </a:prstGeom>
        </p:spPr>
        <p:txBody>
          <a:bodyPr lIns="0" tIns="0" rIns="0" bIns="0" rtlCol="0" anchor="t">
            <a:spAutoFit/>
          </a:bodyPr>
          <a:lstStyle/>
          <a:p>
            <a:pPr>
              <a:lnSpc>
                <a:spcPts val="4899"/>
              </a:lnSpc>
            </a:pPr>
            <a:r>
              <a:rPr lang="en-US" sz="3499" spc="34">
                <a:solidFill>
                  <a:srgbClr val="494E5F"/>
                </a:solidFill>
                <a:latin typeface="Montserrat Classic Bold"/>
              </a:rPr>
              <a:t>Fondazione CR Firenze</a:t>
            </a:r>
          </a:p>
        </p:txBody>
      </p:sp>
      <p:sp>
        <p:nvSpPr>
          <p:cNvPr id="11" name="TextBox 11"/>
          <p:cNvSpPr txBox="1"/>
          <p:nvPr/>
        </p:nvSpPr>
        <p:spPr>
          <a:xfrm>
            <a:off x="3453529" y="6254751"/>
            <a:ext cx="5255230" cy="596901"/>
          </a:xfrm>
          <a:prstGeom prst="rect">
            <a:avLst/>
          </a:prstGeom>
        </p:spPr>
        <p:txBody>
          <a:bodyPr lIns="0" tIns="0" rIns="0" bIns="0" rtlCol="0" anchor="t">
            <a:spAutoFit/>
          </a:bodyPr>
          <a:lstStyle/>
          <a:p>
            <a:pPr>
              <a:lnSpc>
                <a:spcPts val="4899"/>
              </a:lnSpc>
            </a:pPr>
            <a:r>
              <a:rPr lang="en-US" sz="3499" spc="34">
                <a:solidFill>
                  <a:srgbClr val="494E5F"/>
                </a:solidFill>
                <a:latin typeface="Montserrat Classic Bold"/>
              </a:rPr>
              <a:t>Contributo ricevuto</a:t>
            </a:r>
          </a:p>
        </p:txBody>
      </p:sp>
      <p:sp>
        <p:nvSpPr>
          <p:cNvPr id="12" name="TextBox 12"/>
          <p:cNvSpPr txBox="1"/>
          <p:nvPr/>
        </p:nvSpPr>
        <p:spPr>
          <a:xfrm>
            <a:off x="9958192" y="6148434"/>
            <a:ext cx="5255230" cy="596901"/>
          </a:xfrm>
          <a:prstGeom prst="rect">
            <a:avLst/>
          </a:prstGeom>
        </p:spPr>
        <p:txBody>
          <a:bodyPr lIns="0" tIns="0" rIns="0" bIns="0" rtlCol="0" anchor="t">
            <a:spAutoFit/>
          </a:bodyPr>
          <a:lstStyle/>
          <a:p>
            <a:pPr>
              <a:lnSpc>
                <a:spcPts val="4899"/>
              </a:lnSpc>
            </a:pPr>
            <a:r>
              <a:rPr lang="en-US" sz="3499" spc="34">
                <a:solidFill>
                  <a:srgbClr val="494E5F"/>
                </a:solidFill>
                <a:latin typeface="Montserrat Classic Bold"/>
              </a:rPr>
              <a:t>€ 5.000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11408476" y="9758897"/>
            <a:ext cx="22404652" cy="8950886"/>
            <a:chOff x="0" y="0"/>
            <a:chExt cx="35276568" cy="14093347"/>
          </a:xfrm>
        </p:grpSpPr>
        <p:sp>
          <p:nvSpPr>
            <p:cNvPr id="3" name="Freeform 3"/>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4" name="TextBox 4"/>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5" name="AutoShape 5"/>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2969" y="923795"/>
            <a:ext cx="1072284" cy="145260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13621" y="2780834"/>
            <a:ext cx="914103" cy="950953"/>
          </a:xfrm>
          <a:prstGeom prst="rect">
            <a:avLst/>
          </a:prstGeom>
        </p:spPr>
      </p:pic>
      <p:sp>
        <p:nvSpPr>
          <p:cNvPr id="8" name="TextBox 8"/>
          <p:cNvSpPr txBox="1"/>
          <p:nvPr/>
        </p:nvSpPr>
        <p:spPr>
          <a:xfrm>
            <a:off x="10058103" y="2785197"/>
            <a:ext cx="7036678" cy="2463990"/>
          </a:xfrm>
          <a:prstGeom prst="rect">
            <a:avLst/>
          </a:prstGeom>
        </p:spPr>
        <p:txBody>
          <a:bodyPr lIns="0" tIns="0" rIns="0" bIns="0" rtlCol="0" anchor="t">
            <a:spAutoFit/>
          </a:bodyPr>
          <a:lstStyle/>
          <a:p>
            <a:pPr algn="ctr">
              <a:lnSpc>
                <a:spcPts val="4136"/>
              </a:lnSpc>
              <a:spcBef>
                <a:spcPct val="0"/>
              </a:spcBef>
            </a:pPr>
            <a:r>
              <a:rPr lang="en-US" sz="2954" spc="29">
                <a:solidFill>
                  <a:srgbClr val="000000"/>
                </a:solidFill>
                <a:latin typeface="Montserrat Classic"/>
              </a:rPr>
              <a:t>Ospitalità di n. 4 persone senza alloggio ed in situazione di difficoltà socio-economica</a:t>
            </a:r>
          </a:p>
          <a:p>
            <a:pPr algn="ctr">
              <a:lnSpc>
                <a:spcPts val="3542"/>
              </a:lnSpc>
              <a:spcBef>
                <a:spcPct val="0"/>
              </a:spcBef>
            </a:pPr>
            <a:endParaRPr lang="en-US" sz="2954" spc="29">
              <a:solidFill>
                <a:srgbClr val="000000"/>
              </a:solidFill>
              <a:latin typeface="Montserrat Classic"/>
            </a:endParaRPr>
          </a:p>
          <a:p>
            <a:pPr algn="ctr">
              <a:lnSpc>
                <a:spcPts val="3542"/>
              </a:lnSpc>
              <a:spcBef>
                <a:spcPct val="0"/>
              </a:spcBef>
            </a:pPr>
            <a:endParaRPr lang="en-US" sz="2954" spc="29">
              <a:solidFill>
                <a:srgbClr val="000000"/>
              </a:solidFill>
              <a:latin typeface="Montserrat Classic"/>
            </a:endParaRPr>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413621" y="4494845"/>
            <a:ext cx="914103" cy="950953"/>
          </a:xfrm>
          <a:prstGeom prst="rect">
            <a:avLst/>
          </a:prstGeom>
        </p:spPr>
      </p:pic>
      <p:sp>
        <p:nvSpPr>
          <p:cNvPr id="10" name="TextBox 10"/>
          <p:cNvSpPr txBox="1"/>
          <p:nvPr/>
        </p:nvSpPr>
        <p:spPr>
          <a:xfrm>
            <a:off x="10222622" y="4606433"/>
            <a:ext cx="7036678" cy="2016315"/>
          </a:xfrm>
          <a:prstGeom prst="rect">
            <a:avLst/>
          </a:prstGeom>
        </p:spPr>
        <p:txBody>
          <a:bodyPr lIns="0" tIns="0" rIns="0" bIns="0" rtlCol="0" anchor="t">
            <a:spAutoFit/>
          </a:bodyPr>
          <a:lstStyle/>
          <a:p>
            <a:pPr algn="ctr">
              <a:lnSpc>
                <a:spcPts val="4136"/>
              </a:lnSpc>
              <a:spcBef>
                <a:spcPct val="0"/>
              </a:spcBef>
            </a:pPr>
            <a:r>
              <a:rPr lang="en-US" sz="2954" spc="29">
                <a:solidFill>
                  <a:srgbClr val="03989E"/>
                </a:solidFill>
                <a:latin typeface="Montserrat Classic"/>
              </a:rPr>
              <a:t>Facilitazione di percorsi di inclusione sul territorio attraverso lo sviluppo di una graduale autonomia</a:t>
            </a:r>
          </a:p>
          <a:p>
            <a:pPr algn="ctr">
              <a:lnSpc>
                <a:spcPts val="3542"/>
              </a:lnSpc>
              <a:spcBef>
                <a:spcPct val="0"/>
              </a:spcBef>
            </a:pPr>
            <a:endParaRPr lang="en-US" sz="2954" spc="29">
              <a:solidFill>
                <a:srgbClr val="03989E"/>
              </a:solidFill>
              <a:latin typeface="Montserrat Classic"/>
            </a:endParaRPr>
          </a:p>
        </p:txBody>
      </p:sp>
      <p:sp>
        <p:nvSpPr>
          <p:cNvPr id="11" name="TextBox 11"/>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12" name="TextBox 12"/>
          <p:cNvSpPr txBox="1"/>
          <p:nvPr/>
        </p:nvSpPr>
        <p:spPr>
          <a:xfrm>
            <a:off x="2417527" y="2704634"/>
            <a:ext cx="4546910" cy="614782"/>
          </a:xfrm>
          <a:prstGeom prst="rect">
            <a:avLst/>
          </a:prstGeom>
        </p:spPr>
        <p:txBody>
          <a:bodyPr lIns="0" tIns="0" rIns="0" bIns="0" rtlCol="0" anchor="t">
            <a:spAutoFit/>
          </a:bodyPr>
          <a:lstStyle/>
          <a:p>
            <a:pPr>
              <a:lnSpc>
                <a:spcPts val="4964"/>
              </a:lnSpc>
            </a:pPr>
            <a:r>
              <a:rPr lang="en-US" sz="3545" spc="248">
                <a:solidFill>
                  <a:srgbClr val="03989E"/>
                </a:solidFill>
                <a:latin typeface="Montserrat Classic Bold"/>
              </a:rPr>
              <a:t>DESCRIZIONE</a:t>
            </a:r>
          </a:p>
        </p:txBody>
      </p:sp>
      <p:sp>
        <p:nvSpPr>
          <p:cNvPr id="13" name="TextBox 13"/>
          <p:cNvSpPr txBox="1"/>
          <p:nvPr/>
        </p:nvSpPr>
        <p:spPr>
          <a:xfrm>
            <a:off x="745354" y="3489078"/>
            <a:ext cx="7891256" cy="5800986"/>
          </a:xfrm>
          <a:prstGeom prst="rect">
            <a:avLst/>
          </a:prstGeom>
        </p:spPr>
        <p:txBody>
          <a:bodyPr lIns="0" tIns="0" rIns="0" bIns="0" rtlCol="0" anchor="t">
            <a:spAutoFit/>
          </a:bodyPr>
          <a:lstStyle/>
          <a:p>
            <a:pPr algn="ctr">
              <a:lnSpc>
                <a:spcPts val="3502"/>
              </a:lnSpc>
            </a:pPr>
            <a:r>
              <a:rPr lang="en-US" sz="2502" spc="25">
                <a:solidFill>
                  <a:srgbClr val="000000"/>
                </a:solidFill>
                <a:latin typeface="Montserrat Classic"/>
              </a:rPr>
              <a:t>Il progetto ha dato continuità a quanto avviato nel novembre 2019, mettendo a disposizione un appartamento a sostegno di soggetti fragili e privi di alloggio. Nel periodo di riferimento si sono ospitati n. 4 soggetti in condizioni di fragilità socio-economica, a cui è stato dato un supporto in termini soprattutto di tutoraggio per la gestione del budget domestico </a:t>
            </a:r>
          </a:p>
          <a:p>
            <a:pPr algn="ctr">
              <a:lnSpc>
                <a:spcPts val="3502"/>
              </a:lnSpc>
            </a:pPr>
            <a:r>
              <a:rPr lang="en-US" sz="2502" spc="25">
                <a:solidFill>
                  <a:srgbClr val="000000"/>
                </a:solidFill>
                <a:latin typeface="Montserrat Classic"/>
              </a:rPr>
              <a:t>e delle utenze, per le quali si è dato </a:t>
            </a:r>
          </a:p>
          <a:p>
            <a:pPr algn="ctr">
              <a:lnSpc>
                <a:spcPts val="3502"/>
              </a:lnSpc>
            </a:pPr>
            <a:r>
              <a:rPr lang="en-US" sz="2502" spc="25">
                <a:solidFill>
                  <a:srgbClr val="000000"/>
                </a:solidFill>
                <a:latin typeface="Montserrat Classic"/>
              </a:rPr>
              <a:t>anche un sostegno economico.</a:t>
            </a:r>
          </a:p>
          <a:p>
            <a:pPr algn="ctr">
              <a:lnSpc>
                <a:spcPts val="2006"/>
              </a:lnSpc>
            </a:pPr>
            <a:endParaRPr lang="en-US" sz="2502" spc="25">
              <a:solidFill>
                <a:srgbClr val="000000"/>
              </a:solidFill>
              <a:latin typeface="Montserrat Classic"/>
            </a:endParaRPr>
          </a:p>
          <a:p>
            <a:pPr algn="ctr">
              <a:lnSpc>
                <a:spcPts val="2006"/>
              </a:lnSpc>
            </a:pPr>
            <a:endParaRPr lang="en-US" sz="2502" spc="25">
              <a:solidFill>
                <a:srgbClr val="000000"/>
              </a:solidFill>
              <a:latin typeface="Montserrat Classic"/>
            </a:endParaRPr>
          </a:p>
          <a:p>
            <a:pPr algn="ctr">
              <a:lnSpc>
                <a:spcPts val="2006"/>
              </a:lnSpc>
            </a:pPr>
            <a:endParaRPr lang="en-US" sz="2502" spc="25">
              <a:solidFill>
                <a:srgbClr val="000000"/>
              </a:solidFill>
              <a:latin typeface="Montserrat Classic"/>
            </a:endParaRPr>
          </a:p>
          <a:p>
            <a:pPr algn="ctr">
              <a:lnSpc>
                <a:spcPts val="2006"/>
              </a:lnSpc>
              <a:spcBef>
                <a:spcPct val="0"/>
              </a:spcBef>
            </a:pPr>
            <a:endParaRPr lang="en-US" sz="2502" spc="25">
              <a:solidFill>
                <a:srgbClr val="000000"/>
              </a:solidFill>
              <a:latin typeface="Montserrat Classic"/>
            </a:endParaRPr>
          </a:p>
          <a:p>
            <a:pPr algn="ctr">
              <a:lnSpc>
                <a:spcPts val="1718"/>
              </a:lnSpc>
              <a:spcBef>
                <a:spcPct val="0"/>
              </a:spcBef>
            </a:pPr>
            <a:endParaRPr lang="en-US" sz="2502" spc="25">
              <a:solidFill>
                <a:srgbClr val="000000"/>
              </a:solidFill>
              <a:latin typeface="Montserrat Classic"/>
            </a:endParaRPr>
          </a:p>
          <a:p>
            <a:pPr algn="ctr">
              <a:lnSpc>
                <a:spcPts val="1718"/>
              </a:lnSpc>
              <a:spcBef>
                <a:spcPct val="0"/>
              </a:spcBef>
            </a:pPr>
            <a:endParaRPr lang="en-US" sz="2502" spc="25">
              <a:solidFill>
                <a:srgbClr val="000000"/>
              </a:solidFill>
              <a:latin typeface="Montserrat Classic"/>
            </a:endParaRPr>
          </a:p>
        </p:txBody>
      </p:sp>
      <p:sp>
        <p:nvSpPr>
          <p:cNvPr id="14" name="TextBox 14"/>
          <p:cNvSpPr txBox="1"/>
          <p:nvPr/>
        </p:nvSpPr>
        <p:spPr>
          <a:xfrm>
            <a:off x="10327725" y="1181678"/>
            <a:ext cx="5924773" cy="614782"/>
          </a:xfrm>
          <a:prstGeom prst="rect">
            <a:avLst/>
          </a:prstGeom>
        </p:spPr>
        <p:txBody>
          <a:bodyPr lIns="0" tIns="0" rIns="0" bIns="0" rtlCol="0" anchor="t">
            <a:spAutoFit/>
          </a:bodyPr>
          <a:lstStyle/>
          <a:p>
            <a:pPr>
              <a:lnSpc>
                <a:spcPts val="4964"/>
              </a:lnSpc>
            </a:pPr>
            <a:r>
              <a:rPr lang="en-US" sz="3545" spc="248">
                <a:solidFill>
                  <a:srgbClr val="03989E"/>
                </a:solidFill>
                <a:latin typeface="Montserrat Classic Bold"/>
              </a:rPr>
              <a:t>OBIETTIVI RAGGIUNTI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77" r="2977" b="3695"/>
          <a:stretch>
            <a:fillRect/>
          </a:stretch>
        </p:blipFill>
        <p:spPr>
          <a:xfrm rot="-5400000">
            <a:off x="3410824" y="-498350"/>
            <a:ext cx="17831452" cy="13694796"/>
          </a:xfrm>
          <a:prstGeom prst="rect">
            <a:avLst/>
          </a:prstGeom>
        </p:spPr>
      </p:pic>
      <p:grpSp>
        <p:nvGrpSpPr>
          <p:cNvPr id="3" name="Group 3"/>
          <p:cNvGrpSpPr/>
          <p:nvPr/>
        </p:nvGrpSpPr>
        <p:grpSpPr>
          <a:xfrm rot="-8100000">
            <a:off x="-4190353" y="3417596"/>
            <a:ext cx="22404652" cy="8950886"/>
            <a:chOff x="0" y="0"/>
            <a:chExt cx="35276568" cy="14093347"/>
          </a:xfrm>
        </p:grpSpPr>
        <p:sp>
          <p:nvSpPr>
            <p:cNvPr id="4" name="Freeform 4"/>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5" name="TextBox 5"/>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6" name="AutoShape 6"/>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39024" y="908137"/>
            <a:ext cx="1072284" cy="1452601"/>
          </a:xfrm>
          <a:prstGeom prst="rect">
            <a:avLst/>
          </a:prstGeom>
        </p:spPr>
      </p:pic>
      <p:sp>
        <p:nvSpPr>
          <p:cNvPr id="8" name="TextBox 8"/>
          <p:cNvSpPr txBox="1"/>
          <p:nvPr/>
        </p:nvSpPr>
        <p:spPr>
          <a:xfrm>
            <a:off x="414233" y="2436938"/>
            <a:ext cx="7846555" cy="1577340"/>
          </a:xfrm>
          <a:prstGeom prst="rect">
            <a:avLst/>
          </a:prstGeom>
        </p:spPr>
        <p:txBody>
          <a:bodyPr lIns="0" tIns="0" rIns="0" bIns="0" rtlCol="0" anchor="t">
            <a:spAutoFit/>
          </a:bodyPr>
          <a:lstStyle/>
          <a:p>
            <a:pPr algn="ctr">
              <a:lnSpc>
                <a:spcPts val="6089"/>
              </a:lnSpc>
            </a:pPr>
            <a:r>
              <a:rPr lang="en-US" sz="5799">
                <a:solidFill>
                  <a:srgbClr val="192954"/>
                </a:solidFill>
                <a:latin typeface="Kollektif Bold"/>
              </a:rPr>
              <a:t>Solidarietà internazionale</a:t>
            </a:r>
          </a:p>
        </p:txBody>
      </p:sp>
      <p:sp>
        <p:nvSpPr>
          <p:cNvPr id="9" name="TextBox 9"/>
          <p:cNvSpPr txBox="1"/>
          <p:nvPr/>
        </p:nvSpPr>
        <p:spPr>
          <a:xfrm>
            <a:off x="2180540" y="1038225"/>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10" name="TextBox 10"/>
          <p:cNvSpPr txBox="1"/>
          <p:nvPr/>
        </p:nvSpPr>
        <p:spPr>
          <a:xfrm>
            <a:off x="352963" y="3537072"/>
            <a:ext cx="9267720" cy="7626668"/>
          </a:xfrm>
          <a:prstGeom prst="rect">
            <a:avLst/>
          </a:prstGeom>
        </p:spPr>
        <p:txBody>
          <a:bodyPr lIns="0" tIns="0" rIns="0" bIns="0" rtlCol="0" anchor="t">
            <a:spAutoFit/>
          </a:bodyPr>
          <a:lstStyle/>
          <a:p>
            <a:pPr algn="ctr">
              <a:lnSpc>
                <a:spcPts val="1785"/>
              </a:lnSpc>
            </a:pPr>
            <a:endParaRPr/>
          </a:p>
          <a:p>
            <a:pPr algn="ctr">
              <a:lnSpc>
                <a:spcPts val="2835"/>
              </a:lnSpc>
            </a:pPr>
            <a:endParaRPr/>
          </a:p>
          <a:p>
            <a:pPr algn="ctr">
              <a:lnSpc>
                <a:spcPts val="2835"/>
              </a:lnSpc>
            </a:pPr>
            <a:r>
              <a:rPr lang="en-US" sz="2700">
                <a:solidFill>
                  <a:srgbClr val="192954"/>
                </a:solidFill>
                <a:latin typeface="Kollektif"/>
              </a:rPr>
              <a:t>Oltre agli storici legami di amicizia con varie realtà localizzate in Paesi in via di sviluppo, è attivo un rapporto di cooperazione con la Diocesi di Doba, in Ciad, che nel 2022</a:t>
            </a:r>
          </a:p>
          <a:p>
            <a:pPr algn="ctr">
              <a:lnSpc>
                <a:spcPts val="2835"/>
              </a:lnSpc>
            </a:pPr>
            <a:r>
              <a:rPr lang="en-US" sz="2700">
                <a:solidFill>
                  <a:srgbClr val="192954"/>
                </a:solidFill>
                <a:latin typeface="Kollektif"/>
              </a:rPr>
              <a:t>ha dato continuità a progetti  </a:t>
            </a:r>
          </a:p>
          <a:p>
            <a:pPr algn="ctr">
              <a:lnSpc>
                <a:spcPts val="2835"/>
              </a:lnSpc>
            </a:pPr>
            <a:r>
              <a:rPr lang="en-US" sz="2700">
                <a:solidFill>
                  <a:srgbClr val="192954"/>
                </a:solidFill>
                <a:latin typeface="Kollektif"/>
              </a:rPr>
              <a:t>specifici in campo socio sanitario. Durante l'anno sono state promosse raccolte fondi ed effettuate donazioni per l'Emergenza Ucraina. In collaborazione con </a:t>
            </a:r>
          </a:p>
          <a:p>
            <a:pPr algn="ctr">
              <a:lnSpc>
                <a:spcPts val="2835"/>
              </a:lnSpc>
            </a:pPr>
            <a:r>
              <a:rPr lang="en-US" sz="2700">
                <a:solidFill>
                  <a:srgbClr val="192954"/>
                </a:solidFill>
                <a:latin typeface="Kollektif"/>
              </a:rPr>
              <a:t>gli enti locali e altre associazioni territoriali, oltre a trasferire </a:t>
            </a:r>
          </a:p>
          <a:p>
            <a:pPr algn="ctr">
              <a:lnSpc>
                <a:spcPts val="2835"/>
              </a:lnSpc>
            </a:pPr>
            <a:r>
              <a:rPr lang="en-US" sz="2700">
                <a:solidFill>
                  <a:srgbClr val="192954"/>
                </a:solidFill>
                <a:latin typeface="Kollektif"/>
              </a:rPr>
              <a:t>capitali e supportare iniziative concrete di sviluppo, </a:t>
            </a:r>
          </a:p>
          <a:p>
            <a:pPr algn="ctr">
              <a:lnSpc>
                <a:spcPts val="2835"/>
              </a:lnSpc>
            </a:pPr>
            <a:r>
              <a:rPr lang="en-US" sz="2700">
                <a:solidFill>
                  <a:srgbClr val="192954"/>
                </a:solidFill>
                <a:latin typeface="Kollektif"/>
              </a:rPr>
              <a:t>ha creato molteplici reti di solidarietà durature nel tempo </a:t>
            </a:r>
          </a:p>
          <a:p>
            <a:pPr algn="ctr">
              <a:lnSpc>
                <a:spcPts val="2835"/>
              </a:lnSpc>
            </a:pPr>
            <a:r>
              <a:rPr lang="en-US" sz="2700">
                <a:solidFill>
                  <a:srgbClr val="192954"/>
                </a:solidFill>
                <a:latin typeface="Kollektif"/>
              </a:rPr>
              <a:t>e cariche di significato anche per la comunità locale.</a:t>
            </a:r>
          </a:p>
          <a:p>
            <a:pPr algn="ctr">
              <a:lnSpc>
                <a:spcPts val="2835"/>
              </a:lnSpc>
            </a:pPr>
            <a:endParaRPr lang="en-US" sz="2700">
              <a:solidFill>
                <a:srgbClr val="192954"/>
              </a:solidFill>
              <a:latin typeface="Kollektif"/>
            </a:endParaRPr>
          </a:p>
          <a:p>
            <a:pPr algn="ctr">
              <a:lnSpc>
                <a:spcPts val="3150"/>
              </a:lnSpc>
            </a:pPr>
            <a:r>
              <a:rPr lang="en-US" sz="3000">
                <a:solidFill>
                  <a:srgbClr val="192954"/>
                </a:solidFill>
                <a:latin typeface="Kollektif"/>
              </a:rPr>
              <a:t>A chi è rivolto:</a:t>
            </a:r>
          </a:p>
          <a:p>
            <a:pPr algn="ctr">
              <a:lnSpc>
                <a:spcPts val="3150"/>
              </a:lnSpc>
            </a:pPr>
            <a:endParaRPr lang="en-US" sz="3000">
              <a:solidFill>
                <a:srgbClr val="192954"/>
              </a:solidFill>
              <a:latin typeface="Kollektif"/>
            </a:endParaRPr>
          </a:p>
          <a:p>
            <a:pPr algn="ctr">
              <a:lnSpc>
                <a:spcPts val="3150"/>
              </a:lnSpc>
            </a:pPr>
            <a:r>
              <a:rPr lang="en-US" sz="3000">
                <a:solidFill>
                  <a:srgbClr val="192954"/>
                </a:solidFill>
                <a:latin typeface="Kollektif"/>
              </a:rPr>
              <a:t>Specifiche realtà di bisogno situate </a:t>
            </a:r>
          </a:p>
          <a:p>
            <a:pPr algn="ctr">
              <a:lnSpc>
                <a:spcPts val="3150"/>
              </a:lnSpc>
            </a:pPr>
            <a:r>
              <a:rPr lang="en-US" sz="3000">
                <a:solidFill>
                  <a:srgbClr val="192954"/>
                </a:solidFill>
                <a:latin typeface="Kollektif"/>
              </a:rPr>
              <a:t>in Paesi in via di sviluppo </a:t>
            </a: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a:p>
            <a:pPr algn="ctr">
              <a:lnSpc>
                <a:spcPts val="3150"/>
              </a:lnSpc>
            </a:pPr>
            <a:endParaRPr lang="en-US" sz="3000">
              <a:solidFill>
                <a:srgbClr val="192954"/>
              </a:solidFill>
              <a:latin typeface="Kollektif"/>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4252983" y="3307993"/>
            <a:ext cx="22404652" cy="8950886"/>
            <a:chOff x="0" y="0"/>
            <a:chExt cx="35276568" cy="14093347"/>
          </a:xfrm>
        </p:grpSpPr>
        <p:sp>
          <p:nvSpPr>
            <p:cNvPr id="3" name="Freeform 3"/>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4" name="TextBox 4"/>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5" name="AutoShape 5"/>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1654" y="955110"/>
            <a:ext cx="1072284" cy="1452601"/>
          </a:xfrm>
          <a:prstGeom prst="rect">
            <a:avLst/>
          </a:prstGeom>
        </p:spPr>
      </p:pic>
      <p:sp>
        <p:nvSpPr>
          <p:cNvPr id="7" name="TextBox 7"/>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8" name="TextBox 8"/>
          <p:cNvSpPr txBox="1"/>
          <p:nvPr/>
        </p:nvSpPr>
        <p:spPr>
          <a:xfrm>
            <a:off x="5322853" y="3800392"/>
            <a:ext cx="8115300" cy="572445"/>
          </a:xfrm>
          <a:prstGeom prst="rect">
            <a:avLst/>
          </a:prstGeom>
        </p:spPr>
        <p:txBody>
          <a:bodyPr lIns="0" tIns="0" rIns="0" bIns="0" rtlCol="0" anchor="t">
            <a:spAutoFit/>
          </a:bodyPr>
          <a:lstStyle/>
          <a:p>
            <a:pPr>
              <a:lnSpc>
                <a:spcPts val="4672"/>
              </a:lnSpc>
            </a:pPr>
            <a:r>
              <a:rPr lang="en-US" sz="3337" spc="33">
                <a:solidFill>
                  <a:srgbClr val="494E5F"/>
                </a:solidFill>
                <a:latin typeface="Montserrat Classic Bold"/>
              </a:rPr>
              <a:t>2 Progetti attivi</a:t>
            </a:r>
          </a:p>
        </p:txBody>
      </p:sp>
      <p:sp>
        <p:nvSpPr>
          <p:cNvPr id="9" name="TextBox 9"/>
          <p:cNvSpPr txBox="1"/>
          <p:nvPr/>
        </p:nvSpPr>
        <p:spPr>
          <a:xfrm>
            <a:off x="5322853" y="4693631"/>
            <a:ext cx="8115300" cy="598480"/>
          </a:xfrm>
          <a:prstGeom prst="rect">
            <a:avLst/>
          </a:prstGeom>
        </p:spPr>
        <p:txBody>
          <a:bodyPr lIns="0" tIns="0" rIns="0" bIns="0" rtlCol="0" anchor="t">
            <a:spAutoFit/>
          </a:bodyPr>
          <a:lstStyle/>
          <a:p>
            <a:pPr>
              <a:lnSpc>
                <a:spcPts val="4812"/>
              </a:lnSpc>
            </a:pPr>
            <a:r>
              <a:rPr lang="en-US" sz="3437" spc="34">
                <a:solidFill>
                  <a:srgbClr val="494E5F"/>
                </a:solidFill>
                <a:latin typeface="Montserrat Classic Bold"/>
              </a:rPr>
              <a:t>2 Paesi coinvolti: Ciad e Ucraina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3" name="AutoShape 3"/>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2969" y="923795"/>
            <a:ext cx="1072284" cy="1452601"/>
          </a:xfrm>
          <a:prstGeom prst="rect">
            <a:avLst/>
          </a:prstGeom>
        </p:spPr>
      </p:pic>
      <p:sp>
        <p:nvSpPr>
          <p:cNvPr id="5" name="TextBox 5"/>
          <p:cNvSpPr txBox="1"/>
          <p:nvPr/>
        </p:nvSpPr>
        <p:spPr>
          <a:xfrm>
            <a:off x="960440" y="3078397"/>
            <a:ext cx="6960916" cy="5993066"/>
          </a:xfrm>
          <a:prstGeom prst="rect">
            <a:avLst/>
          </a:prstGeom>
        </p:spPr>
        <p:txBody>
          <a:bodyPr lIns="0" tIns="0" rIns="0" bIns="0" rtlCol="0" anchor="t">
            <a:spAutoFit/>
          </a:bodyPr>
          <a:lstStyle/>
          <a:p>
            <a:pPr algn="ctr">
              <a:lnSpc>
                <a:spcPts val="3927"/>
              </a:lnSpc>
            </a:pPr>
            <a:r>
              <a:rPr lang="en-US" sz="2805" spc="28">
                <a:solidFill>
                  <a:srgbClr val="7ED957"/>
                </a:solidFill>
                <a:latin typeface="Montserrat Classic Bold"/>
              </a:rPr>
              <a:t>"Il Cipresso"</a:t>
            </a:r>
          </a:p>
          <a:p>
            <a:pPr algn="ctr">
              <a:lnSpc>
                <a:spcPts val="3507"/>
              </a:lnSpc>
            </a:pPr>
            <a:endParaRPr lang="en-US" sz="2805" spc="28">
              <a:solidFill>
                <a:srgbClr val="7ED957"/>
              </a:solidFill>
              <a:latin typeface="Montserrat Classic Bold"/>
            </a:endParaRPr>
          </a:p>
          <a:p>
            <a:pPr algn="ctr">
              <a:lnSpc>
                <a:spcPts val="2800"/>
              </a:lnSpc>
            </a:pPr>
            <a:r>
              <a:rPr lang="en-US" sz="2000" spc="20">
                <a:solidFill>
                  <a:srgbClr val="494E5F"/>
                </a:solidFill>
                <a:latin typeface="Montserrat Classic Bold"/>
              </a:rPr>
              <a:t>Durata: annuale</a:t>
            </a:r>
          </a:p>
          <a:p>
            <a:pPr algn="ctr">
              <a:lnSpc>
                <a:spcPts val="3507"/>
              </a:lnSpc>
            </a:pPr>
            <a:endParaRPr lang="en-US" sz="2000" spc="20">
              <a:solidFill>
                <a:srgbClr val="494E5F"/>
              </a:solidFill>
              <a:latin typeface="Montserrat Classic Bold"/>
            </a:endParaRPr>
          </a:p>
          <a:p>
            <a:pPr algn="ctr">
              <a:lnSpc>
                <a:spcPts val="2800"/>
              </a:lnSpc>
            </a:pPr>
            <a:r>
              <a:rPr lang="en-US" sz="2000" spc="20">
                <a:solidFill>
                  <a:srgbClr val="494E5F"/>
                </a:solidFill>
                <a:latin typeface="Montserrat Classic"/>
              </a:rPr>
              <a:t>Il progetto prevede di sostenere il Centro Disabili di Doba, Ciad, tramite il versamento dei contributi ricevuti annualmente dai parenti dei defunti i cui funerali sono gestiti dalla Misericordia. La Misericordia inoltre raddoppia la somma raggiunta aggiungendola come quota parte per il finanziamento del progetto. L’idea di base è quella di legare un momento triste come quello della perdita dei propri cari ad azioni di aiuto alla Vita.</a:t>
            </a:r>
          </a:p>
          <a:p>
            <a:pPr algn="ctr">
              <a:lnSpc>
                <a:spcPts val="2800"/>
              </a:lnSpc>
            </a:pPr>
            <a:endParaRPr lang="en-US" sz="2000" spc="20">
              <a:solidFill>
                <a:srgbClr val="494E5F"/>
              </a:solidFill>
              <a:latin typeface="Montserrat Classic"/>
            </a:endParaRPr>
          </a:p>
          <a:p>
            <a:pPr algn="ctr">
              <a:lnSpc>
                <a:spcPts val="2800"/>
              </a:lnSpc>
            </a:pPr>
            <a:r>
              <a:rPr lang="en-US" sz="2000" spc="20">
                <a:solidFill>
                  <a:srgbClr val="494E5F"/>
                </a:solidFill>
                <a:latin typeface="Montserrat Classic Bold"/>
              </a:rPr>
              <a:t>Contributi ricevuti dalle famiglie dei defunti: € 2.200</a:t>
            </a:r>
          </a:p>
          <a:p>
            <a:pPr algn="ctr">
              <a:lnSpc>
                <a:spcPts val="3219"/>
              </a:lnSpc>
            </a:pPr>
            <a:r>
              <a:rPr lang="en-US" sz="2299" spc="22">
                <a:solidFill>
                  <a:srgbClr val="494E5F"/>
                </a:solidFill>
                <a:latin typeface="Montserrat Classic Bold"/>
              </a:rPr>
              <a:t>Totale contirbuti versati: € 4.400</a:t>
            </a:r>
          </a:p>
        </p:txBody>
      </p:sp>
      <p:sp>
        <p:nvSpPr>
          <p:cNvPr id="6" name="TextBox 6"/>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7" name="TextBox 7"/>
          <p:cNvSpPr txBox="1"/>
          <p:nvPr/>
        </p:nvSpPr>
        <p:spPr>
          <a:xfrm>
            <a:off x="8418988" y="1592945"/>
            <a:ext cx="4546910" cy="489687"/>
          </a:xfrm>
          <a:prstGeom prst="rect">
            <a:avLst/>
          </a:prstGeom>
        </p:spPr>
        <p:txBody>
          <a:bodyPr lIns="0" tIns="0" rIns="0" bIns="0" rtlCol="0" anchor="t">
            <a:spAutoFit/>
          </a:bodyPr>
          <a:lstStyle/>
          <a:p>
            <a:pPr>
              <a:lnSpc>
                <a:spcPts val="3984"/>
              </a:lnSpc>
            </a:pPr>
            <a:r>
              <a:rPr lang="en-US" sz="2845" spc="199">
                <a:solidFill>
                  <a:srgbClr val="494E5F"/>
                </a:solidFill>
                <a:latin typeface="Montserrat Classic Bold"/>
              </a:rPr>
              <a:t>PROGETTI ATTIVI: </a:t>
            </a:r>
            <a:r>
              <a:rPr lang="en-US" sz="2845" spc="199">
                <a:solidFill>
                  <a:srgbClr val="7ED957"/>
                </a:solidFill>
                <a:latin typeface="Montserrat Classic Bold"/>
              </a:rPr>
              <a:t>2</a:t>
            </a:r>
          </a:p>
        </p:txBody>
      </p:sp>
      <p:sp>
        <p:nvSpPr>
          <p:cNvPr id="8" name="TextBox 8"/>
          <p:cNvSpPr txBox="1"/>
          <p:nvPr/>
        </p:nvSpPr>
        <p:spPr>
          <a:xfrm>
            <a:off x="10174999" y="2570200"/>
            <a:ext cx="6792101" cy="7716800"/>
          </a:xfrm>
          <a:prstGeom prst="rect">
            <a:avLst/>
          </a:prstGeom>
        </p:spPr>
        <p:txBody>
          <a:bodyPr lIns="0" tIns="0" rIns="0" bIns="0" rtlCol="0" anchor="t">
            <a:spAutoFit/>
          </a:bodyPr>
          <a:lstStyle/>
          <a:p>
            <a:pPr algn="ctr">
              <a:lnSpc>
                <a:spcPts val="3514"/>
              </a:lnSpc>
            </a:pPr>
            <a:r>
              <a:rPr lang="en-US" sz="2510" spc="25">
                <a:solidFill>
                  <a:srgbClr val="7ED957"/>
                </a:solidFill>
                <a:latin typeface="Montserrat Classic Bold"/>
              </a:rPr>
              <a:t>"Camminiamo assieme.</a:t>
            </a:r>
          </a:p>
          <a:p>
            <a:pPr algn="ctr">
              <a:lnSpc>
                <a:spcPts val="3514"/>
              </a:lnSpc>
            </a:pPr>
            <a:r>
              <a:rPr lang="en-US" sz="2510" spc="25">
                <a:solidFill>
                  <a:srgbClr val="7ED957"/>
                </a:solidFill>
                <a:latin typeface="Montserrat Classic Bold"/>
              </a:rPr>
              <a:t> Azioni di sostegno al Centro </a:t>
            </a:r>
          </a:p>
          <a:p>
            <a:pPr algn="ctr">
              <a:lnSpc>
                <a:spcPts val="3514"/>
              </a:lnSpc>
            </a:pPr>
            <a:r>
              <a:rPr lang="en-US" sz="2510" spc="25">
                <a:solidFill>
                  <a:srgbClr val="7ED957"/>
                </a:solidFill>
                <a:latin typeface="Montserrat Classic Bold"/>
              </a:rPr>
              <a:t>disabili di Doba, Ciad"</a:t>
            </a:r>
          </a:p>
          <a:p>
            <a:pPr algn="ctr">
              <a:lnSpc>
                <a:spcPts val="2895"/>
              </a:lnSpc>
            </a:pPr>
            <a:endParaRPr lang="en-US" sz="2510" spc="25">
              <a:solidFill>
                <a:srgbClr val="7ED957"/>
              </a:solidFill>
              <a:latin typeface="Montserrat Classic Bold"/>
            </a:endParaRPr>
          </a:p>
          <a:p>
            <a:pPr algn="ctr">
              <a:lnSpc>
                <a:spcPts val="2895"/>
              </a:lnSpc>
            </a:pPr>
            <a:r>
              <a:rPr lang="en-US" sz="2067" spc="20">
                <a:solidFill>
                  <a:srgbClr val="494E5F"/>
                </a:solidFill>
                <a:latin typeface="Montserrat Classic Bold"/>
              </a:rPr>
              <a:t>Durata: 2 anni prorogati a 3 vista l'emergenza Covid</a:t>
            </a:r>
          </a:p>
          <a:p>
            <a:pPr algn="ctr">
              <a:lnSpc>
                <a:spcPts val="2895"/>
              </a:lnSpc>
            </a:pPr>
            <a:endParaRPr lang="en-US" sz="2067" spc="20">
              <a:solidFill>
                <a:srgbClr val="494E5F"/>
              </a:solidFill>
              <a:latin typeface="Montserrat Classic Bold"/>
            </a:endParaRPr>
          </a:p>
          <a:p>
            <a:pPr algn="ctr">
              <a:lnSpc>
                <a:spcPts val="2895"/>
              </a:lnSpc>
            </a:pPr>
            <a:r>
              <a:rPr lang="en-US" sz="2067" spc="20">
                <a:solidFill>
                  <a:srgbClr val="494E5F"/>
                </a:solidFill>
                <a:latin typeface="Montserrat Classic"/>
              </a:rPr>
              <a:t>Rete di partenariato: AUSL Toscana Centro – Comune di Barberino Tavarnelle – Coop. Arca – </a:t>
            </a:r>
          </a:p>
          <a:p>
            <a:pPr algn="ctr">
              <a:lnSpc>
                <a:spcPts val="2895"/>
              </a:lnSpc>
            </a:pPr>
            <a:r>
              <a:rPr lang="en-US" sz="2067" spc="20">
                <a:solidFill>
                  <a:srgbClr val="494E5F"/>
                </a:solidFill>
                <a:latin typeface="Montserrat Classic"/>
              </a:rPr>
              <a:t>Belacd Caritas di Doba</a:t>
            </a:r>
          </a:p>
          <a:p>
            <a:pPr algn="ctr">
              <a:lnSpc>
                <a:spcPts val="2895"/>
              </a:lnSpc>
            </a:pPr>
            <a:r>
              <a:rPr lang="en-US" sz="2067" spc="20">
                <a:solidFill>
                  <a:srgbClr val="494E5F"/>
                </a:solidFill>
                <a:latin typeface="Montserrat Classic"/>
              </a:rPr>
              <a:t>Il progetto prevede azioni di rafforzamento del Centro Disabili di Doba, che si occupa del sostegno e della cura di malati disabili, tramite l’acquisto </a:t>
            </a:r>
          </a:p>
          <a:p>
            <a:pPr algn="ctr">
              <a:lnSpc>
                <a:spcPts val="2895"/>
              </a:lnSpc>
            </a:pPr>
            <a:r>
              <a:rPr lang="en-US" sz="2067" spc="20">
                <a:solidFill>
                  <a:srgbClr val="494E5F"/>
                </a:solidFill>
                <a:latin typeface="Montserrat Classic"/>
              </a:rPr>
              <a:t>di medicinali e attrezzature e </a:t>
            </a:r>
          </a:p>
          <a:p>
            <a:pPr algn="ctr">
              <a:lnSpc>
                <a:spcPts val="2895"/>
              </a:lnSpc>
            </a:pPr>
            <a:r>
              <a:rPr lang="en-US" sz="2067" spc="20">
                <a:solidFill>
                  <a:srgbClr val="494E5F"/>
                </a:solidFill>
                <a:latin typeface="Montserrat Classic"/>
              </a:rPr>
              <a:t>l’implementazione del personale medico locale</a:t>
            </a:r>
          </a:p>
          <a:p>
            <a:pPr algn="ctr">
              <a:lnSpc>
                <a:spcPts val="2895"/>
              </a:lnSpc>
            </a:pPr>
            <a:endParaRPr lang="en-US" sz="2067" spc="20">
              <a:solidFill>
                <a:srgbClr val="494E5F"/>
              </a:solidFill>
              <a:latin typeface="Montserrat Classic"/>
            </a:endParaRPr>
          </a:p>
          <a:p>
            <a:pPr algn="ctr">
              <a:lnSpc>
                <a:spcPts val="2895"/>
              </a:lnSpc>
            </a:pPr>
            <a:r>
              <a:rPr lang="en-US" sz="2067" spc="20">
                <a:solidFill>
                  <a:srgbClr val="494E5F"/>
                </a:solidFill>
                <a:latin typeface="Montserrat Classic Bold"/>
              </a:rPr>
              <a:t>Contributi ricevuti: € 30.000 Regione Toscana</a:t>
            </a:r>
          </a:p>
          <a:p>
            <a:pPr algn="ctr">
              <a:lnSpc>
                <a:spcPts val="2895"/>
              </a:lnSpc>
            </a:pPr>
            <a:r>
              <a:rPr lang="en-US" sz="2067" spc="20">
                <a:solidFill>
                  <a:srgbClr val="494E5F"/>
                </a:solidFill>
                <a:latin typeface="Montserrat Classic Bold"/>
              </a:rPr>
              <a:t>€ 5.000 Partners locali</a:t>
            </a:r>
          </a:p>
          <a:p>
            <a:pPr algn="ctr">
              <a:lnSpc>
                <a:spcPts val="2615"/>
              </a:lnSpc>
            </a:pPr>
            <a:endParaRPr lang="en-US" sz="2067" spc="20">
              <a:solidFill>
                <a:srgbClr val="494E5F"/>
              </a:solidFill>
              <a:latin typeface="Montserrat Classic Bold"/>
            </a:endParaRPr>
          </a:p>
          <a:p>
            <a:pPr algn="ctr">
              <a:lnSpc>
                <a:spcPts val="2615"/>
              </a:lnSpc>
            </a:pPr>
            <a:endParaRPr lang="en-US" sz="2067" spc="20">
              <a:solidFill>
                <a:srgbClr val="494E5F"/>
              </a:solidFill>
              <a:latin typeface="Montserrat Classic Bold"/>
            </a:endParaRPr>
          </a:p>
          <a:p>
            <a:pPr algn="ctr">
              <a:lnSpc>
                <a:spcPts val="2615"/>
              </a:lnSpc>
            </a:pPr>
            <a:endParaRPr lang="en-US" sz="2067" spc="20">
              <a:solidFill>
                <a:srgbClr val="494E5F"/>
              </a:solidFill>
              <a:latin typeface="Montserrat Classic Bold"/>
            </a:endParaRPr>
          </a:p>
        </p:txBody>
      </p:sp>
      <p:sp>
        <p:nvSpPr>
          <p:cNvPr id="9" name="TextBox 9"/>
          <p:cNvSpPr txBox="1"/>
          <p:nvPr/>
        </p:nvSpPr>
        <p:spPr>
          <a:xfrm>
            <a:off x="14599539" y="424633"/>
            <a:ext cx="4546910" cy="1037059"/>
          </a:xfrm>
          <a:prstGeom prst="rect">
            <a:avLst/>
          </a:prstGeom>
        </p:spPr>
        <p:txBody>
          <a:bodyPr lIns="0" tIns="0" rIns="0" bIns="0" rtlCol="0" anchor="t">
            <a:spAutoFit/>
          </a:bodyPr>
          <a:lstStyle/>
          <a:p>
            <a:pPr>
              <a:lnSpc>
                <a:spcPts val="8464"/>
              </a:lnSpc>
            </a:pPr>
            <a:r>
              <a:rPr lang="en-US" sz="6045" spc="423">
                <a:solidFill>
                  <a:srgbClr val="7ED957"/>
                </a:solidFill>
                <a:latin typeface="Montserrat Classic Bold"/>
              </a:rPr>
              <a:t>CIAD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3" name="AutoShape 3"/>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2969" y="923795"/>
            <a:ext cx="1072284" cy="1452601"/>
          </a:xfrm>
          <a:prstGeom prst="rect">
            <a:avLst/>
          </a:prstGeom>
        </p:spPr>
      </p:pic>
      <p:sp>
        <p:nvSpPr>
          <p:cNvPr id="5" name="TextBox 5"/>
          <p:cNvSpPr txBox="1"/>
          <p:nvPr/>
        </p:nvSpPr>
        <p:spPr>
          <a:xfrm>
            <a:off x="2283927" y="1024830"/>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6" name="TextBox 6"/>
          <p:cNvSpPr txBox="1"/>
          <p:nvPr/>
        </p:nvSpPr>
        <p:spPr>
          <a:xfrm>
            <a:off x="7624596" y="2227661"/>
            <a:ext cx="9813748" cy="563565"/>
          </a:xfrm>
          <a:prstGeom prst="rect">
            <a:avLst/>
          </a:prstGeom>
        </p:spPr>
        <p:txBody>
          <a:bodyPr lIns="0" tIns="0" rIns="0" bIns="0" rtlCol="0" anchor="t">
            <a:spAutoFit/>
          </a:bodyPr>
          <a:lstStyle/>
          <a:p>
            <a:pPr>
              <a:lnSpc>
                <a:spcPts val="4637"/>
              </a:lnSpc>
            </a:pPr>
            <a:r>
              <a:rPr lang="en-US" sz="3312" spc="231">
                <a:solidFill>
                  <a:srgbClr val="494E5F"/>
                </a:solidFill>
                <a:latin typeface="Montserrat Classic Bold"/>
              </a:rPr>
              <a:t>RACCOLTE FONDI E INVIO MATERIALI </a:t>
            </a:r>
          </a:p>
        </p:txBody>
      </p:sp>
      <p:sp>
        <p:nvSpPr>
          <p:cNvPr id="7" name="TextBox 7"/>
          <p:cNvSpPr txBox="1"/>
          <p:nvPr/>
        </p:nvSpPr>
        <p:spPr>
          <a:xfrm>
            <a:off x="3819730" y="3547239"/>
            <a:ext cx="10276040" cy="813111"/>
          </a:xfrm>
          <a:prstGeom prst="rect">
            <a:avLst/>
          </a:prstGeom>
        </p:spPr>
        <p:txBody>
          <a:bodyPr lIns="0" tIns="0" rIns="0" bIns="0" rtlCol="0" anchor="t">
            <a:spAutoFit/>
          </a:bodyPr>
          <a:lstStyle/>
          <a:p>
            <a:pPr>
              <a:lnSpc>
                <a:spcPts val="6632"/>
              </a:lnSpc>
            </a:pPr>
            <a:r>
              <a:rPr lang="en-US" sz="4737" spc="47" dirty="0" err="1">
                <a:solidFill>
                  <a:srgbClr val="000000"/>
                </a:solidFill>
                <a:latin typeface="Montserrat Classic Bold"/>
              </a:rPr>
              <a:t>Totale</a:t>
            </a:r>
            <a:r>
              <a:rPr lang="en-US" sz="4737" spc="47" dirty="0">
                <a:solidFill>
                  <a:srgbClr val="000000"/>
                </a:solidFill>
                <a:latin typeface="Montserrat Classic Bold"/>
              </a:rPr>
              <a:t> </a:t>
            </a:r>
            <a:r>
              <a:rPr lang="en-US" sz="4737" spc="47" dirty="0" err="1">
                <a:solidFill>
                  <a:srgbClr val="000000"/>
                </a:solidFill>
                <a:latin typeface="Montserrat Classic Bold"/>
              </a:rPr>
              <a:t>offerte</a:t>
            </a:r>
            <a:r>
              <a:rPr lang="en-US" sz="4737" spc="47" dirty="0">
                <a:solidFill>
                  <a:srgbClr val="000000"/>
                </a:solidFill>
                <a:latin typeface="Montserrat Classic Bold"/>
              </a:rPr>
              <a:t> </a:t>
            </a:r>
            <a:r>
              <a:rPr lang="en-US" sz="4737" spc="47" dirty="0" err="1">
                <a:solidFill>
                  <a:srgbClr val="000000"/>
                </a:solidFill>
                <a:latin typeface="Montserrat Classic Bold"/>
              </a:rPr>
              <a:t>raccolte</a:t>
            </a:r>
            <a:r>
              <a:rPr lang="en-US" sz="4737" spc="47" dirty="0">
                <a:solidFill>
                  <a:srgbClr val="000000"/>
                </a:solidFill>
                <a:latin typeface="Montserrat Classic Bold"/>
              </a:rPr>
              <a:t> </a:t>
            </a:r>
            <a:r>
              <a:rPr lang="en-US" sz="4737" spc="47" dirty="0">
                <a:solidFill>
                  <a:srgbClr val="5FA6AA"/>
                </a:solidFill>
                <a:latin typeface="Montserrat Classic Bold"/>
              </a:rPr>
              <a:t>€ 10.925 </a:t>
            </a:r>
          </a:p>
        </p:txBody>
      </p:sp>
      <p:sp>
        <p:nvSpPr>
          <p:cNvPr id="8" name="TextBox 8"/>
          <p:cNvSpPr txBox="1"/>
          <p:nvPr/>
        </p:nvSpPr>
        <p:spPr>
          <a:xfrm>
            <a:off x="1132969" y="5216900"/>
            <a:ext cx="15865871" cy="2610161"/>
          </a:xfrm>
          <a:prstGeom prst="rect">
            <a:avLst/>
          </a:prstGeom>
        </p:spPr>
        <p:txBody>
          <a:bodyPr lIns="0" tIns="0" rIns="0" bIns="0" rtlCol="0" anchor="t">
            <a:spAutoFit/>
          </a:bodyPr>
          <a:lstStyle/>
          <a:p>
            <a:pPr algn="ctr">
              <a:lnSpc>
                <a:spcPts val="5232"/>
              </a:lnSpc>
            </a:pPr>
            <a:r>
              <a:rPr lang="en-US" sz="3737" spc="37">
                <a:solidFill>
                  <a:srgbClr val="5FA6AA"/>
                </a:solidFill>
                <a:latin typeface="Montserrat Classic Bold"/>
              </a:rPr>
              <a:t>Il totale delle offerte è stato utilizzato per l'acquisto di materiali medici ed infermieristici poi inviati direttamente in Ucraina: lacci emostatici, kit di primo soccorso, stecco bende, materiali per medicazioni ustioni e ferite</a:t>
            </a:r>
          </a:p>
        </p:txBody>
      </p:sp>
      <p:sp>
        <p:nvSpPr>
          <p:cNvPr id="9" name="TextBox 9"/>
          <p:cNvSpPr txBox="1"/>
          <p:nvPr/>
        </p:nvSpPr>
        <p:spPr>
          <a:xfrm>
            <a:off x="12891434" y="674615"/>
            <a:ext cx="4546910" cy="1037059"/>
          </a:xfrm>
          <a:prstGeom prst="rect">
            <a:avLst/>
          </a:prstGeom>
        </p:spPr>
        <p:txBody>
          <a:bodyPr lIns="0" tIns="0" rIns="0" bIns="0" rtlCol="0" anchor="t">
            <a:spAutoFit/>
          </a:bodyPr>
          <a:lstStyle/>
          <a:p>
            <a:pPr>
              <a:lnSpc>
                <a:spcPts val="8464"/>
              </a:lnSpc>
            </a:pPr>
            <a:r>
              <a:rPr lang="en-US" sz="6045" spc="423">
                <a:solidFill>
                  <a:srgbClr val="5FA6AA"/>
                </a:solidFill>
                <a:latin typeface="Montserrat Classic Bold"/>
              </a:rPr>
              <a:t>UCRAINA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1C134682-AFEA-B4FD-02A4-5D6101064211}"/>
              </a:ext>
            </a:extLst>
          </p:cNvPr>
          <p:cNvGrpSpPr/>
          <p:nvPr/>
        </p:nvGrpSpPr>
        <p:grpSpPr>
          <a:xfrm rot="-8100000">
            <a:off x="-3410891" y="4144353"/>
            <a:ext cx="22404652" cy="5237323"/>
            <a:chOff x="0" y="0"/>
            <a:chExt cx="35276568" cy="14093347"/>
          </a:xfrm>
        </p:grpSpPr>
        <p:sp>
          <p:nvSpPr>
            <p:cNvPr id="3" name="Freeform 4">
              <a:extLst>
                <a:ext uri="{FF2B5EF4-FFF2-40B4-BE49-F238E27FC236}">
                  <a16:creationId xmlns:a16="http://schemas.microsoft.com/office/drawing/2014/main" id="{834CE04D-994A-56C7-5506-0364E3285B52}"/>
                </a:ext>
              </a:extLst>
            </p:cNvPr>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3ED1E"/>
            </a:solidFill>
          </p:spPr>
        </p:sp>
      </p:grpSp>
      <p:pic>
        <p:nvPicPr>
          <p:cNvPr id="11" name="Immagine 10">
            <a:extLst>
              <a:ext uri="{FF2B5EF4-FFF2-40B4-BE49-F238E27FC236}">
                <a16:creationId xmlns:a16="http://schemas.microsoft.com/office/drawing/2014/main" id="{ED3AECB6-FB0D-0132-36E5-9D7B9D308063}"/>
              </a:ext>
            </a:extLst>
          </p:cNvPr>
          <p:cNvPicPr>
            <a:picLocks noChangeAspect="1"/>
          </p:cNvPicPr>
          <p:nvPr/>
        </p:nvPicPr>
        <p:blipFill>
          <a:blip r:embed="rId2"/>
          <a:stretch>
            <a:fillRect/>
          </a:stretch>
        </p:blipFill>
        <p:spPr>
          <a:xfrm>
            <a:off x="12714003" y="2319"/>
            <a:ext cx="5573997" cy="10284681"/>
          </a:xfrm>
          <a:prstGeom prst="rect">
            <a:avLst/>
          </a:prstGeom>
        </p:spPr>
      </p:pic>
      <p:sp>
        <p:nvSpPr>
          <p:cNvPr id="5" name="TextBox 5"/>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6" name="AutoShape 6"/>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39024" y="908137"/>
            <a:ext cx="1072284" cy="1452601"/>
          </a:xfrm>
          <a:prstGeom prst="rect">
            <a:avLst/>
          </a:prstGeom>
        </p:spPr>
      </p:pic>
      <p:sp>
        <p:nvSpPr>
          <p:cNvPr id="9" name="TextBox 9"/>
          <p:cNvSpPr txBox="1"/>
          <p:nvPr/>
        </p:nvSpPr>
        <p:spPr>
          <a:xfrm>
            <a:off x="2180540" y="1038225"/>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10" name="TextBox 10"/>
          <p:cNvSpPr txBox="1"/>
          <p:nvPr/>
        </p:nvSpPr>
        <p:spPr>
          <a:xfrm>
            <a:off x="352963" y="3537072"/>
            <a:ext cx="9267720" cy="1231106"/>
          </a:xfrm>
          <a:prstGeom prst="rect">
            <a:avLst/>
          </a:prstGeom>
        </p:spPr>
        <p:txBody>
          <a:bodyPr lIns="0" tIns="0" rIns="0" bIns="0" rtlCol="0" anchor="t">
            <a:spAutoFit/>
          </a:bodyPr>
          <a:lstStyle/>
          <a:p>
            <a:pPr algn="ctr">
              <a:lnSpc>
                <a:spcPts val="3150"/>
              </a:lnSpc>
            </a:pPr>
            <a:endParaRPr lang="en-US" sz="3000" dirty="0">
              <a:solidFill>
                <a:srgbClr val="192954"/>
              </a:solidFill>
              <a:latin typeface="Kollektif"/>
            </a:endParaRPr>
          </a:p>
          <a:p>
            <a:pPr algn="ctr">
              <a:lnSpc>
                <a:spcPts val="3150"/>
              </a:lnSpc>
            </a:pPr>
            <a:endParaRPr lang="en-US" sz="3000" dirty="0">
              <a:solidFill>
                <a:srgbClr val="192954"/>
              </a:solidFill>
              <a:latin typeface="Kollektif"/>
            </a:endParaRPr>
          </a:p>
          <a:p>
            <a:pPr algn="ctr">
              <a:lnSpc>
                <a:spcPts val="3150"/>
              </a:lnSpc>
            </a:pPr>
            <a:endParaRPr lang="en-US" sz="3000" dirty="0">
              <a:solidFill>
                <a:srgbClr val="192954"/>
              </a:solidFill>
              <a:latin typeface="Kollektif"/>
            </a:endParaRPr>
          </a:p>
        </p:txBody>
      </p:sp>
      <p:sp>
        <p:nvSpPr>
          <p:cNvPr id="13" name="CasellaDiTesto 12">
            <a:extLst>
              <a:ext uri="{FF2B5EF4-FFF2-40B4-BE49-F238E27FC236}">
                <a16:creationId xmlns:a16="http://schemas.microsoft.com/office/drawing/2014/main" id="{2F63AB85-8F2D-4811-5B3B-88B7A57DC1B8}"/>
              </a:ext>
            </a:extLst>
          </p:cNvPr>
          <p:cNvSpPr txBox="1"/>
          <p:nvPr/>
        </p:nvSpPr>
        <p:spPr>
          <a:xfrm>
            <a:off x="2111308" y="4621073"/>
            <a:ext cx="7848600" cy="1323439"/>
          </a:xfrm>
          <a:prstGeom prst="rect">
            <a:avLst/>
          </a:prstGeom>
          <a:noFill/>
        </p:spPr>
        <p:txBody>
          <a:bodyPr wrap="square" rtlCol="0">
            <a:spAutoFit/>
          </a:bodyPr>
          <a:lstStyle/>
          <a:p>
            <a:pPr algn="ctr"/>
            <a:r>
              <a:rPr lang="it-IT" sz="8000" dirty="0">
                <a:latin typeface="Freestyle Script" panose="030804020302050B0404" pitchFamily="66" charset="0"/>
              </a:rPr>
              <a:t>Grazie dell’attenzione</a:t>
            </a:r>
          </a:p>
        </p:txBody>
      </p:sp>
    </p:spTree>
    <p:extLst>
      <p:ext uri="{BB962C8B-B14F-4D97-AF65-F5344CB8AC3E}">
        <p14:creationId xmlns:p14="http://schemas.microsoft.com/office/powerpoint/2010/main" val="22349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3" name="AutoShape 3"/>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4651" y="955110"/>
            <a:ext cx="1072284" cy="1452601"/>
          </a:xfrm>
          <a:prstGeom prst="rect">
            <a:avLst/>
          </a:prstGeom>
        </p:spPr>
      </p:pic>
      <p:sp>
        <p:nvSpPr>
          <p:cNvPr id="5" name="TextBox 5"/>
          <p:cNvSpPr txBox="1"/>
          <p:nvPr/>
        </p:nvSpPr>
        <p:spPr>
          <a:xfrm>
            <a:off x="2180540" y="1014874"/>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6" name="TextBox 6"/>
          <p:cNvSpPr txBox="1"/>
          <p:nvPr/>
        </p:nvSpPr>
        <p:spPr>
          <a:xfrm>
            <a:off x="629180" y="3572375"/>
            <a:ext cx="16777968" cy="4537151"/>
          </a:xfrm>
          <a:prstGeom prst="rect">
            <a:avLst/>
          </a:prstGeom>
        </p:spPr>
        <p:txBody>
          <a:bodyPr lIns="0" tIns="0" rIns="0" bIns="0" rtlCol="0" anchor="t">
            <a:spAutoFit/>
          </a:bodyPr>
          <a:lstStyle/>
          <a:p>
            <a:pPr algn="ctr">
              <a:lnSpc>
                <a:spcPts val="4020"/>
              </a:lnSpc>
            </a:pPr>
            <a:r>
              <a:rPr lang="en-US" sz="2872" spc="28">
                <a:solidFill>
                  <a:srgbClr val="000000"/>
                </a:solidFill>
                <a:latin typeface="Montserrat Classic"/>
              </a:rPr>
              <a:t>«(…) perché io ho avuto fame e mi avete dato da mangiare, ho avuto sete e mi avete dato da bere; ero forestiero e mi avete ospitato, nudo e mi avete vestito, malato e mi avete visitato, carcerato e siete venuti a trovarmi. Allora i giusti gli risponderanno: Signore, quando mai ti abbiamo veduto affamato e ti abbiamo dato da mangiare, assetato e ti abbiamo dato da bere? Quando ti abbiamo visto forestiero e ti abbiamo ospitato, </a:t>
            </a:r>
          </a:p>
          <a:p>
            <a:pPr algn="ctr">
              <a:lnSpc>
                <a:spcPts val="4020"/>
              </a:lnSpc>
            </a:pPr>
            <a:r>
              <a:rPr lang="en-US" sz="2872" spc="28">
                <a:solidFill>
                  <a:srgbClr val="000000"/>
                </a:solidFill>
                <a:latin typeface="Montserrat Classic"/>
              </a:rPr>
              <a:t>o nudo e ti abbiamo vestito? E quando ti abbiamo visto ammalato o in carcere e siamo venuti a visitarti? (…) In verità vi dico: ogni volta che avete fatto queste cose a uno solo di questi miei fratelli più piccoli, l'avete fatto a me. »</a:t>
            </a:r>
          </a:p>
          <a:p>
            <a:pPr algn="ctr">
              <a:lnSpc>
                <a:spcPts val="4020"/>
              </a:lnSpc>
              <a:spcBef>
                <a:spcPct val="0"/>
              </a:spcBef>
            </a:pPr>
            <a:endParaRPr lang="en-US" sz="2872" spc="28">
              <a:solidFill>
                <a:srgbClr val="000000"/>
              </a:solidFill>
              <a:latin typeface="Montserrat Classic"/>
            </a:endParaRPr>
          </a:p>
        </p:txBody>
      </p:sp>
      <p:sp>
        <p:nvSpPr>
          <p:cNvPr id="7" name="TextBox 7"/>
          <p:cNvSpPr txBox="1"/>
          <p:nvPr/>
        </p:nvSpPr>
        <p:spPr>
          <a:xfrm>
            <a:off x="1386936" y="1817126"/>
            <a:ext cx="15765801" cy="3672423"/>
          </a:xfrm>
          <a:prstGeom prst="rect">
            <a:avLst/>
          </a:prstGeom>
        </p:spPr>
        <p:txBody>
          <a:bodyPr lIns="0" tIns="0" rIns="0" bIns="0" rtlCol="0" anchor="t">
            <a:spAutoFit/>
          </a:bodyPr>
          <a:lstStyle/>
          <a:p>
            <a:pPr algn="ctr">
              <a:lnSpc>
                <a:spcPts val="2917"/>
              </a:lnSpc>
            </a:pPr>
            <a:endParaRPr/>
          </a:p>
          <a:p>
            <a:pPr algn="ctr">
              <a:lnSpc>
                <a:spcPts val="2917"/>
              </a:lnSpc>
            </a:pPr>
            <a:endParaRPr/>
          </a:p>
          <a:p>
            <a:pPr algn="ctr">
              <a:lnSpc>
                <a:spcPts val="4685"/>
              </a:lnSpc>
            </a:pPr>
            <a:r>
              <a:rPr lang="en-US" sz="4461">
                <a:solidFill>
                  <a:srgbClr val="38B6FF"/>
                </a:solidFill>
                <a:latin typeface="Kollektif Bold"/>
              </a:rPr>
              <a:t>Scopo ultimo del nostro servizio: l’Uomo</a:t>
            </a:r>
          </a:p>
          <a:p>
            <a:pPr algn="ctr">
              <a:lnSpc>
                <a:spcPts val="4685"/>
              </a:lnSpc>
            </a:pPr>
            <a:endParaRPr lang="en-US" sz="4461">
              <a:solidFill>
                <a:srgbClr val="38B6FF"/>
              </a:solidFill>
              <a:latin typeface="Kollektif Bold"/>
            </a:endParaRPr>
          </a:p>
          <a:p>
            <a:pPr algn="ctr">
              <a:lnSpc>
                <a:spcPts val="5210"/>
              </a:lnSpc>
            </a:pPr>
            <a:r>
              <a:rPr lang="en-US" sz="4961">
                <a:solidFill>
                  <a:srgbClr val="192954"/>
                </a:solidFill>
                <a:latin typeface="Kollektif"/>
              </a:rPr>
              <a:t> </a:t>
            </a:r>
          </a:p>
          <a:p>
            <a:pPr algn="ctr">
              <a:lnSpc>
                <a:spcPts val="2917"/>
              </a:lnSpc>
            </a:pPr>
            <a:endParaRPr lang="en-US" sz="4961">
              <a:solidFill>
                <a:srgbClr val="192954"/>
              </a:solidFill>
              <a:latin typeface="Kollektif"/>
            </a:endParaRPr>
          </a:p>
          <a:p>
            <a:pPr algn="ctr">
              <a:lnSpc>
                <a:spcPts val="2917"/>
              </a:lnSpc>
            </a:pPr>
            <a:endParaRPr lang="en-US" sz="4961">
              <a:solidFill>
                <a:srgbClr val="192954"/>
              </a:solidFill>
              <a:latin typeface="Kollektif"/>
            </a:endParaRPr>
          </a:p>
          <a:p>
            <a:pPr algn="ctr">
              <a:lnSpc>
                <a:spcPts val="2917"/>
              </a:lnSpc>
            </a:pPr>
            <a:endParaRPr lang="en-US" sz="4961">
              <a:solidFill>
                <a:srgbClr val="192954"/>
              </a:solidFill>
              <a:latin typeface="Kollektif"/>
            </a:endParaRPr>
          </a:p>
        </p:txBody>
      </p:sp>
      <p:sp>
        <p:nvSpPr>
          <p:cNvPr id="8" name="TextBox 8"/>
          <p:cNvSpPr txBox="1"/>
          <p:nvPr/>
        </p:nvSpPr>
        <p:spPr>
          <a:xfrm>
            <a:off x="13377526" y="7805493"/>
            <a:ext cx="4029622" cy="870661"/>
          </a:xfrm>
          <a:prstGeom prst="rect">
            <a:avLst/>
          </a:prstGeom>
        </p:spPr>
        <p:txBody>
          <a:bodyPr lIns="0" tIns="0" rIns="0" bIns="0" rtlCol="0" anchor="t">
            <a:spAutoFit/>
          </a:bodyPr>
          <a:lstStyle/>
          <a:p>
            <a:pPr algn="ctr">
              <a:lnSpc>
                <a:spcPts val="3460"/>
              </a:lnSpc>
            </a:pPr>
            <a:r>
              <a:rPr lang="en-US" sz="2472" spc="24">
                <a:solidFill>
                  <a:srgbClr val="000000"/>
                </a:solidFill>
                <a:latin typeface="Montserrat Classic"/>
              </a:rPr>
              <a:t>(Matteo 24, 35-40)</a:t>
            </a:r>
          </a:p>
          <a:p>
            <a:pPr algn="ctr">
              <a:lnSpc>
                <a:spcPts val="3460"/>
              </a:lnSpc>
              <a:spcBef>
                <a:spcPct val="0"/>
              </a:spcBef>
            </a:pPr>
            <a:endParaRPr lang="en-US" sz="2472" spc="24">
              <a:solidFill>
                <a:srgbClr val="000000"/>
              </a:solidFill>
              <a:latin typeface="Montserrat Classic"/>
            </a:endParaRPr>
          </a:p>
        </p:txBody>
      </p:sp>
      <p:sp>
        <p:nvSpPr>
          <p:cNvPr id="9" name="TextBox 9"/>
          <p:cNvSpPr txBox="1"/>
          <p:nvPr/>
        </p:nvSpPr>
        <p:spPr>
          <a:xfrm>
            <a:off x="12751429" y="419562"/>
            <a:ext cx="4867155" cy="1171575"/>
          </a:xfrm>
          <a:prstGeom prst="rect">
            <a:avLst/>
          </a:prstGeom>
        </p:spPr>
        <p:txBody>
          <a:bodyPr lIns="0" tIns="0" rIns="0" bIns="0" rtlCol="0" anchor="t">
            <a:spAutoFit/>
          </a:bodyPr>
          <a:lstStyle/>
          <a:p>
            <a:pPr algn="ctr">
              <a:lnSpc>
                <a:spcPts val="9239"/>
              </a:lnSpc>
            </a:pPr>
            <a:r>
              <a:rPr lang="en-US" sz="7699">
                <a:solidFill>
                  <a:srgbClr val="38B6FF"/>
                </a:solidFill>
                <a:latin typeface="Life Savers Bold"/>
              </a:rPr>
              <a:t>progettare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5461613" y="9508921"/>
            <a:ext cx="4313942" cy="577215"/>
          </a:xfrm>
          <a:prstGeom prst="rect">
            <a:avLst/>
          </a:prstGeom>
        </p:spPr>
        <p:txBody>
          <a:bodyPr lIns="0" tIns="0" rIns="0" bIns="0" rtlCol="0" anchor="t">
            <a:spAutoFit/>
          </a:bodyPr>
          <a:lstStyle/>
          <a:p>
            <a:pPr>
              <a:lnSpc>
                <a:spcPts val="2280"/>
              </a:lnSpc>
            </a:pPr>
            <a:endParaRPr/>
          </a:p>
          <a:p>
            <a:pPr>
              <a:lnSpc>
                <a:spcPts val="2280"/>
              </a:lnSpc>
            </a:pPr>
            <a:r>
              <a:rPr lang="en-US" sz="2000" spc="42">
                <a:solidFill>
                  <a:srgbClr val="181C20"/>
                </a:solidFill>
                <a:latin typeface="Aileron Thin Bold"/>
              </a:rPr>
              <a:t>Bilancio sociale - 2022</a:t>
            </a:r>
          </a:p>
        </p:txBody>
      </p:sp>
      <p:sp>
        <p:nvSpPr>
          <p:cNvPr id="3" name="AutoShape 3"/>
          <p:cNvSpPr/>
          <p:nvPr/>
        </p:nvSpPr>
        <p:spPr>
          <a:xfrm>
            <a:off x="14712274" y="9671709"/>
            <a:ext cx="3494387" cy="0"/>
          </a:xfrm>
          <a:prstGeom prst="line">
            <a:avLst/>
          </a:prstGeom>
          <a:ln w="9525" cap="flat">
            <a:solidFill>
              <a:srgbClr val="000000"/>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8596" y="986425"/>
            <a:ext cx="1072284" cy="1452601"/>
          </a:xfrm>
          <a:prstGeom prst="rect">
            <a:avLst/>
          </a:prstGeom>
        </p:spPr>
      </p:pic>
      <p:sp>
        <p:nvSpPr>
          <p:cNvPr id="5" name="TextBox 5"/>
          <p:cNvSpPr txBox="1"/>
          <p:nvPr/>
        </p:nvSpPr>
        <p:spPr>
          <a:xfrm>
            <a:off x="2180540" y="1014874"/>
            <a:ext cx="4313942" cy="1269506"/>
          </a:xfrm>
          <a:prstGeom prst="rect">
            <a:avLst/>
          </a:prstGeom>
        </p:spPr>
        <p:txBody>
          <a:bodyPr lIns="0" tIns="0" rIns="0" bIns="0" rtlCol="0" anchor="t">
            <a:spAutoFit/>
          </a:bodyPr>
          <a:lstStyle/>
          <a:p>
            <a:pPr>
              <a:lnSpc>
                <a:spcPts val="3376"/>
              </a:lnSpc>
            </a:pPr>
            <a:r>
              <a:rPr lang="en-US" sz="2961" spc="62">
                <a:solidFill>
                  <a:srgbClr val="192954"/>
                </a:solidFill>
                <a:latin typeface="Aileron Thin Bold"/>
              </a:rPr>
              <a:t>Confraternita di Misericordia di Barberino Tavarnelle ODV</a:t>
            </a:r>
          </a:p>
        </p:txBody>
      </p:sp>
      <p:sp>
        <p:nvSpPr>
          <p:cNvPr id="6" name="TextBox 6"/>
          <p:cNvSpPr txBox="1"/>
          <p:nvPr/>
        </p:nvSpPr>
        <p:spPr>
          <a:xfrm>
            <a:off x="338184" y="3206674"/>
            <a:ext cx="17611632" cy="6051626"/>
          </a:xfrm>
          <a:prstGeom prst="rect">
            <a:avLst/>
          </a:prstGeom>
        </p:spPr>
        <p:txBody>
          <a:bodyPr lIns="0" tIns="0" rIns="0" bIns="0" rtlCol="0" anchor="t">
            <a:spAutoFit/>
          </a:bodyPr>
          <a:lstStyle/>
          <a:p>
            <a:pPr algn="ctr">
              <a:lnSpc>
                <a:spcPts val="4020"/>
              </a:lnSpc>
            </a:pPr>
            <a:r>
              <a:rPr lang="en-US" sz="2872" spc="28">
                <a:solidFill>
                  <a:srgbClr val="000000"/>
                </a:solidFill>
                <a:latin typeface="Montserrat Classic"/>
              </a:rPr>
              <a:t>Il Calvario (…) da cui scaturisce l’amore di Dio nei confronti della miseria umana, parla ancora ai nostri giorni e spinge a dare sempre nuovi segni di misericordia. Non mi stancherò mai di dire che la misericordia di Dio non è una bella idea, ma un’azione concreta. Non c’è misericordia senza concretezza. La misericordia non è un fare il bene “di passaggio”, è coinvolgersi lì dove c’è il male, dove c’è la malattia, dove c’è la fame, dove ci sono tanti sfruttamenti umani. E anche la misericordia umana non diventa tale – cioè umana e misericordia – fino a quando non ha raggiunto la sua concretezza nell’agire quotidiano. L’ammonimento dell’apostolo Giovanni rimane sempre valido: «Figlioli, non amiamo a parole né con la lingua, ma coi fatti e nella verità» (1 Gv 3,18). La verità della misericordia, infatti, si riscontra nei nostri gesti quotidiani che rendono visibile l’agire di Dio in mezzo a noi.</a:t>
            </a:r>
          </a:p>
          <a:p>
            <a:pPr algn="ctr">
              <a:lnSpc>
                <a:spcPts val="4020"/>
              </a:lnSpc>
            </a:pPr>
            <a:endParaRPr lang="en-US" sz="2872" spc="28">
              <a:solidFill>
                <a:srgbClr val="000000"/>
              </a:solidFill>
              <a:latin typeface="Montserrat Classic"/>
            </a:endParaRPr>
          </a:p>
          <a:p>
            <a:pPr algn="ctr">
              <a:lnSpc>
                <a:spcPts val="4020"/>
              </a:lnSpc>
              <a:spcBef>
                <a:spcPct val="0"/>
              </a:spcBef>
            </a:pPr>
            <a:endParaRPr lang="en-US" sz="2872" spc="28">
              <a:solidFill>
                <a:srgbClr val="000000"/>
              </a:solidFill>
              <a:latin typeface="Montserrat Classic"/>
            </a:endParaRPr>
          </a:p>
        </p:txBody>
      </p:sp>
      <p:sp>
        <p:nvSpPr>
          <p:cNvPr id="7" name="TextBox 7"/>
          <p:cNvSpPr txBox="1"/>
          <p:nvPr/>
        </p:nvSpPr>
        <p:spPr>
          <a:xfrm>
            <a:off x="1363341" y="1673440"/>
            <a:ext cx="15765801" cy="4262973"/>
          </a:xfrm>
          <a:prstGeom prst="rect">
            <a:avLst/>
          </a:prstGeom>
        </p:spPr>
        <p:txBody>
          <a:bodyPr lIns="0" tIns="0" rIns="0" bIns="0" rtlCol="0" anchor="t">
            <a:spAutoFit/>
          </a:bodyPr>
          <a:lstStyle/>
          <a:p>
            <a:pPr algn="ctr">
              <a:lnSpc>
                <a:spcPts val="2917"/>
              </a:lnSpc>
            </a:pPr>
            <a:endParaRPr/>
          </a:p>
          <a:p>
            <a:pPr algn="ctr">
              <a:lnSpc>
                <a:spcPts val="2917"/>
              </a:lnSpc>
            </a:pPr>
            <a:endParaRPr/>
          </a:p>
          <a:p>
            <a:pPr algn="ctr">
              <a:lnSpc>
                <a:spcPts val="4685"/>
              </a:lnSpc>
            </a:pPr>
            <a:r>
              <a:rPr lang="en-US" sz="4461">
                <a:solidFill>
                  <a:srgbClr val="38B6FF"/>
                </a:solidFill>
                <a:latin typeface="Kollektif Bold"/>
              </a:rPr>
              <a:t>Le Azioni concrete al servizio dell’Uomo</a:t>
            </a:r>
          </a:p>
          <a:p>
            <a:pPr algn="ctr">
              <a:lnSpc>
                <a:spcPts val="4685"/>
              </a:lnSpc>
            </a:pPr>
            <a:endParaRPr lang="en-US" sz="4461">
              <a:solidFill>
                <a:srgbClr val="38B6FF"/>
              </a:solidFill>
              <a:latin typeface="Kollektif Bold"/>
            </a:endParaRPr>
          </a:p>
          <a:p>
            <a:pPr algn="ctr">
              <a:lnSpc>
                <a:spcPts val="4685"/>
              </a:lnSpc>
            </a:pPr>
            <a:endParaRPr lang="en-US" sz="4461">
              <a:solidFill>
                <a:srgbClr val="38B6FF"/>
              </a:solidFill>
              <a:latin typeface="Kollektif Bold"/>
            </a:endParaRPr>
          </a:p>
          <a:p>
            <a:pPr algn="ctr">
              <a:lnSpc>
                <a:spcPts val="5210"/>
              </a:lnSpc>
            </a:pPr>
            <a:r>
              <a:rPr lang="en-US" sz="4961">
                <a:solidFill>
                  <a:srgbClr val="38B6FF"/>
                </a:solidFill>
                <a:latin typeface="Kollektif"/>
              </a:rPr>
              <a:t> </a:t>
            </a:r>
          </a:p>
          <a:p>
            <a:pPr algn="ctr">
              <a:lnSpc>
                <a:spcPts val="2917"/>
              </a:lnSpc>
            </a:pPr>
            <a:endParaRPr lang="en-US" sz="4961">
              <a:solidFill>
                <a:srgbClr val="38B6FF"/>
              </a:solidFill>
              <a:latin typeface="Kollektif"/>
            </a:endParaRPr>
          </a:p>
          <a:p>
            <a:pPr algn="ctr">
              <a:lnSpc>
                <a:spcPts val="2917"/>
              </a:lnSpc>
            </a:pPr>
            <a:endParaRPr lang="en-US" sz="4961">
              <a:solidFill>
                <a:srgbClr val="38B6FF"/>
              </a:solidFill>
              <a:latin typeface="Kollektif"/>
            </a:endParaRPr>
          </a:p>
          <a:p>
            <a:pPr algn="ctr">
              <a:lnSpc>
                <a:spcPts val="2917"/>
              </a:lnSpc>
            </a:pPr>
            <a:endParaRPr lang="en-US" sz="4961">
              <a:solidFill>
                <a:srgbClr val="38B6FF"/>
              </a:solidFill>
              <a:latin typeface="Kollektif"/>
            </a:endParaRPr>
          </a:p>
        </p:txBody>
      </p:sp>
      <p:sp>
        <p:nvSpPr>
          <p:cNvPr id="8" name="TextBox 8"/>
          <p:cNvSpPr txBox="1"/>
          <p:nvPr/>
        </p:nvSpPr>
        <p:spPr>
          <a:xfrm>
            <a:off x="7375334" y="8575320"/>
            <a:ext cx="10912666" cy="1308811"/>
          </a:xfrm>
          <a:prstGeom prst="rect">
            <a:avLst/>
          </a:prstGeom>
        </p:spPr>
        <p:txBody>
          <a:bodyPr lIns="0" tIns="0" rIns="0" bIns="0" rtlCol="0" anchor="t">
            <a:spAutoFit/>
          </a:bodyPr>
          <a:lstStyle/>
          <a:p>
            <a:pPr algn="ctr">
              <a:lnSpc>
                <a:spcPts val="3460"/>
              </a:lnSpc>
            </a:pPr>
            <a:r>
              <a:rPr lang="en-US" sz="2472" spc="24">
                <a:solidFill>
                  <a:srgbClr val="000000"/>
                </a:solidFill>
                <a:latin typeface="Montserrat Classic"/>
              </a:rPr>
              <a:t>Discorso di Papa Francesco ai partecipanti al Giubileo degli operatori di Misericordia Sabato, 3 settembre 2016</a:t>
            </a:r>
          </a:p>
          <a:p>
            <a:pPr algn="ctr">
              <a:lnSpc>
                <a:spcPts val="3460"/>
              </a:lnSpc>
              <a:spcBef>
                <a:spcPct val="0"/>
              </a:spcBef>
            </a:pPr>
            <a:endParaRPr lang="en-US" sz="2472" spc="24">
              <a:solidFill>
                <a:srgbClr val="000000"/>
              </a:solidFill>
              <a:latin typeface="Montserrat Classic"/>
            </a:endParaRPr>
          </a:p>
        </p:txBody>
      </p:sp>
      <p:sp>
        <p:nvSpPr>
          <p:cNvPr id="9" name="TextBox 9"/>
          <p:cNvSpPr txBox="1"/>
          <p:nvPr/>
        </p:nvSpPr>
        <p:spPr>
          <a:xfrm>
            <a:off x="13082660" y="473290"/>
            <a:ext cx="4867155" cy="1171575"/>
          </a:xfrm>
          <a:prstGeom prst="rect">
            <a:avLst/>
          </a:prstGeom>
        </p:spPr>
        <p:txBody>
          <a:bodyPr lIns="0" tIns="0" rIns="0" bIns="0" rtlCol="0" anchor="t">
            <a:spAutoFit/>
          </a:bodyPr>
          <a:lstStyle/>
          <a:p>
            <a:pPr algn="ctr">
              <a:lnSpc>
                <a:spcPts val="9239"/>
              </a:lnSpc>
            </a:pPr>
            <a:r>
              <a:rPr lang="en-US" sz="7699">
                <a:solidFill>
                  <a:srgbClr val="38B6FF"/>
                </a:solidFill>
                <a:latin typeface="Life Savers Bold"/>
              </a:rPr>
              <a:t>fare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5859</Words>
  <Application>Microsoft Office PowerPoint</Application>
  <PresentationFormat>Personalizzato</PresentationFormat>
  <Paragraphs>1277</Paragraphs>
  <Slides>79</Slides>
  <Notes>0</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79</vt:i4>
      </vt:variant>
    </vt:vector>
  </HeadingPairs>
  <TitlesOfParts>
    <vt:vector size="92" baseType="lpstr">
      <vt:lpstr>Life Savers</vt:lpstr>
      <vt:lpstr>Life Savers Bold</vt:lpstr>
      <vt:lpstr>Arial</vt:lpstr>
      <vt:lpstr>Montserrat Classic Bold</vt:lpstr>
      <vt:lpstr>Kollektif</vt:lpstr>
      <vt:lpstr>Freestyle Script</vt:lpstr>
      <vt:lpstr>Kollektif Bold</vt:lpstr>
      <vt:lpstr>Montserrat Classic</vt:lpstr>
      <vt:lpstr>Calibri</vt:lpstr>
      <vt:lpstr>Kollektif Italics</vt:lpstr>
      <vt:lpstr>Aileron Thin Bold</vt:lpstr>
      <vt:lpstr>Red Hat Display Bold</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Confraternita di Misericordia di Barberino Tavarnelle ODV</dc:title>
  <dc:creator>Segreteria</dc:creator>
  <cp:lastModifiedBy>Segreteria Misericordia Tavarnelle</cp:lastModifiedBy>
  <cp:revision>4</cp:revision>
  <dcterms:created xsi:type="dcterms:W3CDTF">2006-08-16T00:00:00Z</dcterms:created>
  <dcterms:modified xsi:type="dcterms:W3CDTF">2023-04-20T10:36:51Z</dcterms:modified>
  <dc:identifier>DAE9wFE15EQ</dc:identifier>
</cp:coreProperties>
</file>